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0" r:id="rId5"/>
    <p:sldMasterId id="2147483682" r:id="rId6"/>
  </p:sldMasterIdLst>
  <p:notesMasterIdLst>
    <p:notesMasterId r:id="rId82"/>
  </p:notesMasterIdLst>
  <p:handoutMasterIdLst>
    <p:handoutMasterId r:id="rId83"/>
  </p:handoutMasterIdLst>
  <p:sldIdLst>
    <p:sldId id="265" r:id="rId7"/>
    <p:sldId id="266" r:id="rId8"/>
    <p:sldId id="410" r:id="rId9"/>
    <p:sldId id="411" r:id="rId10"/>
    <p:sldId id="268" r:id="rId11"/>
    <p:sldId id="421" r:id="rId12"/>
    <p:sldId id="422" r:id="rId13"/>
    <p:sldId id="380" r:id="rId14"/>
    <p:sldId id="381" r:id="rId15"/>
    <p:sldId id="272" r:id="rId16"/>
    <p:sldId id="323" r:id="rId17"/>
    <p:sldId id="273" r:id="rId18"/>
    <p:sldId id="274" r:id="rId19"/>
    <p:sldId id="288" r:id="rId20"/>
    <p:sldId id="423" r:id="rId21"/>
    <p:sldId id="424" r:id="rId22"/>
    <p:sldId id="425" r:id="rId23"/>
    <p:sldId id="426" r:id="rId24"/>
    <p:sldId id="427" r:id="rId25"/>
    <p:sldId id="291" r:id="rId26"/>
    <p:sldId id="292" r:id="rId27"/>
    <p:sldId id="324" r:id="rId28"/>
    <p:sldId id="325" r:id="rId29"/>
    <p:sldId id="326" r:id="rId30"/>
    <p:sldId id="294" r:id="rId31"/>
    <p:sldId id="375" r:id="rId32"/>
    <p:sldId id="370" r:id="rId33"/>
    <p:sldId id="379" r:id="rId34"/>
    <p:sldId id="328" r:id="rId35"/>
    <p:sldId id="377" r:id="rId36"/>
    <p:sldId id="376" r:id="rId37"/>
    <p:sldId id="416" r:id="rId38"/>
    <p:sldId id="332" r:id="rId39"/>
    <p:sldId id="333" r:id="rId40"/>
    <p:sldId id="334" r:id="rId41"/>
    <p:sldId id="335" r:id="rId42"/>
    <p:sldId id="395" r:id="rId43"/>
    <p:sldId id="394" r:id="rId44"/>
    <p:sldId id="336" r:id="rId45"/>
    <p:sldId id="337" r:id="rId46"/>
    <p:sldId id="396" r:id="rId47"/>
    <p:sldId id="338" r:id="rId48"/>
    <p:sldId id="339" r:id="rId49"/>
    <p:sldId id="387" r:id="rId50"/>
    <p:sldId id="403" r:id="rId51"/>
    <p:sldId id="404" r:id="rId52"/>
    <p:sldId id="405" r:id="rId53"/>
    <p:sldId id="341" r:id="rId54"/>
    <p:sldId id="342" r:id="rId55"/>
    <p:sldId id="343" r:id="rId56"/>
    <p:sldId id="344" r:id="rId57"/>
    <p:sldId id="406" r:id="rId58"/>
    <p:sldId id="407" r:id="rId59"/>
    <p:sldId id="348" r:id="rId60"/>
    <p:sldId id="347" r:id="rId61"/>
    <p:sldId id="386" r:id="rId62"/>
    <p:sldId id="350" r:id="rId63"/>
    <p:sldId id="351" r:id="rId64"/>
    <p:sldId id="352" r:id="rId65"/>
    <p:sldId id="353" r:id="rId66"/>
    <p:sldId id="354" r:id="rId67"/>
    <p:sldId id="355" r:id="rId68"/>
    <p:sldId id="356" r:id="rId69"/>
    <p:sldId id="357" r:id="rId70"/>
    <p:sldId id="358" r:id="rId71"/>
    <p:sldId id="359" r:id="rId72"/>
    <p:sldId id="360" r:id="rId73"/>
    <p:sldId id="364" r:id="rId74"/>
    <p:sldId id="417" r:id="rId75"/>
    <p:sldId id="418" r:id="rId76"/>
    <p:sldId id="419" r:id="rId77"/>
    <p:sldId id="412" r:id="rId78"/>
    <p:sldId id="415" r:id="rId79"/>
    <p:sldId id="414" r:id="rId80"/>
    <p:sldId id="413" r:id="rId81"/>
  </p:sldIdLst>
  <p:sldSz cx="9906000" cy="6858000" type="A4"/>
  <p:notesSz cx="6735763" cy="9866313"/>
  <p:defaultTextStyle>
    <a:defPPr>
      <a:defRPr lang="fr-FR"/>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723">
          <p15:clr>
            <a:srgbClr val="A4A3A4"/>
          </p15:clr>
        </p15:guide>
        <p15:guide id="2" pos="6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C11F"/>
    <a:srgbClr val="709117"/>
    <a:srgbClr val="FF6600"/>
    <a:srgbClr val="FF9933"/>
    <a:srgbClr val="567886"/>
    <a:srgbClr val="F2F2F2"/>
    <a:srgbClr val="66CCFF"/>
    <a:srgbClr val="FFFFCC"/>
    <a:srgbClr val="485155"/>
    <a:srgbClr val="E425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Style moyen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46" autoAdjust="0"/>
    <p:restoredTop sz="96289" autoAdjust="0"/>
  </p:normalViewPr>
  <p:slideViewPr>
    <p:cSldViewPr snapToGrid="0" snapToObjects="1" showGuides="1">
      <p:cViewPr varScale="1">
        <p:scale>
          <a:sx n="88" d="100"/>
          <a:sy n="88" d="100"/>
        </p:scale>
        <p:origin x="1056" y="58"/>
      </p:cViewPr>
      <p:guideLst>
        <p:guide orient="horz" pos="1723"/>
        <p:guide pos="631"/>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notesMaster" Target="notesMasters/notesMaster1.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6C9419-B5F5-4A27-8892-A3FC58CD3175}"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fr-FR"/>
        </a:p>
      </dgm:t>
    </dgm:pt>
    <dgm:pt modelId="{E170D9FA-2F6F-41AB-9956-5F04C33EF7A1}">
      <dgm:prSet phldrT="[Texte]"/>
      <dgm:spPr/>
      <dgm:t>
        <a:bodyPr/>
        <a:lstStyle/>
        <a:p>
          <a:r>
            <a:rPr lang="fr-FR" dirty="0" smtClean="0"/>
            <a:t>Introduction</a:t>
          </a:r>
          <a:endParaRPr lang="fr-FR" dirty="0"/>
        </a:p>
      </dgm:t>
    </dgm:pt>
    <dgm:pt modelId="{660EFD8A-645F-463C-AB31-741E9E1285AB}" type="parTrans" cxnId="{B1BD8C6D-E652-414F-AB73-2F36E3C910DA}">
      <dgm:prSet/>
      <dgm:spPr/>
      <dgm:t>
        <a:bodyPr/>
        <a:lstStyle/>
        <a:p>
          <a:endParaRPr lang="fr-FR"/>
        </a:p>
      </dgm:t>
    </dgm:pt>
    <dgm:pt modelId="{722F2698-200E-492C-B0B4-8829D084DC4B}" type="sibTrans" cxnId="{B1BD8C6D-E652-414F-AB73-2F36E3C910DA}">
      <dgm:prSet/>
      <dgm:spPr/>
      <dgm:t>
        <a:bodyPr/>
        <a:lstStyle/>
        <a:p>
          <a:endParaRPr lang="fr-FR"/>
        </a:p>
      </dgm:t>
    </dgm:pt>
    <dgm:pt modelId="{42AA02A9-496B-4328-A119-8E759697CAEC}">
      <dgm:prSet phldrT="[Texte]"/>
      <dgm:spPr/>
      <dgm:t>
        <a:bodyPr/>
        <a:lstStyle/>
        <a:p>
          <a:r>
            <a:rPr lang="fr-FR" dirty="0" smtClean="0"/>
            <a:t>Analyse et Identification</a:t>
          </a:r>
          <a:endParaRPr lang="fr-FR" dirty="0"/>
        </a:p>
      </dgm:t>
    </dgm:pt>
    <dgm:pt modelId="{4815F677-8FE5-4A9D-85B2-DCEB3FDC95E0}" type="parTrans" cxnId="{CED08F85-0C1A-46FF-BFA1-C5823344C378}">
      <dgm:prSet/>
      <dgm:spPr/>
      <dgm:t>
        <a:bodyPr/>
        <a:lstStyle/>
        <a:p>
          <a:endParaRPr lang="fr-FR"/>
        </a:p>
      </dgm:t>
    </dgm:pt>
    <dgm:pt modelId="{B9D15DFC-58EE-4F1B-BC2F-D9E94028BEA3}" type="sibTrans" cxnId="{CED08F85-0C1A-46FF-BFA1-C5823344C378}">
      <dgm:prSet/>
      <dgm:spPr/>
      <dgm:t>
        <a:bodyPr/>
        <a:lstStyle/>
        <a:p>
          <a:endParaRPr lang="fr-FR"/>
        </a:p>
      </dgm:t>
    </dgm:pt>
    <dgm:pt modelId="{1C1448CD-F45D-421A-947C-BFC52BE75CAC}">
      <dgm:prSet phldrT="[Texte]"/>
      <dgm:spPr/>
      <dgm:t>
        <a:bodyPr/>
        <a:lstStyle/>
        <a:p>
          <a:r>
            <a:rPr lang="fr-FR" dirty="0" smtClean="0"/>
            <a:t>Conception</a:t>
          </a:r>
          <a:endParaRPr lang="fr-FR" dirty="0"/>
        </a:p>
      </dgm:t>
    </dgm:pt>
    <dgm:pt modelId="{70697AB9-639C-4203-A378-843D727E60EF}" type="parTrans" cxnId="{CAE61160-930F-46A1-9287-4398641F41AF}">
      <dgm:prSet/>
      <dgm:spPr/>
      <dgm:t>
        <a:bodyPr/>
        <a:lstStyle/>
        <a:p>
          <a:endParaRPr lang="fr-FR"/>
        </a:p>
      </dgm:t>
    </dgm:pt>
    <dgm:pt modelId="{434A3EEF-4526-49F4-B309-9B9ABA2CC4D7}" type="sibTrans" cxnId="{CAE61160-930F-46A1-9287-4398641F41AF}">
      <dgm:prSet/>
      <dgm:spPr/>
      <dgm:t>
        <a:bodyPr/>
        <a:lstStyle/>
        <a:p>
          <a:endParaRPr lang="fr-FR"/>
        </a:p>
      </dgm:t>
    </dgm:pt>
    <dgm:pt modelId="{C7E3BD27-19E0-48CA-9BDC-5EFD00F222C2}">
      <dgm:prSet phldrT="[Texte]"/>
      <dgm:spPr/>
      <dgm:t>
        <a:bodyPr/>
        <a:lstStyle/>
        <a:p>
          <a:r>
            <a:rPr lang="fr-FR" dirty="0" smtClean="0"/>
            <a:t>Déclinaison dans les couches d’architecture</a:t>
          </a:r>
          <a:endParaRPr lang="fr-FR" dirty="0"/>
        </a:p>
      </dgm:t>
    </dgm:pt>
    <dgm:pt modelId="{B0EF382B-ADA9-47C2-B997-F9A97CDEF425}" type="parTrans" cxnId="{0A3E6BB6-DAF3-455D-9CAB-9E480B6A9EFD}">
      <dgm:prSet/>
      <dgm:spPr/>
      <dgm:t>
        <a:bodyPr/>
        <a:lstStyle/>
        <a:p>
          <a:endParaRPr lang="fr-FR"/>
        </a:p>
      </dgm:t>
    </dgm:pt>
    <dgm:pt modelId="{9D18EE92-F031-4F79-9334-A8CAE843E19C}" type="sibTrans" cxnId="{0A3E6BB6-DAF3-455D-9CAB-9E480B6A9EFD}">
      <dgm:prSet/>
      <dgm:spPr/>
      <dgm:t>
        <a:bodyPr/>
        <a:lstStyle/>
        <a:p>
          <a:endParaRPr lang="fr-FR"/>
        </a:p>
      </dgm:t>
    </dgm:pt>
    <dgm:pt modelId="{4FE54908-1637-44B8-82CB-6C23866FD188}" type="pres">
      <dgm:prSet presAssocID="{A16C9419-B5F5-4A27-8892-A3FC58CD3175}" presName="Name0" presStyleCnt="0">
        <dgm:presLayoutVars>
          <dgm:chMax val="7"/>
          <dgm:chPref val="7"/>
          <dgm:dir/>
        </dgm:presLayoutVars>
      </dgm:prSet>
      <dgm:spPr/>
      <dgm:t>
        <a:bodyPr/>
        <a:lstStyle/>
        <a:p>
          <a:endParaRPr lang="fr-FR"/>
        </a:p>
      </dgm:t>
    </dgm:pt>
    <dgm:pt modelId="{71B74747-E11B-4539-8E16-262BCC68018A}" type="pres">
      <dgm:prSet presAssocID="{A16C9419-B5F5-4A27-8892-A3FC58CD3175}" presName="Name1" presStyleCnt="0"/>
      <dgm:spPr/>
    </dgm:pt>
    <dgm:pt modelId="{21F8F797-C97A-494F-91E4-1B8B62B2B616}" type="pres">
      <dgm:prSet presAssocID="{A16C9419-B5F5-4A27-8892-A3FC58CD3175}" presName="cycle" presStyleCnt="0"/>
      <dgm:spPr/>
    </dgm:pt>
    <dgm:pt modelId="{AF9D7EC2-8D1D-4C44-A78D-35CEAA509CE6}" type="pres">
      <dgm:prSet presAssocID="{A16C9419-B5F5-4A27-8892-A3FC58CD3175}" presName="srcNode" presStyleLbl="node1" presStyleIdx="0" presStyleCnt="4"/>
      <dgm:spPr/>
    </dgm:pt>
    <dgm:pt modelId="{ACB72A1E-DF5D-4A12-8152-3C3EF2EBCBC7}" type="pres">
      <dgm:prSet presAssocID="{A16C9419-B5F5-4A27-8892-A3FC58CD3175}" presName="conn" presStyleLbl="parChTrans1D2" presStyleIdx="0" presStyleCnt="1"/>
      <dgm:spPr/>
      <dgm:t>
        <a:bodyPr/>
        <a:lstStyle/>
        <a:p>
          <a:endParaRPr lang="fr-FR"/>
        </a:p>
      </dgm:t>
    </dgm:pt>
    <dgm:pt modelId="{937E008C-9FA3-4CC1-AF36-4CAEBE92BBB3}" type="pres">
      <dgm:prSet presAssocID="{A16C9419-B5F5-4A27-8892-A3FC58CD3175}" presName="extraNode" presStyleLbl="node1" presStyleIdx="0" presStyleCnt="4"/>
      <dgm:spPr/>
    </dgm:pt>
    <dgm:pt modelId="{062EE899-3248-4196-846E-8553B1BA283E}" type="pres">
      <dgm:prSet presAssocID="{A16C9419-B5F5-4A27-8892-A3FC58CD3175}" presName="dstNode" presStyleLbl="node1" presStyleIdx="0" presStyleCnt="4"/>
      <dgm:spPr/>
    </dgm:pt>
    <dgm:pt modelId="{4CF6ACD2-944B-477A-98EF-058E0DA11C00}" type="pres">
      <dgm:prSet presAssocID="{E170D9FA-2F6F-41AB-9956-5F04C33EF7A1}" presName="text_1" presStyleLbl="node1" presStyleIdx="0" presStyleCnt="4">
        <dgm:presLayoutVars>
          <dgm:bulletEnabled val="1"/>
        </dgm:presLayoutVars>
      </dgm:prSet>
      <dgm:spPr/>
      <dgm:t>
        <a:bodyPr/>
        <a:lstStyle/>
        <a:p>
          <a:endParaRPr lang="fr-FR"/>
        </a:p>
      </dgm:t>
    </dgm:pt>
    <dgm:pt modelId="{1E7AB560-E699-458C-9F5C-41018484B16B}" type="pres">
      <dgm:prSet presAssocID="{E170D9FA-2F6F-41AB-9956-5F04C33EF7A1}" presName="accent_1" presStyleCnt="0"/>
      <dgm:spPr/>
    </dgm:pt>
    <dgm:pt modelId="{915BD3AF-F15D-4417-A781-24C80C09F513}" type="pres">
      <dgm:prSet presAssocID="{E170D9FA-2F6F-41AB-9956-5F04C33EF7A1}" presName="accentRepeatNode" presStyleLbl="solidFgAcc1" presStyleIdx="0" presStyleCnt="4"/>
      <dgm:spPr/>
    </dgm:pt>
    <dgm:pt modelId="{89F8D4A9-8657-4FBC-A58C-3600D45ED2DC}" type="pres">
      <dgm:prSet presAssocID="{42AA02A9-496B-4328-A119-8E759697CAEC}" presName="text_2" presStyleLbl="node1" presStyleIdx="1" presStyleCnt="4">
        <dgm:presLayoutVars>
          <dgm:bulletEnabled val="1"/>
        </dgm:presLayoutVars>
      </dgm:prSet>
      <dgm:spPr/>
      <dgm:t>
        <a:bodyPr/>
        <a:lstStyle/>
        <a:p>
          <a:endParaRPr lang="fr-FR"/>
        </a:p>
      </dgm:t>
    </dgm:pt>
    <dgm:pt modelId="{670BD782-2235-4D99-90B5-83B160859D9A}" type="pres">
      <dgm:prSet presAssocID="{42AA02A9-496B-4328-A119-8E759697CAEC}" presName="accent_2" presStyleCnt="0"/>
      <dgm:spPr/>
    </dgm:pt>
    <dgm:pt modelId="{D5E0220B-8EFA-46AD-870F-8C5D5D479C3B}" type="pres">
      <dgm:prSet presAssocID="{42AA02A9-496B-4328-A119-8E759697CAEC}" presName="accentRepeatNode" presStyleLbl="solidFgAcc1" presStyleIdx="1" presStyleCnt="4"/>
      <dgm:spPr/>
    </dgm:pt>
    <dgm:pt modelId="{37AEFEFE-6EA5-4763-82D6-AFB5B85F9912}" type="pres">
      <dgm:prSet presAssocID="{C7E3BD27-19E0-48CA-9BDC-5EFD00F222C2}" presName="text_3" presStyleLbl="node1" presStyleIdx="2" presStyleCnt="4">
        <dgm:presLayoutVars>
          <dgm:bulletEnabled val="1"/>
        </dgm:presLayoutVars>
      </dgm:prSet>
      <dgm:spPr/>
      <dgm:t>
        <a:bodyPr/>
        <a:lstStyle/>
        <a:p>
          <a:endParaRPr lang="fr-FR"/>
        </a:p>
      </dgm:t>
    </dgm:pt>
    <dgm:pt modelId="{CFB49DAA-3561-434E-8FFD-E69F890B7F9D}" type="pres">
      <dgm:prSet presAssocID="{C7E3BD27-19E0-48CA-9BDC-5EFD00F222C2}" presName="accent_3" presStyleCnt="0"/>
      <dgm:spPr/>
    </dgm:pt>
    <dgm:pt modelId="{E084651D-6B6C-4D72-8A56-A85D9B408DAB}" type="pres">
      <dgm:prSet presAssocID="{C7E3BD27-19E0-48CA-9BDC-5EFD00F222C2}" presName="accentRepeatNode" presStyleLbl="solidFgAcc1" presStyleIdx="2" presStyleCnt="4"/>
      <dgm:spPr/>
    </dgm:pt>
    <dgm:pt modelId="{BCAA787B-E9E3-4EA1-980F-A25AECD6D963}" type="pres">
      <dgm:prSet presAssocID="{1C1448CD-F45D-421A-947C-BFC52BE75CAC}" presName="text_4" presStyleLbl="node1" presStyleIdx="3" presStyleCnt="4">
        <dgm:presLayoutVars>
          <dgm:bulletEnabled val="1"/>
        </dgm:presLayoutVars>
      </dgm:prSet>
      <dgm:spPr/>
      <dgm:t>
        <a:bodyPr/>
        <a:lstStyle/>
        <a:p>
          <a:endParaRPr lang="fr-FR"/>
        </a:p>
      </dgm:t>
    </dgm:pt>
    <dgm:pt modelId="{D8D676D8-9AD4-4343-A39C-CACF5114CE2F}" type="pres">
      <dgm:prSet presAssocID="{1C1448CD-F45D-421A-947C-BFC52BE75CAC}" presName="accent_4" presStyleCnt="0"/>
      <dgm:spPr/>
    </dgm:pt>
    <dgm:pt modelId="{8C0C9160-5E7B-4D98-8B74-74755526B967}" type="pres">
      <dgm:prSet presAssocID="{1C1448CD-F45D-421A-947C-BFC52BE75CAC}" presName="accentRepeatNode" presStyleLbl="solidFgAcc1" presStyleIdx="3" presStyleCnt="4"/>
      <dgm:spPr/>
    </dgm:pt>
  </dgm:ptLst>
  <dgm:cxnLst>
    <dgm:cxn modelId="{823A636B-5E60-49A9-A03C-9AC8F94710FD}" type="presOf" srcId="{C7E3BD27-19E0-48CA-9BDC-5EFD00F222C2}" destId="{37AEFEFE-6EA5-4763-82D6-AFB5B85F9912}" srcOrd="0" destOrd="0" presId="urn:microsoft.com/office/officeart/2008/layout/VerticalCurvedList"/>
    <dgm:cxn modelId="{0A3E6BB6-DAF3-455D-9CAB-9E480B6A9EFD}" srcId="{A16C9419-B5F5-4A27-8892-A3FC58CD3175}" destId="{C7E3BD27-19E0-48CA-9BDC-5EFD00F222C2}" srcOrd="2" destOrd="0" parTransId="{B0EF382B-ADA9-47C2-B997-F9A97CDEF425}" sibTransId="{9D18EE92-F031-4F79-9334-A8CAE843E19C}"/>
    <dgm:cxn modelId="{CAE61160-930F-46A1-9287-4398641F41AF}" srcId="{A16C9419-B5F5-4A27-8892-A3FC58CD3175}" destId="{1C1448CD-F45D-421A-947C-BFC52BE75CAC}" srcOrd="3" destOrd="0" parTransId="{70697AB9-639C-4203-A378-843D727E60EF}" sibTransId="{434A3EEF-4526-49F4-B309-9B9ABA2CC4D7}"/>
    <dgm:cxn modelId="{DBE9EE93-9DFD-42D0-9B5F-08D3512A493C}" type="presOf" srcId="{E170D9FA-2F6F-41AB-9956-5F04C33EF7A1}" destId="{4CF6ACD2-944B-477A-98EF-058E0DA11C00}" srcOrd="0" destOrd="0" presId="urn:microsoft.com/office/officeart/2008/layout/VerticalCurvedList"/>
    <dgm:cxn modelId="{764CB245-F4C6-4A16-871C-13D2E8346FA8}" type="presOf" srcId="{722F2698-200E-492C-B0B4-8829D084DC4B}" destId="{ACB72A1E-DF5D-4A12-8152-3C3EF2EBCBC7}" srcOrd="0" destOrd="0" presId="urn:microsoft.com/office/officeart/2008/layout/VerticalCurvedList"/>
    <dgm:cxn modelId="{CED08F85-0C1A-46FF-BFA1-C5823344C378}" srcId="{A16C9419-B5F5-4A27-8892-A3FC58CD3175}" destId="{42AA02A9-496B-4328-A119-8E759697CAEC}" srcOrd="1" destOrd="0" parTransId="{4815F677-8FE5-4A9D-85B2-DCEB3FDC95E0}" sibTransId="{B9D15DFC-58EE-4F1B-BC2F-D9E94028BEA3}"/>
    <dgm:cxn modelId="{81F336BD-F02F-44C6-AF9A-DA6DD8A78A65}" type="presOf" srcId="{A16C9419-B5F5-4A27-8892-A3FC58CD3175}" destId="{4FE54908-1637-44B8-82CB-6C23866FD188}" srcOrd="0" destOrd="0" presId="urn:microsoft.com/office/officeart/2008/layout/VerticalCurvedList"/>
    <dgm:cxn modelId="{B1BD8C6D-E652-414F-AB73-2F36E3C910DA}" srcId="{A16C9419-B5F5-4A27-8892-A3FC58CD3175}" destId="{E170D9FA-2F6F-41AB-9956-5F04C33EF7A1}" srcOrd="0" destOrd="0" parTransId="{660EFD8A-645F-463C-AB31-741E9E1285AB}" sibTransId="{722F2698-200E-492C-B0B4-8829D084DC4B}"/>
    <dgm:cxn modelId="{25349CE0-6189-4571-A6D8-E2377EBE9493}" type="presOf" srcId="{42AA02A9-496B-4328-A119-8E759697CAEC}" destId="{89F8D4A9-8657-4FBC-A58C-3600D45ED2DC}" srcOrd="0" destOrd="0" presId="urn:microsoft.com/office/officeart/2008/layout/VerticalCurvedList"/>
    <dgm:cxn modelId="{91974AB9-0F21-4494-9C4D-15BA21C6E98B}" type="presOf" srcId="{1C1448CD-F45D-421A-947C-BFC52BE75CAC}" destId="{BCAA787B-E9E3-4EA1-980F-A25AECD6D963}" srcOrd="0" destOrd="0" presId="urn:microsoft.com/office/officeart/2008/layout/VerticalCurvedList"/>
    <dgm:cxn modelId="{9AE9E744-8039-4212-B8EE-B5B53F414F5B}" type="presParOf" srcId="{4FE54908-1637-44B8-82CB-6C23866FD188}" destId="{71B74747-E11B-4539-8E16-262BCC68018A}" srcOrd="0" destOrd="0" presId="urn:microsoft.com/office/officeart/2008/layout/VerticalCurvedList"/>
    <dgm:cxn modelId="{60641E7A-3587-4CCF-9D43-BEC4234D8303}" type="presParOf" srcId="{71B74747-E11B-4539-8E16-262BCC68018A}" destId="{21F8F797-C97A-494F-91E4-1B8B62B2B616}" srcOrd="0" destOrd="0" presId="urn:microsoft.com/office/officeart/2008/layout/VerticalCurvedList"/>
    <dgm:cxn modelId="{6888789E-D07B-44A2-9F3E-C5B17E976B3E}" type="presParOf" srcId="{21F8F797-C97A-494F-91E4-1B8B62B2B616}" destId="{AF9D7EC2-8D1D-4C44-A78D-35CEAA509CE6}" srcOrd="0" destOrd="0" presId="urn:microsoft.com/office/officeart/2008/layout/VerticalCurvedList"/>
    <dgm:cxn modelId="{E12D93C8-9BFD-4712-B828-ADEADB0387AC}" type="presParOf" srcId="{21F8F797-C97A-494F-91E4-1B8B62B2B616}" destId="{ACB72A1E-DF5D-4A12-8152-3C3EF2EBCBC7}" srcOrd="1" destOrd="0" presId="urn:microsoft.com/office/officeart/2008/layout/VerticalCurvedList"/>
    <dgm:cxn modelId="{C020D2F3-B1B0-4FB9-8716-1D94DBF5B330}" type="presParOf" srcId="{21F8F797-C97A-494F-91E4-1B8B62B2B616}" destId="{937E008C-9FA3-4CC1-AF36-4CAEBE92BBB3}" srcOrd="2" destOrd="0" presId="urn:microsoft.com/office/officeart/2008/layout/VerticalCurvedList"/>
    <dgm:cxn modelId="{E2D94889-7F6F-4FDC-9D6A-8D74F64E33E2}" type="presParOf" srcId="{21F8F797-C97A-494F-91E4-1B8B62B2B616}" destId="{062EE899-3248-4196-846E-8553B1BA283E}" srcOrd="3" destOrd="0" presId="urn:microsoft.com/office/officeart/2008/layout/VerticalCurvedList"/>
    <dgm:cxn modelId="{E20A8B10-E329-401F-AC22-031F65581D8B}" type="presParOf" srcId="{71B74747-E11B-4539-8E16-262BCC68018A}" destId="{4CF6ACD2-944B-477A-98EF-058E0DA11C00}" srcOrd="1" destOrd="0" presId="urn:microsoft.com/office/officeart/2008/layout/VerticalCurvedList"/>
    <dgm:cxn modelId="{455C296C-B3A9-42FA-BF99-99C5AE6848C1}" type="presParOf" srcId="{71B74747-E11B-4539-8E16-262BCC68018A}" destId="{1E7AB560-E699-458C-9F5C-41018484B16B}" srcOrd="2" destOrd="0" presId="urn:microsoft.com/office/officeart/2008/layout/VerticalCurvedList"/>
    <dgm:cxn modelId="{2EDC1F70-8311-4E1C-A7FE-3FBCD362ADD5}" type="presParOf" srcId="{1E7AB560-E699-458C-9F5C-41018484B16B}" destId="{915BD3AF-F15D-4417-A781-24C80C09F513}" srcOrd="0" destOrd="0" presId="urn:microsoft.com/office/officeart/2008/layout/VerticalCurvedList"/>
    <dgm:cxn modelId="{AC048EE6-725D-4A90-848D-07EF77D35061}" type="presParOf" srcId="{71B74747-E11B-4539-8E16-262BCC68018A}" destId="{89F8D4A9-8657-4FBC-A58C-3600D45ED2DC}" srcOrd="3" destOrd="0" presId="urn:microsoft.com/office/officeart/2008/layout/VerticalCurvedList"/>
    <dgm:cxn modelId="{B2ACD8C0-9434-465A-98A5-4CED1872955D}" type="presParOf" srcId="{71B74747-E11B-4539-8E16-262BCC68018A}" destId="{670BD782-2235-4D99-90B5-83B160859D9A}" srcOrd="4" destOrd="0" presId="urn:microsoft.com/office/officeart/2008/layout/VerticalCurvedList"/>
    <dgm:cxn modelId="{3477C4B7-781C-4CEA-90BD-896EF7A24DB4}" type="presParOf" srcId="{670BD782-2235-4D99-90B5-83B160859D9A}" destId="{D5E0220B-8EFA-46AD-870F-8C5D5D479C3B}" srcOrd="0" destOrd="0" presId="urn:microsoft.com/office/officeart/2008/layout/VerticalCurvedList"/>
    <dgm:cxn modelId="{9DAB468D-5324-49A1-9784-CA5FE32C68F9}" type="presParOf" srcId="{71B74747-E11B-4539-8E16-262BCC68018A}" destId="{37AEFEFE-6EA5-4763-82D6-AFB5B85F9912}" srcOrd="5" destOrd="0" presId="urn:microsoft.com/office/officeart/2008/layout/VerticalCurvedList"/>
    <dgm:cxn modelId="{06873C0E-771A-4E2A-A686-8DF0DB6ECA55}" type="presParOf" srcId="{71B74747-E11B-4539-8E16-262BCC68018A}" destId="{CFB49DAA-3561-434E-8FFD-E69F890B7F9D}" srcOrd="6" destOrd="0" presId="urn:microsoft.com/office/officeart/2008/layout/VerticalCurvedList"/>
    <dgm:cxn modelId="{EDEF0779-8438-439B-8D6C-F845043D047E}" type="presParOf" srcId="{CFB49DAA-3561-434E-8FFD-E69F890B7F9D}" destId="{E084651D-6B6C-4D72-8A56-A85D9B408DAB}" srcOrd="0" destOrd="0" presId="urn:microsoft.com/office/officeart/2008/layout/VerticalCurvedList"/>
    <dgm:cxn modelId="{EDFBD618-254E-40C0-9C42-E554D6662523}" type="presParOf" srcId="{71B74747-E11B-4539-8E16-262BCC68018A}" destId="{BCAA787B-E9E3-4EA1-980F-A25AECD6D963}" srcOrd="7" destOrd="0" presId="urn:microsoft.com/office/officeart/2008/layout/VerticalCurvedList"/>
    <dgm:cxn modelId="{F13D6F0B-7A03-4E2E-9020-E9DABB341E66}" type="presParOf" srcId="{71B74747-E11B-4539-8E16-262BCC68018A}" destId="{D8D676D8-9AD4-4343-A39C-CACF5114CE2F}" srcOrd="8" destOrd="0" presId="urn:microsoft.com/office/officeart/2008/layout/VerticalCurvedList"/>
    <dgm:cxn modelId="{6E9FDA40-8587-4403-B5C2-2048E3D56FF3}" type="presParOf" srcId="{D8D676D8-9AD4-4343-A39C-CACF5114CE2F}" destId="{8C0C9160-5E7B-4D98-8B74-74755526B96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0CD64BC-241C-4FB2-A934-52DBFCF2BD5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fr-FR"/>
        </a:p>
      </dgm:t>
    </dgm:pt>
    <dgm:pt modelId="{25893673-9B63-4D59-91CB-B90A56978C4A}">
      <dgm:prSet phldrT="[Texte]"/>
      <dgm:spPr/>
      <dgm:t>
        <a:bodyPr/>
        <a:lstStyle/>
        <a:p>
          <a:r>
            <a:rPr lang="fr-FR" smtClean="0"/>
            <a:t>Une ressource</a:t>
          </a:r>
          <a:endParaRPr lang="fr-FR" dirty="0"/>
        </a:p>
      </dgm:t>
    </dgm:pt>
    <dgm:pt modelId="{92BB4E22-E17B-4033-8173-E1A785A3E388}" type="parTrans" cxnId="{DA4F19A2-EC3A-4FE8-9B85-8D9E36193CFB}">
      <dgm:prSet/>
      <dgm:spPr/>
      <dgm:t>
        <a:bodyPr/>
        <a:lstStyle/>
        <a:p>
          <a:endParaRPr lang="fr-FR"/>
        </a:p>
      </dgm:t>
    </dgm:pt>
    <dgm:pt modelId="{E2BF0C3F-937A-4A7D-BDED-C245E496E158}" type="sibTrans" cxnId="{DA4F19A2-EC3A-4FE8-9B85-8D9E36193CFB}">
      <dgm:prSet/>
      <dgm:spPr/>
      <dgm:t>
        <a:bodyPr/>
        <a:lstStyle/>
        <a:p>
          <a:endParaRPr lang="fr-FR"/>
        </a:p>
      </dgm:t>
    </dgm:pt>
    <dgm:pt modelId="{B8987849-A22A-47B6-8171-4CEC3263B791}">
      <dgm:prSet/>
      <dgm:spPr/>
      <dgm:t>
        <a:bodyPr/>
        <a:lstStyle/>
        <a:p>
          <a:r>
            <a:rPr lang="fr-FR" smtClean="0"/>
            <a:t>L’URI</a:t>
          </a:r>
          <a:endParaRPr lang="fr-FR" dirty="0" smtClean="0"/>
        </a:p>
      </dgm:t>
    </dgm:pt>
    <dgm:pt modelId="{970F3A1E-F013-43CC-9182-D4B6058A7C07}" type="parTrans" cxnId="{3805998F-F6A4-4168-BB1B-380FA1C95E2D}">
      <dgm:prSet/>
      <dgm:spPr/>
      <dgm:t>
        <a:bodyPr/>
        <a:lstStyle/>
        <a:p>
          <a:endParaRPr lang="fr-FR"/>
        </a:p>
      </dgm:t>
    </dgm:pt>
    <dgm:pt modelId="{B2BE9BD0-A6F1-4660-96D6-3C1480BBB944}" type="sibTrans" cxnId="{3805998F-F6A4-4168-BB1B-380FA1C95E2D}">
      <dgm:prSet/>
      <dgm:spPr/>
      <dgm:t>
        <a:bodyPr/>
        <a:lstStyle/>
        <a:p>
          <a:endParaRPr lang="fr-FR"/>
        </a:p>
      </dgm:t>
    </dgm:pt>
    <dgm:pt modelId="{1EEDE860-A692-4990-9CFE-A06F1A3FB45A}">
      <dgm:prSet/>
      <dgm:spPr/>
      <dgm:t>
        <a:bodyPr/>
        <a:lstStyle/>
        <a:p>
          <a:r>
            <a:rPr lang="fr-FR" dirty="0" smtClean="0"/>
            <a:t>Nommer les ressources / API : Un nom</a:t>
          </a:r>
        </a:p>
      </dgm:t>
    </dgm:pt>
    <dgm:pt modelId="{5048CDF3-5F96-4641-9670-3B5DB1BF1DB4}" type="parTrans" cxnId="{15F37B55-FE81-4AFE-9116-5AE0D6617660}">
      <dgm:prSet/>
      <dgm:spPr/>
      <dgm:t>
        <a:bodyPr/>
        <a:lstStyle/>
        <a:p>
          <a:endParaRPr lang="fr-FR"/>
        </a:p>
      </dgm:t>
    </dgm:pt>
    <dgm:pt modelId="{986B0E68-D52E-4C1F-B1DB-8BF8742EEA8D}" type="sibTrans" cxnId="{15F37B55-FE81-4AFE-9116-5AE0D6617660}">
      <dgm:prSet/>
      <dgm:spPr/>
      <dgm:t>
        <a:bodyPr/>
        <a:lstStyle/>
        <a:p>
          <a:endParaRPr lang="fr-FR"/>
        </a:p>
      </dgm:t>
    </dgm:pt>
    <dgm:pt modelId="{2503C0CC-DBD1-4509-87E9-82E23C32BE5B}">
      <dgm:prSet/>
      <dgm:spPr/>
      <dgm:t>
        <a:bodyPr/>
        <a:lstStyle/>
        <a:p>
          <a:r>
            <a:rPr lang="fr-FR" smtClean="0"/>
            <a:t>Nommer les ressources : Le pluriel</a:t>
          </a:r>
          <a:endParaRPr lang="fr-FR" dirty="0" smtClean="0"/>
        </a:p>
      </dgm:t>
    </dgm:pt>
    <dgm:pt modelId="{E40B7034-BF91-4375-BA3F-F4FFCC525B65}" type="parTrans" cxnId="{A4495133-A731-4C1A-9C47-547717D8EC26}">
      <dgm:prSet/>
      <dgm:spPr/>
      <dgm:t>
        <a:bodyPr/>
        <a:lstStyle/>
        <a:p>
          <a:endParaRPr lang="fr-FR"/>
        </a:p>
      </dgm:t>
    </dgm:pt>
    <dgm:pt modelId="{0C18D087-9C1D-485C-9F5E-9E3E3A346E45}" type="sibTrans" cxnId="{A4495133-A731-4C1A-9C47-547717D8EC26}">
      <dgm:prSet/>
      <dgm:spPr/>
      <dgm:t>
        <a:bodyPr/>
        <a:lstStyle/>
        <a:p>
          <a:endParaRPr lang="fr-FR"/>
        </a:p>
      </dgm:t>
    </dgm:pt>
    <dgm:pt modelId="{6807F430-4B29-4F4D-9201-00D8586B51FD}">
      <dgm:prSet/>
      <dgm:spPr/>
      <dgm:t>
        <a:bodyPr/>
        <a:lstStyle/>
        <a:p>
          <a:r>
            <a:rPr lang="fr-FR" dirty="0" smtClean="0"/>
            <a:t>Construire l’ontologie des ressources</a:t>
          </a:r>
        </a:p>
      </dgm:t>
    </dgm:pt>
    <dgm:pt modelId="{F6A28043-3062-4C38-B070-F3EB4445D6C9}" type="parTrans" cxnId="{80B9CEFF-93D9-4B01-B20D-26FCE31075EF}">
      <dgm:prSet/>
      <dgm:spPr/>
      <dgm:t>
        <a:bodyPr/>
        <a:lstStyle/>
        <a:p>
          <a:endParaRPr lang="fr-FR"/>
        </a:p>
      </dgm:t>
    </dgm:pt>
    <dgm:pt modelId="{D9F93B0B-1CF1-4FE6-A621-A8E62B118A06}" type="sibTrans" cxnId="{80B9CEFF-93D9-4B01-B20D-26FCE31075EF}">
      <dgm:prSet/>
      <dgm:spPr/>
      <dgm:t>
        <a:bodyPr/>
        <a:lstStyle/>
        <a:p>
          <a:endParaRPr lang="fr-FR"/>
        </a:p>
      </dgm:t>
    </dgm:pt>
    <dgm:pt modelId="{4654D01C-61E4-4115-9989-26423115CCFD}">
      <dgm:prSet/>
      <dgm:spPr/>
      <dgm:t>
        <a:bodyPr/>
        <a:lstStyle/>
        <a:p>
          <a:r>
            <a:rPr lang="fr-FR" smtClean="0"/>
            <a:t>Les verbes HTTP</a:t>
          </a:r>
          <a:endParaRPr lang="fr-FR" dirty="0" smtClean="0"/>
        </a:p>
      </dgm:t>
    </dgm:pt>
    <dgm:pt modelId="{3E0379B2-18F5-4A29-9811-E376E0732316}" type="parTrans" cxnId="{5F7153E2-3DF5-4EE9-892D-20487B33C357}">
      <dgm:prSet/>
      <dgm:spPr/>
      <dgm:t>
        <a:bodyPr/>
        <a:lstStyle/>
        <a:p>
          <a:endParaRPr lang="fr-FR"/>
        </a:p>
      </dgm:t>
    </dgm:pt>
    <dgm:pt modelId="{7EB85BFA-A813-4ECC-B17B-86DC2274A55F}" type="sibTrans" cxnId="{5F7153E2-3DF5-4EE9-892D-20487B33C357}">
      <dgm:prSet/>
      <dgm:spPr/>
      <dgm:t>
        <a:bodyPr/>
        <a:lstStyle/>
        <a:p>
          <a:endParaRPr lang="fr-FR"/>
        </a:p>
      </dgm:t>
    </dgm:pt>
    <dgm:pt modelId="{FCAD9B43-D92B-4BBE-8807-BD6A51F8719E}">
      <dgm:prSet/>
      <dgm:spPr/>
      <dgm:t>
        <a:bodyPr/>
        <a:lstStyle/>
        <a:p>
          <a:r>
            <a:rPr lang="fr-FR" dirty="0" smtClean="0"/>
            <a:t>Gestion des erreurs </a:t>
          </a:r>
        </a:p>
        <a:p>
          <a:r>
            <a:rPr lang="fr-FR" dirty="0" smtClean="0"/>
            <a:t>Généralités</a:t>
          </a:r>
        </a:p>
      </dgm:t>
    </dgm:pt>
    <dgm:pt modelId="{5C76AE18-4268-446E-8053-0E71130BA84A}" type="parTrans" cxnId="{C05CF12E-A1B3-408E-BBF6-401D0FD1B6C0}">
      <dgm:prSet/>
      <dgm:spPr/>
      <dgm:t>
        <a:bodyPr/>
        <a:lstStyle/>
        <a:p>
          <a:endParaRPr lang="fr-FR"/>
        </a:p>
      </dgm:t>
    </dgm:pt>
    <dgm:pt modelId="{5B01ADA4-B95C-45AA-9386-B44D77C31C5F}" type="sibTrans" cxnId="{C05CF12E-A1B3-408E-BBF6-401D0FD1B6C0}">
      <dgm:prSet/>
      <dgm:spPr/>
      <dgm:t>
        <a:bodyPr/>
        <a:lstStyle/>
        <a:p>
          <a:endParaRPr lang="fr-FR"/>
        </a:p>
      </dgm:t>
    </dgm:pt>
    <dgm:pt modelId="{AACD77D4-3104-4892-9F59-E59C5956CD5A}">
      <dgm:prSet/>
      <dgm:spPr/>
      <dgm:t>
        <a:bodyPr/>
        <a:lstStyle/>
        <a:p>
          <a:r>
            <a:rPr lang="fr-FR" dirty="0" smtClean="0"/>
            <a:t>Gestion des erreurs</a:t>
          </a:r>
        </a:p>
        <a:p>
          <a:r>
            <a:rPr lang="fr-FR" dirty="0" smtClean="0"/>
            <a:t>Structure du message d’erreur</a:t>
          </a:r>
        </a:p>
      </dgm:t>
    </dgm:pt>
    <dgm:pt modelId="{AC9D3AF1-39FB-40B8-B14C-2036E6135AB4}" type="parTrans" cxnId="{FD955AF2-9EAE-48BC-9044-92F753D0F6B1}">
      <dgm:prSet/>
      <dgm:spPr/>
      <dgm:t>
        <a:bodyPr/>
        <a:lstStyle/>
        <a:p>
          <a:endParaRPr lang="fr-FR"/>
        </a:p>
      </dgm:t>
    </dgm:pt>
    <dgm:pt modelId="{362886A3-117D-43B2-89D9-1DA802A7935F}" type="sibTrans" cxnId="{FD955AF2-9EAE-48BC-9044-92F753D0F6B1}">
      <dgm:prSet/>
      <dgm:spPr/>
      <dgm:t>
        <a:bodyPr/>
        <a:lstStyle/>
        <a:p>
          <a:endParaRPr lang="fr-FR"/>
        </a:p>
      </dgm:t>
    </dgm:pt>
    <dgm:pt modelId="{AAD4F325-F42D-47F2-A21F-C390F04CB7E7}">
      <dgm:prSet/>
      <dgm:spPr/>
      <dgm:t>
        <a:bodyPr/>
        <a:lstStyle/>
        <a:p>
          <a:r>
            <a:rPr lang="fr-FR" smtClean="0"/>
            <a:t>Les codes retours</a:t>
          </a:r>
          <a:endParaRPr lang="fr-FR" dirty="0" smtClean="0"/>
        </a:p>
      </dgm:t>
    </dgm:pt>
    <dgm:pt modelId="{560A46E1-7563-4D9A-9828-C77B50652BAB}" type="parTrans" cxnId="{963CDAC7-3E85-4854-B417-8D56C50EDF57}">
      <dgm:prSet/>
      <dgm:spPr/>
      <dgm:t>
        <a:bodyPr/>
        <a:lstStyle/>
        <a:p>
          <a:endParaRPr lang="fr-FR"/>
        </a:p>
      </dgm:t>
    </dgm:pt>
    <dgm:pt modelId="{854B4D36-705E-4C0A-A8FF-3AFB85837933}" type="sibTrans" cxnId="{963CDAC7-3E85-4854-B417-8D56C50EDF57}">
      <dgm:prSet/>
      <dgm:spPr/>
      <dgm:t>
        <a:bodyPr/>
        <a:lstStyle/>
        <a:p>
          <a:endParaRPr lang="fr-FR"/>
        </a:p>
      </dgm:t>
    </dgm:pt>
    <dgm:pt modelId="{6BE994C7-8E48-4198-9523-0D6D2F145AC6}">
      <dgm:prSet/>
      <dgm:spPr/>
      <dgm:t>
        <a:bodyPr/>
        <a:lstStyle/>
        <a:p>
          <a:r>
            <a:rPr lang="fr-FR" smtClean="0"/>
            <a:t>Bonnes pratiques</a:t>
          </a:r>
          <a:endParaRPr lang="fr-FR" dirty="0" smtClean="0"/>
        </a:p>
      </dgm:t>
    </dgm:pt>
    <dgm:pt modelId="{4C26FA82-A5E1-4917-A76D-514BA1313823}" type="parTrans" cxnId="{728B62A5-C357-4E06-828E-EE90EDE56277}">
      <dgm:prSet/>
      <dgm:spPr/>
      <dgm:t>
        <a:bodyPr/>
        <a:lstStyle/>
        <a:p>
          <a:endParaRPr lang="fr-FR"/>
        </a:p>
      </dgm:t>
    </dgm:pt>
    <dgm:pt modelId="{67A516A0-6D30-4659-B1E8-53C62CCCD146}" type="sibTrans" cxnId="{728B62A5-C357-4E06-828E-EE90EDE56277}">
      <dgm:prSet/>
      <dgm:spPr/>
      <dgm:t>
        <a:bodyPr/>
        <a:lstStyle/>
        <a:p>
          <a:endParaRPr lang="fr-FR"/>
        </a:p>
      </dgm:t>
    </dgm:pt>
    <dgm:pt modelId="{3DA2B01E-84E0-40BF-8295-52C8544A6ACB}">
      <dgm:prSet/>
      <dgm:spPr/>
      <dgm:t>
        <a:bodyPr/>
        <a:lstStyle/>
        <a:p>
          <a:r>
            <a:rPr lang="fr-FR" smtClean="0"/>
            <a:t>Documentation Framework</a:t>
          </a:r>
          <a:endParaRPr lang="fr-FR" dirty="0" smtClean="0"/>
        </a:p>
      </dgm:t>
    </dgm:pt>
    <dgm:pt modelId="{9E1628C6-8F37-4DD3-A250-EC9677F9A866}" type="parTrans" cxnId="{2FA5CAD0-CDB9-4D6C-93C9-78BA281B49DA}">
      <dgm:prSet/>
      <dgm:spPr/>
      <dgm:t>
        <a:bodyPr/>
        <a:lstStyle/>
        <a:p>
          <a:endParaRPr lang="fr-FR"/>
        </a:p>
      </dgm:t>
    </dgm:pt>
    <dgm:pt modelId="{72193CEC-90F6-4396-92B0-576308220435}" type="sibTrans" cxnId="{2FA5CAD0-CDB9-4D6C-93C9-78BA281B49DA}">
      <dgm:prSet/>
      <dgm:spPr/>
      <dgm:t>
        <a:bodyPr/>
        <a:lstStyle/>
        <a:p>
          <a:endParaRPr lang="fr-FR"/>
        </a:p>
      </dgm:t>
    </dgm:pt>
    <dgm:pt modelId="{05F91362-3FE3-4FBE-AD28-8905E339D498}">
      <dgm:prSet/>
      <dgm:spPr/>
      <dgm:t>
        <a:bodyPr/>
        <a:lstStyle/>
        <a:p>
          <a:r>
            <a:rPr lang="fr-FR" smtClean="0"/>
            <a:t>Génération PIC</a:t>
          </a:r>
          <a:endParaRPr lang="fr-FR" dirty="0"/>
        </a:p>
      </dgm:t>
    </dgm:pt>
    <dgm:pt modelId="{AFDCA30F-E0FF-4C49-9E69-3A63D247C405}" type="parTrans" cxnId="{0091C88D-14E5-46EE-9E34-B6224F3AD5E0}">
      <dgm:prSet/>
      <dgm:spPr/>
      <dgm:t>
        <a:bodyPr/>
        <a:lstStyle/>
        <a:p>
          <a:endParaRPr lang="fr-FR"/>
        </a:p>
      </dgm:t>
    </dgm:pt>
    <dgm:pt modelId="{E039824F-79C8-4AD4-94E0-D3699FAB4EDF}" type="sibTrans" cxnId="{0091C88D-14E5-46EE-9E34-B6224F3AD5E0}">
      <dgm:prSet/>
      <dgm:spPr/>
      <dgm:t>
        <a:bodyPr/>
        <a:lstStyle/>
        <a:p>
          <a:endParaRPr lang="fr-FR"/>
        </a:p>
      </dgm:t>
    </dgm:pt>
    <dgm:pt modelId="{5576F212-5EFD-4847-B4BE-20FC4438B061}" type="pres">
      <dgm:prSet presAssocID="{90CD64BC-241C-4FB2-A934-52DBFCF2BD55}" presName="diagram" presStyleCnt="0">
        <dgm:presLayoutVars>
          <dgm:dir/>
          <dgm:resizeHandles val="exact"/>
        </dgm:presLayoutVars>
      </dgm:prSet>
      <dgm:spPr/>
      <dgm:t>
        <a:bodyPr/>
        <a:lstStyle/>
        <a:p>
          <a:endParaRPr lang="fr-FR"/>
        </a:p>
      </dgm:t>
    </dgm:pt>
    <dgm:pt modelId="{1D97EDAF-F00A-4DEE-BFCC-16FE496F8B9B}" type="pres">
      <dgm:prSet presAssocID="{25893673-9B63-4D59-91CB-B90A56978C4A}" presName="node" presStyleLbl="node1" presStyleIdx="0" presStyleCnt="12">
        <dgm:presLayoutVars>
          <dgm:bulletEnabled val="1"/>
        </dgm:presLayoutVars>
      </dgm:prSet>
      <dgm:spPr/>
      <dgm:t>
        <a:bodyPr/>
        <a:lstStyle/>
        <a:p>
          <a:endParaRPr lang="fr-FR"/>
        </a:p>
      </dgm:t>
    </dgm:pt>
    <dgm:pt modelId="{9494B91A-6637-48E4-8FFF-030E95DCA652}" type="pres">
      <dgm:prSet presAssocID="{E2BF0C3F-937A-4A7D-BDED-C245E496E158}" presName="sibTrans" presStyleCnt="0"/>
      <dgm:spPr/>
    </dgm:pt>
    <dgm:pt modelId="{EEF99FED-5961-48AA-85A7-9B997CEA45D2}" type="pres">
      <dgm:prSet presAssocID="{B8987849-A22A-47B6-8171-4CEC3263B791}" presName="node" presStyleLbl="node1" presStyleIdx="1" presStyleCnt="12">
        <dgm:presLayoutVars>
          <dgm:bulletEnabled val="1"/>
        </dgm:presLayoutVars>
      </dgm:prSet>
      <dgm:spPr/>
      <dgm:t>
        <a:bodyPr/>
        <a:lstStyle/>
        <a:p>
          <a:endParaRPr lang="fr-FR"/>
        </a:p>
      </dgm:t>
    </dgm:pt>
    <dgm:pt modelId="{A485BFE9-3082-4BBD-A0E9-7AF449DAF667}" type="pres">
      <dgm:prSet presAssocID="{B2BE9BD0-A6F1-4660-96D6-3C1480BBB944}" presName="sibTrans" presStyleCnt="0"/>
      <dgm:spPr/>
    </dgm:pt>
    <dgm:pt modelId="{88144772-F255-4DDB-9018-76F4F5133F4F}" type="pres">
      <dgm:prSet presAssocID="{1EEDE860-A692-4990-9CFE-A06F1A3FB45A}" presName="node" presStyleLbl="node1" presStyleIdx="2" presStyleCnt="12">
        <dgm:presLayoutVars>
          <dgm:bulletEnabled val="1"/>
        </dgm:presLayoutVars>
      </dgm:prSet>
      <dgm:spPr/>
      <dgm:t>
        <a:bodyPr/>
        <a:lstStyle/>
        <a:p>
          <a:endParaRPr lang="fr-FR"/>
        </a:p>
      </dgm:t>
    </dgm:pt>
    <dgm:pt modelId="{CFE11243-8F6D-48CD-A18A-B9D0EB9A01D2}" type="pres">
      <dgm:prSet presAssocID="{986B0E68-D52E-4C1F-B1DB-8BF8742EEA8D}" presName="sibTrans" presStyleCnt="0"/>
      <dgm:spPr/>
    </dgm:pt>
    <dgm:pt modelId="{4DC4087F-4D86-4F44-A87F-F39999D24DAD}" type="pres">
      <dgm:prSet presAssocID="{2503C0CC-DBD1-4509-87E9-82E23C32BE5B}" presName="node" presStyleLbl="node1" presStyleIdx="3" presStyleCnt="12">
        <dgm:presLayoutVars>
          <dgm:bulletEnabled val="1"/>
        </dgm:presLayoutVars>
      </dgm:prSet>
      <dgm:spPr/>
      <dgm:t>
        <a:bodyPr/>
        <a:lstStyle/>
        <a:p>
          <a:endParaRPr lang="fr-FR"/>
        </a:p>
      </dgm:t>
    </dgm:pt>
    <dgm:pt modelId="{C2343255-F4C2-41D0-8B9A-0063D845DE39}" type="pres">
      <dgm:prSet presAssocID="{0C18D087-9C1D-485C-9F5E-9E3E3A346E45}" presName="sibTrans" presStyleCnt="0"/>
      <dgm:spPr/>
    </dgm:pt>
    <dgm:pt modelId="{6791BCD1-5401-4A19-B5F7-600F4BB134BD}" type="pres">
      <dgm:prSet presAssocID="{6807F430-4B29-4F4D-9201-00D8586B51FD}" presName="node" presStyleLbl="node1" presStyleIdx="4" presStyleCnt="12">
        <dgm:presLayoutVars>
          <dgm:bulletEnabled val="1"/>
        </dgm:presLayoutVars>
      </dgm:prSet>
      <dgm:spPr/>
      <dgm:t>
        <a:bodyPr/>
        <a:lstStyle/>
        <a:p>
          <a:endParaRPr lang="fr-FR"/>
        </a:p>
      </dgm:t>
    </dgm:pt>
    <dgm:pt modelId="{13CFC3FC-3B40-4AFA-B976-5989E9D62E71}" type="pres">
      <dgm:prSet presAssocID="{D9F93B0B-1CF1-4FE6-A621-A8E62B118A06}" presName="sibTrans" presStyleCnt="0"/>
      <dgm:spPr/>
    </dgm:pt>
    <dgm:pt modelId="{29C1EFE8-E1BF-4975-8729-2459EB7BB4DA}" type="pres">
      <dgm:prSet presAssocID="{4654D01C-61E4-4115-9989-26423115CCFD}" presName="node" presStyleLbl="node1" presStyleIdx="5" presStyleCnt="12">
        <dgm:presLayoutVars>
          <dgm:bulletEnabled val="1"/>
        </dgm:presLayoutVars>
      </dgm:prSet>
      <dgm:spPr/>
      <dgm:t>
        <a:bodyPr/>
        <a:lstStyle/>
        <a:p>
          <a:endParaRPr lang="fr-FR"/>
        </a:p>
      </dgm:t>
    </dgm:pt>
    <dgm:pt modelId="{CB803128-6F39-4EF8-B409-14E98D245A59}" type="pres">
      <dgm:prSet presAssocID="{7EB85BFA-A813-4ECC-B17B-86DC2274A55F}" presName="sibTrans" presStyleCnt="0"/>
      <dgm:spPr/>
    </dgm:pt>
    <dgm:pt modelId="{435C0D1E-0488-4226-AE63-6D7F79927FB2}" type="pres">
      <dgm:prSet presAssocID="{FCAD9B43-D92B-4BBE-8807-BD6A51F8719E}" presName="node" presStyleLbl="node1" presStyleIdx="6" presStyleCnt="12">
        <dgm:presLayoutVars>
          <dgm:bulletEnabled val="1"/>
        </dgm:presLayoutVars>
      </dgm:prSet>
      <dgm:spPr/>
      <dgm:t>
        <a:bodyPr/>
        <a:lstStyle/>
        <a:p>
          <a:endParaRPr lang="fr-FR"/>
        </a:p>
      </dgm:t>
    </dgm:pt>
    <dgm:pt modelId="{F27C6AE1-9845-4490-A501-B3F90B60B18C}" type="pres">
      <dgm:prSet presAssocID="{5B01ADA4-B95C-45AA-9386-B44D77C31C5F}" presName="sibTrans" presStyleCnt="0"/>
      <dgm:spPr/>
    </dgm:pt>
    <dgm:pt modelId="{FBC95CC7-F9B9-481C-9FD0-FCC9F7AEEE6A}" type="pres">
      <dgm:prSet presAssocID="{AACD77D4-3104-4892-9F59-E59C5956CD5A}" presName="node" presStyleLbl="node1" presStyleIdx="7" presStyleCnt="12">
        <dgm:presLayoutVars>
          <dgm:bulletEnabled val="1"/>
        </dgm:presLayoutVars>
      </dgm:prSet>
      <dgm:spPr/>
      <dgm:t>
        <a:bodyPr/>
        <a:lstStyle/>
        <a:p>
          <a:endParaRPr lang="fr-FR"/>
        </a:p>
      </dgm:t>
    </dgm:pt>
    <dgm:pt modelId="{EDD964B5-50EF-4D31-8613-EC35CCBD9E03}" type="pres">
      <dgm:prSet presAssocID="{362886A3-117D-43B2-89D9-1DA802A7935F}" presName="sibTrans" presStyleCnt="0"/>
      <dgm:spPr/>
    </dgm:pt>
    <dgm:pt modelId="{C766EF58-CDDB-4912-A4AE-E1C083C42209}" type="pres">
      <dgm:prSet presAssocID="{AAD4F325-F42D-47F2-A21F-C390F04CB7E7}" presName="node" presStyleLbl="node1" presStyleIdx="8" presStyleCnt="12">
        <dgm:presLayoutVars>
          <dgm:bulletEnabled val="1"/>
        </dgm:presLayoutVars>
      </dgm:prSet>
      <dgm:spPr/>
      <dgm:t>
        <a:bodyPr/>
        <a:lstStyle/>
        <a:p>
          <a:endParaRPr lang="fr-FR"/>
        </a:p>
      </dgm:t>
    </dgm:pt>
    <dgm:pt modelId="{94B8E8D7-BC39-4DBF-805E-E1B9B16F9BC6}" type="pres">
      <dgm:prSet presAssocID="{854B4D36-705E-4C0A-A8FF-3AFB85837933}" presName="sibTrans" presStyleCnt="0"/>
      <dgm:spPr/>
    </dgm:pt>
    <dgm:pt modelId="{3797984C-55AC-4FC3-9A9C-4BF4A86C6EEF}" type="pres">
      <dgm:prSet presAssocID="{6BE994C7-8E48-4198-9523-0D6D2F145AC6}" presName="node" presStyleLbl="node1" presStyleIdx="9" presStyleCnt="12">
        <dgm:presLayoutVars>
          <dgm:bulletEnabled val="1"/>
        </dgm:presLayoutVars>
      </dgm:prSet>
      <dgm:spPr/>
      <dgm:t>
        <a:bodyPr/>
        <a:lstStyle/>
        <a:p>
          <a:endParaRPr lang="fr-FR"/>
        </a:p>
      </dgm:t>
    </dgm:pt>
    <dgm:pt modelId="{5925D969-78AA-406F-A1DC-B33F0C63712C}" type="pres">
      <dgm:prSet presAssocID="{67A516A0-6D30-4659-B1E8-53C62CCCD146}" presName="sibTrans" presStyleCnt="0"/>
      <dgm:spPr/>
    </dgm:pt>
    <dgm:pt modelId="{68840E2A-2EEB-4A27-A9DA-9B164F58EF78}" type="pres">
      <dgm:prSet presAssocID="{3DA2B01E-84E0-40BF-8295-52C8544A6ACB}" presName="node" presStyleLbl="node1" presStyleIdx="10" presStyleCnt="12">
        <dgm:presLayoutVars>
          <dgm:bulletEnabled val="1"/>
        </dgm:presLayoutVars>
      </dgm:prSet>
      <dgm:spPr/>
      <dgm:t>
        <a:bodyPr/>
        <a:lstStyle/>
        <a:p>
          <a:endParaRPr lang="fr-FR"/>
        </a:p>
      </dgm:t>
    </dgm:pt>
    <dgm:pt modelId="{B90B63CB-CC2B-40B2-AF75-867B7234BF99}" type="pres">
      <dgm:prSet presAssocID="{72193CEC-90F6-4396-92B0-576308220435}" presName="sibTrans" presStyleCnt="0"/>
      <dgm:spPr/>
    </dgm:pt>
    <dgm:pt modelId="{FDE2E0E9-9D93-40B0-8AA4-8A7D32A2CB87}" type="pres">
      <dgm:prSet presAssocID="{05F91362-3FE3-4FBE-AD28-8905E339D498}" presName="node" presStyleLbl="node1" presStyleIdx="11" presStyleCnt="12">
        <dgm:presLayoutVars>
          <dgm:bulletEnabled val="1"/>
        </dgm:presLayoutVars>
      </dgm:prSet>
      <dgm:spPr/>
      <dgm:t>
        <a:bodyPr/>
        <a:lstStyle/>
        <a:p>
          <a:endParaRPr lang="fr-FR"/>
        </a:p>
      </dgm:t>
    </dgm:pt>
  </dgm:ptLst>
  <dgm:cxnLst>
    <dgm:cxn modelId="{77D1E178-9B16-4BB4-8EEA-B3F127316858}" type="presOf" srcId="{1EEDE860-A692-4990-9CFE-A06F1A3FB45A}" destId="{88144772-F255-4DDB-9018-76F4F5133F4F}" srcOrd="0" destOrd="0" presId="urn:microsoft.com/office/officeart/2005/8/layout/default"/>
    <dgm:cxn modelId="{9030317C-4A87-41F2-AF23-2EA80CFB3A1E}" type="presOf" srcId="{B8987849-A22A-47B6-8171-4CEC3263B791}" destId="{EEF99FED-5961-48AA-85A7-9B997CEA45D2}" srcOrd="0" destOrd="0" presId="urn:microsoft.com/office/officeart/2005/8/layout/default"/>
    <dgm:cxn modelId="{6E98C5B2-C502-43AA-98C0-94B48E243EED}" type="presOf" srcId="{6807F430-4B29-4F4D-9201-00D8586B51FD}" destId="{6791BCD1-5401-4A19-B5F7-600F4BB134BD}" srcOrd="0" destOrd="0" presId="urn:microsoft.com/office/officeart/2005/8/layout/default"/>
    <dgm:cxn modelId="{15F37B55-FE81-4AFE-9116-5AE0D6617660}" srcId="{90CD64BC-241C-4FB2-A934-52DBFCF2BD55}" destId="{1EEDE860-A692-4990-9CFE-A06F1A3FB45A}" srcOrd="2" destOrd="0" parTransId="{5048CDF3-5F96-4641-9670-3B5DB1BF1DB4}" sibTransId="{986B0E68-D52E-4C1F-B1DB-8BF8742EEA8D}"/>
    <dgm:cxn modelId="{8166F620-11B6-4996-BCBD-CF8502748975}" type="presOf" srcId="{05F91362-3FE3-4FBE-AD28-8905E339D498}" destId="{FDE2E0E9-9D93-40B0-8AA4-8A7D32A2CB87}" srcOrd="0" destOrd="0" presId="urn:microsoft.com/office/officeart/2005/8/layout/default"/>
    <dgm:cxn modelId="{AFFB3ED7-4089-4965-8E1E-CCE7FE6CD855}" type="presOf" srcId="{25893673-9B63-4D59-91CB-B90A56978C4A}" destId="{1D97EDAF-F00A-4DEE-BFCC-16FE496F8B9B}" srcOrd="0" destOrd="0" presId="urn:microsoft.com/office/officeart/2005/8/layout/default"/>
    <dgm:cxn modelId="{2F18E477-9ABD-4225-815C-20C3DDAC9D66}" type="presOf" srcId="{90CD64BC-241C-4FB2-A934-52DBFCF2BD55}" destId="{5576F212-5EFD-4847-B4BE-20FC4438B061}" srcOrd="0" destOrd="0" presId="urn:microsoft.com/office/officeart/2005/8/layout/default"/>
    <dgm:cxn modelId="{E1A9C6EF-E751-414E-92FE-8C79ECB2EF6E}" type="presOf" srcId="{6BE994C7-8E48-4198-9523-0D6D2F145AC6}" destId="{3797984C-55AC-4FC3-9A9C-4BF4A86C6EEF}" srcOrd="0" destOrd="0" presId="urn:microsoft.com/office/officeart/2005/8/layout/default"/>
    <dgm:cxn modelId="{0091C88D-14E5-46EE-9E34-B6224F3AD5E0}" srcId="{90CD64BC-241C-4FB2-A934-52DBFCF2BD55}" destId="{05F91362-3FE3-4FBE-AD28-8905E339D498}" srcOrd="11" destOrd="0" parTransId="{AFDCA30F-E0FF-4C49-9E69-3A63D247C405}" sibTransId="{E039824F-79C8-4AD4-94E0-D3699FAB4EDF}"/>
    <dgm:cxn modelId="{154AE2DC-AE0F-44E1-802C-59B3F44A3EE9}" type="presOf" srcId="{AACD77D4-3104-4892-9F59-E59C5956CD5A}" destId="{FBC95CC7-F9B9-481C-9FD0-FCC9F7AEEE6A}" srcOrd="0" destOrd="0" presId="urn:microsoft.com/office/officeart/2005/8/layout/default"/>
    <dgm:cxn modelId="{B5826772-5ED1-42C6-812D-EA3601901297}" type="presOf" srcId="{2503C0CC-DBD1-4509-87E9-82E23C32BE5B}" destId="{4DC4087F-4D86-4F44-A87F-F39999D24DAD}" srcOrd="0" destOrd="0" presId="urn:microsoft.com/office/officeart/2005/8/layout/default"/>
    <dgm:cxn modelId="{C05CF12E-A1B3-408E-BBF6-401D0FD1B6C0}" srcId="{90CD64BC-241C-4FB2-A934-52DBFCF2BD55}" destId="{FCAD9B43-D92B-4BBE-8807-BD6A51F8719E}" srcOrd="6" destOrd="0" parTransId="{5C76AE18-4268-446E-8053-0E71130BA84A}" sibTransId="{5B01ADA4-B95C-45AA-9386-B44D77C31C5F}"/>
    <dgm:cxn modelId="{CD3160BE-BFB7-442A-BAB5-26E22D4FC5E8}" type="presOf" srcId="{AAD4F325-F42D-47F2-A21F-C390F04CB7E7}" destId="{C766EF58-CDDB-4912-A4AE-E1C083C42209}" srcOrd="0" destOrd="0" presId="urn:microsoft.com/office/officeart/2005/8/layout/default"/>
    <dgm:cxn modelId="{2FA5CAD0-CDB9-4D6C-93C9-78BA281B49DA}" srcId="{90CD64BC-241C-4FB2-A934-52DBFCF2BD55}" destId="{3DA2B01E-84E0-40BF-8295-52C8544A6ACB}" srcOrd="10" destOrd="0" parTransId="{9E1628C6-8F37-4DD3-A250-EC9677F9A866}" sibTransId="{72193CEC-90F6-4396-92B0-576308220435}"/>
    <dgm:cxn modelId="{3805998F-F6A4-4168-BB1B-380FA1C95E2D}" srcId="{90CD64BC-241C-4FB2-A934-52DBFCF2BD55}" destId="{B8987849-A22A-47B6-8171-4CEC3263B791}" srcOrd="1" destOrd="0" parTransId="{970F3A1E-F013-43CC-9182-D4B6058A7C07}" sibTransId="{B2BE9BD0-A6F1-4660-96D6-3C1480BBB944}"/>
    <dgm:cxn modelId="{728B62A5-C357-4E06-828E-EE90EDE56277}" srcId="{90CD64BC-241C-4FB2-A934-52DBFCF2BD55}" destId="{6BE994C7-8E48-4198-9523-0D6D2F145AC6}" srcOrd="9" destOrd="0" parTransId="{4C26FA82-A5E1-4917-A76D-514BA1313823}" sibTransId="{67A516A0-6D30-4659-B1E8-53C62CCCD146}"/>
    <dgm:cxn modelId="{80B9CEFF-93D9-4B01-B20D-26FCE31075EF}" srcId="{90CD64BC-241C-4FB2-A934-52DBFCF2BD55}" destId="{6807F430-4B29-4F4D-9201-00D8586B51FD}" srcOrd="4" destOrd="0" parTransId="{F6A28043-3062-4C38-B070-F3EB4445D6C9}" sibTransId="{D9F93B0B-1CF1-4FE6-A621-A8E62B118A06}"/>
    <dgm:cxn modelId="{949CCF3E-BE65-4086-823F-0795811D7B67}" type="presOf" srcId="{FCAD9B43-D92B-4BBE-8807-BD6A51F8719E}" destId="{435C0D1E-0488-4226-AE63-6D7F79927FB2}" srcOrd="0" destOrd="0" presId="urn:microsoft.com/office/officeart/2005/8/layout/default"/>
    <dgm:cxn modelId="{B8B58D64-054B-4CF5-83DE-DC4A162702A7}" type="presOf" srcId="{3DA2B01E-84E0-40BF-8295-52C8544A6ACB}" destId="{68840E2A-2EEB-4A27-A9DA-9B164F58EF78}" srcOrd="0" destOrd="0" presId="urn:microsoft.com/office/officeart/2005/8/layout/default"/>
    <dgm:cxn modelId="{5F7153E2-3DF5-4EE9-892D-20487B33C357}" srcId="{90CD64BC-241C-4FB2-A934-52DBFCF2BD55}" destId="{4654D01C-61E4-4115-9989-26423115CCFD}" srcOrd="5" destOrd="0" parTransId="{3E0379B2-18F5-4A29-9811-E376E0732316}" sibTransId="{7EB85BFA-A813-4ECC-B17B-86DC2274A55F}"/>
    <dgm:cxn modelId="{A4495133-A731-4C1A-9C47-547717D8EC26}" srcId="{90CD64BC-241C-4FB2-A934-52DBFCF2BD55}" destId="{2503C0CC-DBD1-4509-87E9-82E23C32BE5B}" srcOrd="3" destOrd="0" parTransId="{E40B7034-BF91-4375-BA3F-F4FFCC525B65}" sibTransId="{0C18D087-9C1D-485C-9F5E-9E3E3A346E45}"/>
    <dgm:cxn modelId="{DA4F19A2-EC3A-4FE8-9B85-8D9E36193CFB}" srcId="{90CD64BC-241C-4FB2-A934-52DBFCF2BD55}" destId="{25893673-9B63-4D59-91CB-B90A56978C4A}" srcOrd="0" destOrd="0" parTransId="{92BB4E22-E17B-4033-8173-E1A785A3E388}" sibTransId="{E2BF0C3F-937A-4A7D-BDED-C245E496E158}"/>
    <dgm:cxn modelId="{B1EEADF3-812E-4012-8AEB-009DD83EBE7D}" type="presOf" srcId="{4654D01C-61E4-4115-9989-26423115CCFD}" destId="{29C1EFE8-E1BF-4975-8729-2459EB7BB4DA}" srcOrd="0" destOrd="0" presId="urn:microsoft.com/office/officeart/2005/8/layout/default"/>
    <dgm:cxn modelId="{FD955AF2-9EAE-48BC-9044-92F753D0F6B1}" srcId="{90CD64BC-241C-4FB2-A934-52DBFCF2BD55}" destId="{AACD77D4-3104-4892-9F59-E59C5956CD5A}" srcOrd="7" destOrd="0" parTransId="{AC9D3AF1-39FB-40B8-B14C-2036E6135AB4}" sibTransId="{362886A3-117D-43B2-89D9-1DA802A7935F}"/>
    <dgm:cxn modelId="{963CDAC7-3E85-4854-B417-8D56C50EDF57}" srcId="{90CD64BC-241C-4FB2-A934-52DBFCF2BD55}" destId="{AAD4F325-F42D-47F2-A21F-C390F04CB7E7}" srcOrd="8" destOrd="0" parTransId="{560A46E1-7563-4D9A-9828-C77B50652BAB}" sibTransId="{854B4D36-705E-4C0A-A8FF-3AFB85837933}"/>
    <dgm:cxn modelId="{00D13397-6274-496C-8349-C1F1B6DFBFC8}" type="presParOf" srcId="{5576F212-5EFD-4847-B4BE-20FC4438B061}" destId="{1D97EDAF-F00A-4DEE-BFCC-16FE496F8B9B}" srcOrd="0" destOrd="0" presId="urn:microsoft.com/office/officeart/2005/8/layout/default"/>
    <dgm:cxn modelId="{09E4BE7D-6CA0-45EA-99EE-9AA5D83C52CE}" type="presParOf" srcId="{5576F212-5EFD-4847-B4BE-20FC4438B061}" destId="{9494B91A-6637-48E4-8FFF-030E95DCA652}" srcOrd="1" destOrd="0" presId="urn:microsoft.com/office/officeart/2005/8/layout/default"/>
    <dgm:cxn modelId="{3F6576EA-24ED-464B-BD01-EA0E72D5591E}" type="presParOf" srcId="{5576F212-5EFD-4847-B4BE-20FC4438B061}" destId="{EEF99FED-5961-48AA-85A7-9B997CEA45D2}" srcOrd="2" destOrd="0" presId="urn:microsoft.com/office/officeart/2005/8/layout/default"/>
    <dgm:cxn modelId="{74969910-9849-47C4-954C-D7B7AB1DBB07}" type="presParOf" srcId="{5576F212-5EFD-4847-B4BE-20FC4438B061}" destId="{A485BFE9-3082-4BBD-A0E9-7AF449DAF667}" srcOrd="3" destOrd="0" presId="urn:microsoft.com/office/officeart/2005/8/layout/default"/>
    <dgm:cxn modelId="{E445AEC1-B7FC-40F3-AB5D-A60BA1194E49}" type="presParOf" srcId="{5576F212-5EFD-4847-B4BE-20FC4438B061}" destId="{88144772-F255-4DDB-9018-76F4F5133F4F}" srcOrd="4" destOrd="0" presId="urn:microsoft.com/office/officeart/2005/8/layout/default"/>
    <dgm:cxn modelId="{6D78BF12-EDA2-4FA8-BE29-D82A776E048F}" type="presParOf" srcId="{5576F212-5EFD-4847-B4BE-20FC4438B061}" destId="{CFE11243-8F6D-48CD-A18A-B9D0EB9A01D2}" srcOrd="5" destOrd="0" presId="urn:microsoft.com/office/officeart/2005/8/layout/default"/>
    <dgm:cxn modelId="{8E57A73B-2E69-48AB-AFD0-ECD6A1436B9D}" type="presParOf" srcId="{5576F212-5EFD-4847-B4BE-20FC4438B061}" destId="{4DC4087F-4D86-4F44-A87F-F39999D24DAD}" srcOrd="6" destOrd="0" presId="urn:microsoft.com/office/officeart/2005/8/layout/default"/>
    <dgm:cxn modelId="{711F36E2-F4C7-45EE-89FA-8BC049275F81}" type="presParOf" srcId="{5576F212-5EFD-4847-B4BE-20FC4438B061}" destId="{C2343255-F4C2-41D0-8B9A-0063D845DE39}" srcOrd="7" destOrd="0" presId="urn:microsoft.com/office/officeart/2005/8/layout/default"/>
    <dgm:cxn modelId="{99BBDD9C-8287-4FFB-BBA4-6DC32D2AEAF2}" type="presParOf" srcId="{5576F212-5EFD-4847-B4BE-20FC4438B061}" destId="{6791BCD1-5401-4A19-B5F7-600F4BB134BD}" srcOrd="8" destOrd="0" presId="urn:microsoft.com/office/officeart/2005/8/layout/default"/>
    <dgm:cxn modelId="{0682C9CD-2A6B-49F1-8F5B-A700AEA3A300}" type="presParOf" srcId="{5576F212-5EFD-4847-B4BE-20FC4438B061}" destId="{13CFC3FC-3B40-4AFA-B976-5989E9D62E71}" srcOrd="9" destOrd="0" presId="urn:microsoft.com/office/officeart/2005/8/layout/default"/>
    <dgm:cxn modelId="{4D0A51CC-4797-46B2-A33C-4AC74C362DD4}" type="presParOf" srcId="{5576F212-5EFD-4847-B4BE-20FC4438B061}" destId="{29C1EFE8-E1BF-4975-8729-2459EB7BB4DA}" srcOrd="10" destOrd="0" presId="urn:microsoft.com/office/officeart/2005/8/layout/default"/>
    <dgm:cxn modelId="{796DBAE6-2D09-4EB8-BF1E-6FDE03A0E6AD}" type="presParOf" srcId="{5576F212-5EFD-4847-B4BE-20FC4438B061}" destId="{CB803128-6F39-4EF8-B409-14E98D245A59}" srcOrd="11" destOrd="0" presId="urn:microsoft.com/office/officeart/2005/8/layout/default"/>
    <dgm:cxn modelId="{B768B10C-DFC2-4D48-BB44-A08D7BBA334F}" type="presParOf" srcId="{5576F212-5EFD-4847-B4BE-20FC4438B061}" destId="{435C0D1E-0488-4226-AE63-6D7F79927FB2}" srcOrd="12" destOrd="0" presId="urn:microsoft.com/office/officeart/2005/8/layout/default"/>
    <dgm:cxn modelId="{B4FE110D-1AD5-4EBE-B5C5-C95528418831}" type="presParOf" srcId="{5576F212-5EFD-4847-B4BE-20FC4438B061}" destId="{F27C6AE1-9845-4490-A501-B3F90B60B18C}" srcOrd="13" destOrd="0" presId="urn:microsoft.com/office/officeart/2005/8/layout/default"/>
    <dgm:cxn modelId="{DB9FA723-EBCF-4CBE-B4BF-E8B9BE70DCA8}" type="presParOf" srcId="{5576F212-5EFD-4847-B4BE-20FC4438B061}" destId="{FBC95CC7-F9B9-481C-9FD0-FCC9F7AEEE6A}" srcOrd="14" destOrd="0" presId="urn:microsoft.com/office/officeart/2005/8/layout/default"/>
    <dgm:cxn modelId="{953D0FD0-40D8-4F94-AEF5-CFDAE3948E8B}" type="presParOf" srcId="{5576F212-5EFD-4847-B4BE-20FC4438B061}" destId="{EDD964B5-50EF-4D31-8613-EC35CCBD9E03}" srcOrd="15" destOrd="0" presId="urn:microsoft.com/office/officeart/2005/8/layout/default"/>
    <dgm:cxn modelId="{8F82C075-33F4-4D94-92D5-C28DDA3120A9}" type="presParOf" srcId="{5576F212-5EFD-4847-B4BE-20FC4438B061}" destId="{C766EF58-CDDB-4912-A4AE-E1C083C42209}" srcOrd="16" destOrd="0" presId="urn:microsoft.com/office/officeart/2005/8/layout/default"/>
    <dgm:cxn modelId="{812512E4-6233-4CB8-B69D-B255ADA9BD68}" type="presParOf" srcId="{5576F212-5EFD-4847-B4BE-20FC4438B061}" destId="{94B8E8D7-BC39-4DBF-805E-E1B9B16F9BC6}" srcOrd="17" destOrd="0" presId="urn:microsoft.com/office/officeart/2005/8/layout/default"/>
    <dgm:cxn modelId="{8D82632B-45F2-4614-81FF-2B9C8BC4D3BD}" type="presParOf" srcId="{5576F212-5EFD-4847-B4BE-20FC4438B061}" destId="{3797984C-55AC-4FC3-9A9C-4BF4A86C6EEF}" srcOrd="18" destOrd="0" presId="urn:microsoft.com/office/officeart/2005/8/layout/default"/>
    <dgm:cxn modelId="{C0C77EEE-FB58-4E15-A0E9-75C617C7EBDB}" type="presParOf" srcId="{5576F212-5EFD-4847-B4BE-20FC4438B061}" destId="{5925D969-78AA-406F-A1DC-B33F0C63712C}" srcOrd="19" destOrd="0" presId="urn:microsoft.com/office/officeart/2005/8/layout/default"/>
    <dgm:cxn modelId="{BAAB36EA-CEE8-4508-BFBD-01B4E89707E1}" type="presParOf" srcId="{5576F212-5EFD-4847-B4BE-20FC4438B061}" destId="{68840E2A-2EEB-4A27-A9DA-9B164F58EF78}" srcOrd="20" destOrd="0" presId="urn:microsoft.com/office/officeart/2005/8/layout/default"/>
    <dgm:cxn modelId="{9C7D0A58-484D-4C25-9E6D-02971A2B5764}" type="presParOf" srcId="{5576F212-5EFD-4847-B4BE-20FC4438B061}" destId="{B90B63CB-CC2B-40B2-AF75-867B7234BF99}" srcOrd="21" destOrd="0" presId="urn:microsoft.com/office/officeart/2005/8/layout/default"/>
    <dgm:cxn modelId="{802482D0-1805-4ED0-B543-66BD28B03A7E}" type="presParOf" srcId="{5576F212-5EFD-4847-B4BE-20FC4438B061}" destId="{FDE2E0E9-9D93-40B0-8AA4-8A7D32A2CB87}"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6C9419-B5F5-4A27-8892-A3FC58CD3175}"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fr-FR"/>
        </a:p>
      </dgm:t>
    </dgm:pt>
    <dgm:pt modelId="{E170D9FA-2F6F-41AB-9956-5F04C33EF7A1}">
      <dgm:prSet phldrT="[Texte]"/>
      <dgm:spPr/>
      <dgm:t>
        <a:bodyPr/>
        <a:lstStyle/>
        <a:p>
          <a:r>
            <a:rPr lang="fr-FR" dirty="0" smtClean="0"/>
            <a:t>Introduction</a:t>
          </a:r>
          <a:endParaRPr lang="fr-FR" dirty="0"/>
        </a:p>
      </dgm:t>
    </dgm:pt>
    <dgm:pt modelId="{660EFD8A-645F-463C-AB31-741E9E1285AB}" type="parTrans" cxnId="{B1BD8C6D-E652-414F-AB73-2F36E3C910DA}">
      <dgm:prSet/>
      <dgm:spPr/>
      <dgm:t>
        <a:bodyPr/>
        <a:lstStyle/>
        <a:p>
          <a:endParaRPr lang="fr-FR"/>
        </a:p>
      </dgm:t>
    </dgm:pt>
    <dgm:pt modelId="{722F2698-200E-492C-B0B4-8829D084DC4B}" type="sibTrans" cxnId="{B1BD8C6D-E652-414F-AB73-2F36E3C910DA}">
      <dgm:prSet/>
      <dgm:spPr/>
      <dgm:t>
        <a:bodyPr/>
        <a:lstStyle/>
        <a:p>
          <a:endParaRPr lang="fr-FR"/>
        </a:p>
      </dgm:t>
    </dgm:pt>
    <dgm:pt modelId="{42AA02A9-496B-4328-A119-8E759697CAEC}">
      <dgm:prSet phldrT="[Texte]"/>
      <dgm:spPr/>
      <dgm:t>
        <a:bodyPr/>
        <a:lstStyle/>
        <a:p>
          <a:r>
            <a:rPr lang="fr-FR" dirty="0" smtClean="0"/>
            <a:t>Analyse et Identification</a:t>
          </a:r>
          <a:endParaRPr lang="fr-FR" dirty="0"/>
        </a:p>
      </dgm:t>
    </dgm:pt>
    <dgm:pt modelId="{4815F677-8FE5-4A9D-85B2-DCEB3FDC95E0}" type="parTrans" cxnId="{CED08F85-0C1A-46FF-BFA1-C5823344C378}">
      <dgm:prSet/>
      <dgm:spPr/>
      <dgm:t>
        <a:bodyPr/>
        <a:lstStyle/>
        <a:p>
          <a:endParaRPr lang="fr-FR"/>
        </a:p>
      </dgm:t>
    </dgm:pt>
    <dgm:pt modelId="{B9D15DFC-58EE-4F1B-BC2F-D9E94028BEA3}" type="sibTrans" cxnId="{CED08F85-0C1A-46FF-BFA1-C5823344C378}">
      <dgm:prSet/>
      <dgm:spPr/>
      <dgm:t>
        <a:bodyPr/>
        <a:lstStyle/>
        <a:p>
          <a:endParaRPr lang="fr-FR"/>
        </a:p>
      </dgm:t>
    </dgm:pt>
    <dgm:pt modelId="{1C1448CD-F45D-421A-947C-BFC52BE75CAC}">
      <dgm:prSet phldrT="[Texte]"/>
      <dgm:spPr/>
      <dgm:t>
        <a:bodyPr/>
        <a:lstStyle/>
        <a:p>
          <a:r>
            <a:rPr lang="fr-FR" dirty="0" smtClean="0"/>
            <a:t>Conception</a:t>
          </a:r>
          <a:endParaRPr lang="fr-FR" dirty="0"/>
        </a:p>
      </dgm:t>
    </dgm:pt>
    <dgm:pt modelId="{70697AB9-639C-4203-A378-843D727E60EF}" type="parTrans" cxnId="{CAE61160-930F-46A1-9287-4398641F41AF}">
      <dgm:prSet/>
      <dgm:spPr/>
      <dgm:t>
        <a:bodyPr/>
        <a:lstStyle/>
        <a:p>
          <a:endParaRPr lang="fr-FR"/>
        </a:p>
      </dgm:t>
    </dgm:pt>
    <dgm:pt modelId="{434A3EEF-4526-49F4-B309-9B9ABA2CC4D7}" type="sibTrans" cxnId="{CAE61160-930F-46A1-9287-4398641F41AF}">
      <dgm:prSet/>
      <dgm:spPr/>
      <dgm:t>
        <a:bodyPr/>
        <a:lstStyle/>
        <a:p>
          <a:endParaRPr lang="fr-FR"/>
        </a:p>
      </dgm:t>
    </dgm:pt>
    <dgm:pt modelId="{C7E3BD27-19E0-48CA-9BDC-5EFD00F222C2}">
      <dgm:prSet phldrT="[Texte]"/>
      <dgm:spPr/>
      <dgm:t>
        <a:bodyPr/>
        <a:lstStyle/>
        <a:p>
          <a:r>
            <a:rPr lang="fr-FR" dirty="0" smtClean="0"/>
            <a:t>Déclinaison dans les couches d’architecture</a:t>
          </a:r>
          <a:endParaRPr lang="fr-FR" dirty="0"/>
        </a:p>
      </dgm:t>
    </dgm:pt>
    <dgm:pt modelId="{B0EF382B-ADA9-47C2-B997-F9A97CDEF425}" type="parTrans" cxnId="{0A3E6BB6-DAF3-455D-9CAB-9E480B6A9EFD}">
      <dgm:prSet/>
      <dgm:spPr/>
      <dgm:t>
        <a:bodyPr/>
        <a:lstStyle/>
        <a:p>
          <a:endParaRPr lang="fr-FR"/>
        </a:p>
      </dgm:t>
    </dgm:pt>
    <dgm:pt modelId="{9D18EE92-F031-4F79-9334-A8CAE843E19C}" type="sibTrans" cxnId="{0A3E6BB6-DAF3-455D-9CAB-9E480B6A9EFD}">
      <dgm:prSet/>
      <dgm:spPr/>
      <dgm:t>
        <a:bodyPr/>
        <a:lstStyle/>
        <a:p>
          <a:endParaRPr lang="fr-FR"/>
        </a:p>
      </dgm:t>
    </dgm:pt>
    <dgm:pt modelId="{4FE54908-1637-44B8-82CB-6C23866FD188}" type="pres">
      <dgm:prSet presAssocID="{A16C9419-B5F5-4A27-8892-A3FC58CD3175}" presName="Name0" presStyleCnt="0">
        <dgm:presLayoutVars>
          <dgm:chMax val="7"/>
          <dgm:chPref val="7"/>
          <dgm:dir/>
        </dgm:presLayoutVars>
      </dgm:prSet>
      <dgm:spPr/>
      <dgm:t>
        <a:bodyPr/>
        <a:lstStyle/>
        <a:p>
          <a:endParaRPr lang="fr-FR"/>
        </a:p>
      </dgm:t>
    </dgm:pt>
    <dgm:pt modelId="{71B74747-E11B-4539-8E16-262BCC68018A}" type="pres">
      <dgm:prSet presAssocID="{A16C9419-B5F5-4A27-8892-A3FC58CD3175}" presName="Name1" presStyleCnt="0"/>
      <dgm:spPr/>
    </dgm:pt>
    <dgm:pt modelId="{21F8F797-C97A-494F-91E4-1B8B62B2B616}" type="pres">
      <dgm:prSet presAssocID="{A16C9419-B5F5-4A27-8892-A3FC58CD3175}" presName="cycle" presStyleCnt="0"/>
      <dgm:spPr/>
    </dgm:pt>
    <dgm:pt modelId="{AF9D7EC2-8D1D-4C44-A78D-35CEAA509CE6}" type="pres">
      <dgm:prSet presAssocID="{A16C9419-B5F5-4A27-8892-A3FC58CD3175}" presName="srcNode" presStyleLbl="node1" presStyleIdx="0" presStyleCnt="4"/>
      <dgm:spPr/>
    </dgm:pt>
    <dgm:pt modelId="{ACB72A1E-DF5D-4A12-8152-3C3EF2EBCBC7}" type="pres">
      <dgm:prSet presAssocID="{A16C9419-B5F5-4A27-8892-A3FC58CD3175}" presName="conn" presStyleLbl="parChTrans1D2" presStyleIdx="0" presStyleCnt="1"/>
      <dgm:spPr/>
      <dgm:t>
        <a:bodyPr/>
        <a:lstStyle/>
        <a:p>
          <a:endParaRPr lang="fr-FR"/>
        </a:p>
      </dgm:t>
    </dgm:pt>
    <dgm:pt modelId="{937E008C-9FA3-4CC1-AF36-4CAEBE92BBB3}" type="pres">
      <dgm:prSet presAssocID="{A16C9419-B5F5-4A27-8892-A3FC58CD3175}" presName="extraNode" presStyleLbl="node1" presStyleIdx="0" presStyleCnt="4"/>
      <dgm:spPr/>
    </dgm:pt>
    <dgm:pt modelId="{062EE899-3248-4196-846E-8553B1BA283E}" type="pres">
      <dgm:prSet presAssocID="{A16C9419-B5F5-4A27-8892-A3FC58CD3175}" presName="dstNode" presStyleLbl="node1" presStyleIdx="0" presStyleCnt="4"/>
      <dgm:spPr/>
    </dgm:pt>
    <dgm:pt modelId="{4CF6ACD2-944B-477A-98EF-058E0DA11C00}" type="pres">
      <dgm:prSet presAssocID="{E170D9FA-2F6F-41AB-9956-5F04C33EF7A1}" presName="text_1" presStyleLbl="node1" presStyleIdx="0" presStyleCnt="4">
        <dgm:presLayoutVars>
          <dgm:bulletEnabled val="1"/>
        </dgm:presLayoutVars>
      </dgm:prSet>
      <dgm:spPr/>
      <dgm:t>
        <a:bodyPr/>
        <a:lstStyle/>
        <a:p>
          <a:endParaRPr lang="fr-FR"/>
        </a:p>
      </dgm:t>
    </dgm:pt>
    <dgm:pt modelId="{1E7AB560-E699-458C-9F5C-41018484B16B}" type="pres">
      <dgm:prSet presAssocID="{E170D9FA-2F6F-41AB-9956-5F04C33EF7A1}" presName="accent_1" presStyleCnt="0"/>
      <dgm:spPr/>
    </dgm:pt>
    <dgm:pt modelId="{915BD3AF-F15D-4417-A781-24C80C09F513}" type="pres">
      <dgm:prSet presAssocID="{E170D9FA-2F6F-41AB-9956-5F04C33EF7A1}" presName="accentRepeatNode" presStyleLbl="solidFgAcc1" presStyleIdx="0" presStyleCnt="4"/>
      <dgm:spPr/>
    </dgm:pt>
    <dgm:pt modelId="{89F8D4A9-8657-4FBC-A58C-3600D45ED2DC}" type="pres">
      <dgm:prSet presAssocID="{42AA02A9-496B-4328-A119-8E759697CAEC}" presName="text_2" presStyleLbl="node1" presStyleIdx="1" presStyleCnt="4">
        <dgm:presLayoutVars>
          <dgm:bulletEnabled val="1"/>
        </dgm:presLayoutVars>
      </dgm:prSet>
      <dgm:spPr/>
      <dgm:t>
        <a:bodyPr/>
        <a:lstStyle/>
        <a:p>
          <a:endParaRPr lang="fr-FR"/>
        </a:p>
      </dgm:t>
    </dgm:pt>
    <dgm:pt modelId="{670BD782-2235-4D99-90B5-83B160859D9A}" type="pres">
      <dgm:prSet presAssocID="{42AA02A9-496B-4328-A119-8E759697CAEC}" presName="accent_2" presStyleCnt="0"/>
      <dgm:spPr/>
    </dgm:pt>
    <dgm:pt modelId="{D5E0220B-8EFA-46AD-870F-8C5D5D479C3B}" type="pres">
      <dgm:prSet presAssocID="{42AA02A9-496B-4328-A119-8E759697CAEC}" presName="accentRepeatNode" presStyleLbl="solidFgAcc1" presStyleIdx="1" presStyleCnt="4"/>
      <dgm:spPr/>
    </dgm:pt>
    <dgm:pt modelId="{37AEFEFE-6EA5-4763-82D6-AFB5B85F9912}" type="pres">
      <dgm:prSet presAssocID="{C7E3BD27-19E0-48CA-9BDC-5EFD00F222C2}" presName="text_3" presStyleLbl="node1" presStyleIdx="2" presStyleCnt="4">
        <dgm:presLayoutVars>
          <dgm:bulletEnabled val="1"/>
        </dgm:presLayoutVars>
      </dgm:prSet>
      <dgm:spPr/>
      <dgm:t>
        <a:bodyPr/>
        <a:lstStyle/>
        <a:p>
          <a:endParaRPr lang="fr-FR"/>
        </a:p>
      </dgm:t>
    </dgm:pt>
    <dgm:pt modelId="{CFB49DAA-3561-434E-8FFD-E69F890B7F9D}" type="pres">
      <dgm:prSet presAssocID="{C7E3BD27-19E0-48CA-9BDC-5EFD00F222C2}" presName="accent_3" presStyleCnt="0"/>
      <dgm:spPr/>
    </dgm:pt>
    <dgm:pt modelId="{E084651D-6B6C-4D72-8A56-A85D9B408DAB}" type="pres">
      <dgm:prSet presAssocID="{C7E3BD27-19E0-48CA-9BDC-5EFD00F222C2}" presName="accentRepeatNode" presStyleLbl="solidFgAcc1" presStyleIdx="2" presStyleCnt="4"/>
      <dgm:spPr/>
    </dgm:pt>
    <dgm:pt modelId="{BCAA787B-E9E3-4EA1-980F-A25AECD6D963}" type="pres">
      <dgm:prSet presAssocID="{1C1448CD-F45D-421A-947C-BFC52BE75CAC}" presName="text_4" presStyleLbl="node1" presStyleIdx="3" presStyleCnt="4">
        <dgm:presLayoutVars>
          <dgm:bulletEnabled val="1"/>
        </dgm:presLayoutVars>
      </dgm:prSet>
      <dgm:spPr/>
      <dgm:t>
        <a:bodyPr/>
        <a:lstStyle/>
        <a:p>
          <a:endParaRPr lang="fr-FR"/>
        </a:p>
      </dgm:t>
    </dgm:pt>
    <dgm:pt modelId="{D8D676D8-9AD4-4343-A39C-CACF5114CE2F}" type="pres">
      <dgm:prSet presAssocID="{1C1448CD-F45D-421A-947C-BFC52BE75CAC}" presName="accent_4" presStyleCnt="0"/>
      <dgm:spPr/>
    </dgm:pt>
    <dgm:pt modelId="{8C0C9160-5E7B-4D98-8B74-74755526B967}" type="pres">
      <dgm:prSet presAssocID="{1C1448CD-F45D-421A-947C-BFC52BE75CAC}" presName="accentRepeatNode" presStyleLbl="solidFgAcc1" presStyleIdx="3" presStyleCnt="4"/>
      <dgm:spPr/>
    </dgm:pt>
  </dgm:ptLst>
  <dgm:cxnLst>
    <dgm:cxn modelId="{FA2DDC19-EB73-4335-9B3C-458C3F8347DF}" type="presOf" srcId="{1C1448CD-F45D-421A-947C-BFC52BE75CAC}" destId="{BCAA787B-E9E3-4EA1-980F-A25AECD6D963}" srcOrd="0" destOrd="0" presId="urn:microsoft.com/office/officeart/2008/layout/VerticalCurvedList"/>
    <dgm:cxn modelId="{FC91AC3D-CFCE-46AE-BD12-5B384EA9175F}" type="presOf" srcId="{722F2698-200E-492C-B0B4-8829D084DC4B}" destId="{ACB72A1E-DF5D-4A12-8152-3C3EF2EBCBC7}" srcOrd="0" destOrd="0" presId="urn:microsoft.com/office/officeart/2008/layout/VerticalCurvedList"/>
    <dgm:cxn modelId="{0A3E6BB6-DAF3-455D-9CAB-9E480B6A9EFD}" srcId="{A16C9419-B5F5-4A27-8892-A3FC58CD3175}" destId="{C7E3BD27-19E0-48CA-9BDC-5EFD00F222C2}" srcOrd="2" destOrd="0" parTransId="{B0EF382B-ADA9-47C2-B997-F9A97CDEF425}" sibTransId="{9D18EE92-F031-4F79-9334-A8CAE843E19C}"/>
    <dgm:cxn modelId="{78328E14-7331-4F4D-9CA9-5C32F328918A}" type="presOf" srcId="{E170D9FA-2F6F-41AB-9956-5F04C33EF7A1}" destId="{4CF6ACD2-944B-477A-98EF-058E0DA11C00}" srcOrd="0" destOrd="0" presId="urn:microsoft.com/office/officeart/2008/layout/VerticalCurvedList"/>
    <dgm:cxn modelId="{CAE61160-930F-46A1-9287-4398641F41AF}" srcId="{A16C9419-B5F5-4A27-8892-A3FC58CD3175}" destId="{1C1448CD-F45D-421A-947C-BFC52BE75CAC}" srcOrd="3" destOrd="0" parTransId="{70697AB9-639C-4203-A378-843D727E60EF}" sibTransId="{434A3EEF-4526-49F4-B309-9B9ABA2CC4D7}"/>
    <dgm:cxn modelId="{2D5C517B-1D59-4FC5-B7D4-F50A7D56B22F}" type="presOf" srcId="{A16C9419-B5F5-4A27-8892-A3FC58CD3175}" destId="{4FE54908-1637-44B8-82CB-6C23866FD188}" srcOrd="0" destOrd="0" presId="urn:microsoft.com/office/officeart/2008/layout/VerticalCurvedList"/>
    <dgm:cxn modelId="{64BF2274-10FF-44EA-B935-89DFFE746B85}" type="presOf" srcId="{42AA02A9-496B-4328-A119-8E759697CAEC}" destId="{89F8D4A9-8657-4FBC-A58C-3600D45ED2DC}" srcOrd="0" destOrd="0" presId="urn:microsoft.com/office/officeart/2008/layout/VerticalCurvedList"/>
    <dgm:cxn modelId="{44680A50-0421-4854-A801-BCDC0ABDDC94}" type="presOf" srcId="{C7E3BD27-19E0-48CA-9BDC-5EFD00F222C2}" destId="{37AEFEFE-6EA5-4763-82D6-AFB5B85F9912}" srcOrd="0" destOrd="0" presId="urn:microsoft.com/office/officeart/2008/layout/VerticalCurvedList"/>
    <dgm:cxn modelId="{CED08F85-0C1A-46FF-BFA1-C5823344C378}" srcId="{A16C9419-B5F5-4A27-8892-A3FC58CD3175}" destId="{42AA02A9-496B-4328-A119-8E759697CAEC}" srcOrd="1" destOrd="0" parTransId="{4815F677-8FE5-4A9D-85B2-DCEB3FDC95E0}" sibTransId="{B9D15DFC-58EE-4F1B-BC2F-D9E94028BEA3}"/>
    <dgm:cxn modelId="{B1BD8C6D-E652-414F-AB73-2F36E3C910DA}" srcId="{A16C9419-B5F5-4A27-8892-A3FC58CD3175}" destId="{E170D9FA-2F6F-41AB-9956-5F04C33EF7A1}" srcOrd="0" destOrd="0" parTransId="{660EFD8A-645F-463C-AB31-741E9E1285AB}" sibTransId="{722F2698-200E-492C-B0B4-8829D084DC4B}"/>
    <dgm:cxn modelId="{75DFCAA3-6BDC-486A-9B1A-55B36217E665}" type="presParOf" srcId="{4FE54908-1637-44B8-82CB-6C23866FD188}" destId="{71B74747-E11B-4539-8E16-262BCC68018A}" srcOrd="0" destOrd="0" presId="urn:microsoft.com/office/officeart/2008/layout/VerticalCurvedList"/>
    <dgm:cxn modelId="{DE7C6DB9-8B3F-4044-9AAE-B5B470439CAA}" type="presParOf" srcId="{71B74747-E11B-4539-8E16-262BCC68018A}" destId="{21F8F797-C97A-494F-91E4-1B8B62B2B616}" srcOrd="0" destOrd="0" presId="urn:microsoft.com/office/officeart/2008/layout/VerticalCurvedList"/>
    <dgm:cxn modelId="{BB3DC465-7CE1-40E1-8707-4E1A2B1BA4A9}" type="presParOf" srcId="{21F8F797-C97A-494F-91E4-1B8B62B2B616}" destId="{AF9D7EC2-8D1D-4C44-A78D-35CEAA509CE6}" srcOrd="0" destOrd="0" presId="urn:microsoft.com/office/officeart/2008/layout/VerticalCurvedList"/>
    <dgm:cxn modelId="{468DA3C8-E706-4AE1-8102-E24B2A1C40CB}" type="presParOf" srcId="{21F8F797-C97A-494F-91E4-1B8B62B2B616}" destId="{ACB72A1E-DF5D-4A12-8152-3C3EF2EBCBC7}" srcOrd="1" destOrd="0" presId="urn:microsoft.com/office/officeart/2008/layout/VerticalCurvedList"/>
    <dgm:cxn modelId="{512F0A5E-8D20-41EC-8F43-7E1DB0B67DB1}" type="presParOf" srcId="{21F8F797-C97A-494F-91E4-1B8B62B2B616}" destId="{937E008C-9FA3-4CC1-AF36-4CAEBE92BBB3}" srcOrd="2" destOrd="0" presId="urn:microsoft.com/office/officeart/2008/layout/VerticalCurvedList"/>
    <dgm:cxn modelId="{832C741C-2427-40B5-92C5-4BFCECFA0FAA}" type="presParOf" srcId="{21F8F797-C97A-494F-91E4-1B8B62B2B616}" destId="{062EE899-3248-4196-846E-8553B1BA283E}" srcOrd="3" destOrd="0" presId="urn:microsoft.com/office/officeart/2008/layout/VerticalCurvedList"/>
    <dgm:cxn modelId="{A8BD6F31-C6EF-4F83-B70E-3DBBB38BCBB3}" type="presParOf" srcId="{71B74747-E11B-4539-8E16-262BCC68018A}" destId="{4CF6ACD2-944B-477A-98EF-058E0DA11C00}" srcOrd="1" destOrd="0" presId="urn:microsoft.com/office/officeart/2008/layout/VerticalCurvedList"/>
    <dgm:cxn modelId="{8915E593-82F9-47AE-AF0B-9EE11E0D84BC}" type="presParOf" srcId="{71B74747-E11B-4539-8E16-262BCC68018A}" destId="{1E7AB560-E699-458C-9F5C-41018484B16B}" srcOrd="2" destOrd="0" presId="urn:microsoft.com/office/officeart/2008/layout/VerticalCurvedList"/>
    <dgm:cxn modelId="{7BE14F2F-FD20-4BD0-A91E-DAC323F6FE03}" type="presParOf" srcId="{1E7AB560-E699-458C-9F5C-41018484B16B}" destId="{915BD3AF-F15D-4417-A781-24C80C09F513}" srcOrd="0" destOrd="0" presId="urn:microsoft.com/office/officeart/2008/layout/VerticalCurvedList"/>
    <dgm:cxn modelId="{1BF0498A-967B-4378-9F91-A1DFF9F93E1E}" type="presParOf" srcId="{71B74747-E11B-4539-8E16-262BCC68018A}" destId="{89F8D4A9-8657-4FBC-A58C-3600D45ED2DC}" srcOrd="3" destOrd="0" presId="urn:microsoft.com/office/officeart/2008/layout/VerticalCurvedList"/>
    <dgm:cxn modelId="{38E25B76-2BF8-4148-B8B2-057E3B39FD15}" type="presParOf" srcId="{71B74747-E11B-4539-8E16-262BCC68018A}" destId="{670BD782-2235-4D99-90B5-83B160859D9A}" srcOrd="4" destOrd="0" presId="urn:microsoft.com/office/officeart/2008/layout/VerticalCurvedList"/>
    <dgm:cxn modelId="{FB90A403-7F59-42BC-87B3-1C2E5D435AFD}" type="presParOf" srcId="{670BD782-2235-4D99-90B5-83B160859D9A}" destId="{D5E0220B-8EFA-46AD-870F-8C5D5D479C3B}" srcOrd="0" destOrd="0" presId="urn:microsoft.com/office/officeart/2008/layout/VerticalCurvedList"/>
    <dgm:cxn modelId="{24A39B0B-D477-4522-A082-D614335A9E26}" type="presParOf" srcId="{71B74747-E11B-4539-8E16-262BCC68018A}" destId="{37AEFEFE-6EA5-4763-82D6-AFB5B85F9912}" srcOrd="5" destOrd="0" presId="urn:microsoft.com/office/officeart/2008/layout/VerticalCurvedList"/>
    <dgm:cxn modelId="{FEFE2703-BA2F-422E-8376-EDCA27DA1828}" type="presParOf" srcId="{71B74747-E11B-4539-8E16-262BCC68018A}" destId="{CFB49DAA-3561-434E-8FFD-E69F890B7F9D}" srcOrd="6" destOrd="0" presId="urn:microsoft.com/office/officeart/2008/layout/VerticalCurvedList"/>
    <dgm:cxn modelId="{D0EC8EA8-6ACD-4876-8460-E2D5DEDC608A}" type="presParOf" srcId="{CFB49DAA-3561-434E-8FFD-E69F890B7F9D}" destId="{E084651D-6B6C-4D72-8A56-A85D9B408DAB}" srcOrd="0" destOrd="0" presId="urn:microsoft.com/office/officeart/2008/layout/VerticalCurvedList"/>
    <dgm:cxn modelId="{61122C69-143F-4B39-94F3-0E5666D857CB}" type="presParOf" srcId="{71B74747-E11B-4539-8E16-262BCC68018A}" destId="{BCAA787B-E9E3-4EA1-980F-A25AECD6D963}" srcOrd="7" destOrd="0" presId="urn:microsoft.com/office/officeart/2008/layout/VerticalCurvedList"/>
    <dgm:cxn modelId="{7DFD6429-769F-4C3C-A895-6CBD4D68FAC5}" type="presParOf" srcId="{71B74747-E11B-4539-8E16-262BCC68018A}" destId="{D8D676D8-9AD4-4343-A39C-CACF5114CE2F}" srcOrd="8" destOrd="0" presId="urn:microsoft.com/office/officeart/2008/layout/VerticalCurvedList"/>
    <dgm:cxn modelId="{D41090E2-DAA9-45F8-B252-41C03436A75C}" type="presParOf" srcId="{D8D676D8-9AD4-4343-A39C-CACF5114CE2F}" destId="{8C0C9160-5E7B-4D98-8B74-74755526B96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87BFB9-0A85-41E3-97DC-14BA6B04CFD1}" type="doc">
      <dgm:prSet loTypeId="urn:microsoft.com/office/officeart/2005/8/layout/radial5" loCatId="cycle" qsTypeId="urn:microsoft.com/office/officeart/2005/8/quickstyle/simple1" qsCatId="simple" csTypeId="urn:microsoft.com/office/officeart/2005/8/colors/colorful5" csCatId="colorful" phldr="1"/>
      <dgm:spPr/>
      <dgm:t>
        <a:bodyPr/>
        <a:lstStyle/>
        <a:p>
          <a:endParaRPr lang="fr-FR"/>
        </a:p>
      </dgm:t>
    </dgm:pt>
    <dgm:pt modelId="{CD456D05-CDA6-4FB3-801E-B8DA04003AD7}">
      <dgm:prSet phldrT="[Texte]"/>
      <dgm:spPr/>
      <dgm:t>
        <a:bodyPr/>
        <a:lstStyle/>
        <a:p>
          <a:r>
            <a:rPr lang="fr-FR" dirty="0" smtClean="0"/>
            <a:t>Confronter avec le référentiel des API et ressources existantes</a:t>
          </a:r>
          <a:endParaRPr lang="fr-FR" dirty="0"/>
        </a:p>
      </dgm:t>
    </dgm:pt>
    <dgm:pt modelId="{013CB925-C9D3-43C5-B8D4-58C51AFF8FDB}" type="parTrans" cxnId="{CFF02E29-6262-4056-909C-83146C9FF4C1}">
      <dgm:prSet/>
      <dgm:spPr/>
      <dgm:t>
        <a:bodyPr/>
        <a:lstStyle/>
        <a:p>
          <a:endParaRPr lang="fr-FR"/>
        </a:p>
      </dgm:t>
    </dgm:pt>
    <dgm:pt modelId="{BF10127E-B660-4D5E-A48C-EC17E1B5E74C}" type="sibTrans" cxnId="{CFF02E29-6262-4056-909C-83146C9FF4C1}">
      <dgm:prSet/>
      <dgm:spPr/>
      <dgm:t>
        <a:bodyPr/>
        <a:lstStyle/>
        <a:p>
          <a:endParaRPr lang="fr-FR"/>
        </a:p>
      </dgm:t>
    </dgm:pt>
    <dgm:pt modelId="{E619D20C-31BF-491D-86D2-7CA76A08FA90}">
      <dgm:prSet phldrT="[Texte]"/>
      <dgm:spPr/>
      <dgm:t>
        <a:bodyPr/>
        <a:lstStyle/>
        <a:p>
          <a:r>
            <a:rPr lang="fr-FR" dirty="0" smtClean="0"/>
            <a:t>Confronter les ressources candidates aux normes groupes (AEG, …)</a:t>
          </a:r>
          <a:endParaRPr lang="fr-FR" dirty="0"/>
        </a:p>
      </dgm:t>
    </dgm:pt>
    <dgm:pt modelId="{F6F70532-BF7D-46F7-A145-27AB18632BE5}" type="parTrans" cxnId="{CF875D34-4244-4594-8274-ECD35E435B4E}">
      <dgm:prSet/>
      <dgm:spPr/>
      <dgm:t>
        <a:bodyPr/>
        <a:lstStyle/>
        <a:p>
          <a:endParaRPr lang="fr-FR"/>
        </a:p>
      </dgm:t>
    </dgm:pt>
    <dgm:pt modelId="{5777E9B6-F19E-4FD4-9337-871BBFB59FD2}" type="sibTrans" cxnId="{CF875D34-4244-4594-8274-ECD35E435B4E}">
      <dgm:prSet/>
      <dgm:spPr/>
      <dgm:t>
        <a:bodyPr/>
        <a:lstStyle/>
        <a:p>
          <a:endParaRPr lang="fr-FR"/>
        </a:p>
      </dgm:t>
    </dgm:pt>
    <dgm:pt modelId="{44BB5E3B-8351-45DD-BABB-FB3D43C054AF}">
      <dgm:prSet phldrT="[Texte]"/>
      <dgm:spPr/>
      <dgm:t>
        <a:bodyPr/>
        <a:lstStyle/>
        <a:p>
          <a:r>
            <a:rPr lang="fr-FR" dirty="0" smtClean="0"/>
            <a:t>Confronter les ressources candidates à des informations externes (BIAN, Open Bank …)</a:t>
          </a:r>
          <a:endParaRPr lang="fr-FR" dirty="0"/>
        </a:p>
      </dgm:t>
    </dgm:pt>
    <dgm:pt modelId="{0637DA04-6A21-4FB5-9BF4-6D26FD4DD2B0}" type="parTrans" cxnId="{7A46FE25-AF52-4E5B-859D-D690436D302F}">
      <dgm:prSet/>
      <dgm:spPr/>
      <dgm:t>
        <a:bodyPr/>
        <a:lstStyle/>
        <a:p>
          <a:endParaRPr lang="fr-FR"/>
        </a:p>
      </dgm:t>
    </dgm:pt>
    <dgm:pt modelId="{1E9D0220-D6A4-41DE-BC0F-58E482092E57}" type="sibTrans" cxnId="{7A46FE25-AF52-4E5B-859D-D690436D302F}">
      <dgm:prSet/>
      <dgm:spPr/>
      <dgm:t>
        <a:bodyPr/>
        <a:lstStyle/>
        <a:p>
          <a:endParaRPr lang="fr-FR"/>
        </a:p>
      </dgm:t>
    </dgm:pt>
    <dgm:pt modelId="{60C87B84-A7A2-4809-B725-465EF0DD6D75}">
      <dgm:prSet phldrT="[Texte]"/>
      <dgm:spPr/>
      <dgm:t>
        <a:bodyPr/>
        <a:lstStyle/>
        <a:p>
          <a:r>
            <a:rPr lang="fr-FR" dirty="0" smtClean="0"/>
            <a:t>Confronter au Modèle des Entités Métiers</a:t>
          </a:r>
          <a:endParaRPr lang="fr-FR" dirty="0"/>
        </a:p>
      </dgm:t>
    </dgm:pt>
    <dgm:pt modelId="{431D4BC8-6421-4D79-901C-7325CBDA9A2E}" type="parTrans" cxnId="{A46C93B9-8B3C-487A-A20C-2EF33C2E9B3E}">
      <dgm:prSet/>
      <dgm:spPr/>
      <dgm:t>
        <a:bodyPr/>
        <a:lstStyle/>
        <a:p>
          <a:endParaRPr lang="fr-FR"/>
        </a:p>
      </dgm:t>
    </dgm:pt>
    <dgm:pt modelId="{6DD29BBE-C647-4FB2-8212-554BD05D2784}" type="sibTrans" cxnId="{A46C93B9-8B3C-487A-A20C-2EF33C2E9B3E}">
      <dgm:prSet/>
      <dgm:spPr/>
      <dgm:t>
        <a:bodyPr/>
        <a:lstStyle/>
        <a:p>
          <a:endParaRPr lang="fr-FR"/>
        </a:p>
      </dgm:t>
    </dgm:pt>
    <dgm:pt modelId="{FEFB5877-0869-4DE0-8E75-A3A0B5CFA14F}">
      <dgm:prSet phldrT="[Texte]"/>
      <dgm:spPr/>
      <dgm:t>
        <a:bodyPr/>
        <a:lstStyle/>
        <a:p>
          <a:r>
            <a:rPr lang="fr-FR" dirty="0" smtClean="0"/>
            <a:t>Vérifier la pertinence de la ressource candidate</a:t>
          </a:r>
          <a:endParaRPr lang="fr-FR" dirty="0"/>
        </a:p>
      </dgm:t>
    </dgm:pt>
    <dgm:pt modelId="{C2174D60-AA8D-4E16-BDF6-B5C4198E2E3C}" type="parTrans" cxnId="{645285DA-34CF-457E-90A5-B3DD42218DB7}">
      <dgm:prSet/>
      <dgm:spPr/>
      <dgm:t>
        <a:bodyPr/>
        <a:lstStyle/>
        <a:p>
          <a:endParaRPr lang="fr-FR"/>
        </a:p>
      </dgm:t>
    </dgm:pt>
    <dgm:pt modelId="{3458CACB-AC00-4E4A-800F-DEEC1F36CE83}" type="sibTrans" cxnId="{645285DA-34CF-457E-90A5-B3DD42218DB7}">
      <dgm:prSet/>
      <dgm:spPr/>
      <dgm:t>
        <a:bodyPr/>
        <a:lstStyle/>
        <a:p>
          <a:endParaRPr lang="fr-FR"/>
        </a:p>
      </dgm:t>
    </dgm:pt>
    <dgm:pt modelId="{AD13ABBB-5F30-48D2-80E4-D78963D46905}">
      <dgm:prSet phldrT="[Texte]"/>
      <dgm:spPr/>
      <dgm:t>
        <a:bodyPr/>
        <a:lstStyle/>
        <a:p>
          <a:r>
            <a:rPr lang="fr-FR" dirty="0" smtClean="0"/>
            <a:t>Définir les états de la ressource</a:t>
          </a:r>
          <a:endParaRPr lang="fr-FR" dirty="0"/>
        </a:p>
      </dgm:t>
    </dgm:pt>
    <dgm:pt modelId="{7BABB778-2DB9-426B-BBF3-16FB49E7D079}" type="parTrans" cxnId="{167F1323-F966-43F2-9090-084C789F910D}">
      <dgm:prSet/>
      <dgm:spPr/>
      <dgm:t>
        <a:bodyPr/>
        <a:lstStyle/>
        <a:p>
          <a:endParaRPr lang="fr-FR"/>
        </a:p>
      </dgm:t>
    </dgm:pt>
    <dgm:pt modelId="{5976AA27-F11E-4E61-BC20-7E198C8C64EB}" type="sibTrans" cxnId="{167F1323-F966-43F2-9090-084C789F910D}">
      <dgm:prSet/>
      <dgm:spPr/>
      <dgm:t>
        <a:bodyPr/>
        <a:lstStyle/>
        <a:p>
          <a:endParaRPr lang="fr-FR"/>
        </a:p>
      </dgm:t>
    </dgm:pt>
    <dgm:pt modelId="{4C7DDDCE-E305-4E25-BD1F-B6251ED0085C}" type="pres">
      <dgm:prSet presAssocID="{FF87BFB9-0A85-41E3-97DC-14BA6B04CFD1}" presName="Name0" presStyleCnt="0">
        <dgm:presLayoutVars>
          <dgm:chMax val="1"/>
          <dgm:dir/>
          <dgm:animLvl val="ctr"/>
          <dgm:resizeHandles val="exact"/>
        </dgm:presLayoutVars>
      </dgm:prSet>
      <dgm:spPr/>
      <dgm:t>
        <a:bodyPr/>
        <a:lstStyle/>
        <a:p>
          <a:endParaRPr lang="fr-FR"/>
        </a:p>
      </dgm:t>
    </dgm:pt>
    <dgm:pt modelId="{F5958DB6-C3D3-403D-A857-60BD26575DED}" type="pres">
      <dgm:prSet presAssocID="{FEFB5877-0869-4DE0-8E75-A3A0B5CFA14F}" presName="centerShape" presStyleLbl="node0" presStyleIdx="0" presStyleCnt="1"/>
      <dgm:spPr/>
      <dgm:t>
        <a:bodyPr/>
        <a:lstStyle/>
        <a:p>
          <a:endParaRPr lang="fr-FR"/>
        </a:p>
      </dgm:t>
    </dgm:pt>
    <dgm:pt modelId="{517803F7-63FD-4198-B62D-A1AB6DD4D977}" type="pres">
      <dgm:prSet presAssocID="{013CB925-C9D3-43C5-B8D4-58C51AFF8FDB}" presName="parTrans" presStyleLbl="sibTrans2D1" presStyleIdx="0" presStyleCnt="5"/>
      <dgm:spPr/>
      <dgm:t>
        <a:bodyPr/>
        <a:lstStyle/>
        <a:p>
          <a:endParaRPr lang="fr-FR"/>
        </a:p>
      </dgm:t>
    </dgm:pt>
    <dgm:pt modelId="{5BAC1409-D60C-45D8-9C12-75C91DB279A3}" type="pres">
      <dgm:prSet presAssocID="{013CB925-C9D3-43C5-B8D4-58C51AFF8FDB}" presName="connectorText" presStyleLbl="sibTrans2D1" presStyleIdx="0" presStyleCnt="5"/>
      <dgm:spPr/>
      <dgm:t>
        <a:bodyPr/>
        <a:lstStyle/>
        <a:p>
          <a:endParaRPr lang="fr-FR"/>
        </a:p>
      </dgm:t>
    </dgm:pt>
    <dgm:pt modelId="{EE754423-B305-47E9-ABC6-8F79083401D9}" type="pres">
      <dgm:prSet presAssocID="{CD456D05-CDA6-4FB3-801E-B8DA04003AD7}" presName="node" presStyleLbl="node1" presStyleIdx="0" presStyleCnt="5">
        <dgm:presLayoutVars>
          <dgm:bulletEnabled val="1"/>
        </dgm:presLayoutVars>
      </dgm:prSet>
      <dgm:spPr/>
      <dgm:t>
        <a:bodyPr/>
        <a:lstStyle/>
        <a:p>
          <a:endParaRPr lang="fr-FR"/>
        </a:p>
      </dgm:t>
    </dgm:pt>
    <dgm:pt modelId="{324A885D-1240-49C7-A589-70FF4196BC7C}" type="pres">
      <dgm:prSet presAssocID="{F6F70532-BF7D-46F7-A145-27AB18632BE5}" presName="parTrans" presStyleLbl="sibTrans2D1" presStyleIdx="1" presStyleCnt="5"/>
      <dgm:spPr/>
      <dgm:t>
        <a:bodyPr/>
        <a:lstStyle/>
        <a:p>
          <a:endParaRPr lang="fr-FR"/>
        </a:p>
      </dgm:t>
    </dgm:pt>
    <dgm:pt modelId="{012D0C74-A981-4BD0-A458-A53AD5AA1DFF}" type="pres">
      <dgm:prSet presAssocID="{F6F70532-BF7D-46F7-A145-27AB18632BE5}" presName="connectorText" presStyleLbl="sibTrans2D1" presStyleIdx="1" presStyleCnt="5"/>
      <dgm:spPr/>
      <dgm:t>
        <a:bodyPr/>
        <a:lstStyle/>
        <a:p>
          <a:endParaRPr lang="fr-FR"/>
        </a:p>
      </dgm:t>
    </dgm:pt>
    <dgm:pt modelId="{DA2C6BEE-3A6F-4FF1-B15F-DFF1EF50DB9E}" type="pres">
      <dgm:prSet presAssocID="{E619D20C-31BF-491D-86D2-7CA76A08FA90}" presName="node" presStyleLbl="node1" presStyleIdx="1" presStyleCnt="5">
        <dgm:presLayoutVars>
          <dgm:bulletEnabled val="1"/>
        </dgm:presLayoutVars>
      </dgm:prSet>
      <dgm:spPr/>
      <dgm:t>
        <a:bodyPr/>
        <a:lstStyle/>
        <a:p>
          <a:endParaRPr lang="fr-FR"/>
        </a:p>
      </dgm:t>
    </dgm:pt>
    <dgm:pt modelId="{7A344E99-C3DE-45D4-99F0-9BB315828B7E}" type="pres">
      <dgm:prSet presAssocID="{0637DA04-6A21-4FB5-9BF4-6D26FD4DD2B0}" presName="parTrans" presStyleLbl="sibTrans2D1" presStyleIdx="2" presStyleCnt="5"/>
      <dgm:spPr/>
      <dgm:t>
        <a:bodyPr/>
        <a:lstStyle/>
        <a:p>
          <a:endParaRPr lang="fr-FR"/>
        </a:p>
      </dgm:t>
    </dgm:pt>
    <dgm:pt modelId="{EC6ED709-E73C-4852-B6C1-813A9D0DE848}" type="pres">
      <dgm:prSet presAssocID="{0637DA04-6A21-4FB5-9BF4-6D26FD4DD2B0}" presName="connectorText" presStyleLbl="sibTrans2D1" presStyleIdx="2" presStyleCnt="5"/>
      <dgm:spPr/>
      <dgm:t>
        <a:bodyPr/>
        <a:lstStyle/>
        <a:p>
          <a:endParaRPr lang="fr-FR"/>
        </a:p>
      </dgm:t>
    </dgm:pt>
    <dgm:pt modelId="{79FF4EC8-E9F0-4AC7-877B-35708C7BA32A}" type="pres">
      <dgm:prSet presAssocID="{44BB5E3B-8351-45DD-BABB-FB3D43C054AF}" presName="node" presStyleLbl="node1" presStyleIdx="2" presStyleCnt="5">
        <dgm:presLayoutVars>
          <dgm:bulletEnabled val="1"/>
        </dgm:presLayoutVars>
      </dgm:prSet>
      <dgm:spPr/>
      <dgm:t>
        <a:bodyPr/>
        <a:lstStyle/>
        <a:p>
          <a:endParaRPr lang="fr-FR"/>
        </a:p>
      </dgm:t>
    </dgm:pt>
    <dgm:pt modelId="{7229E89B-FF99-4AB7-B6C0-09344E7872A8}" type="pres">
      <dgm:prSet presAssocID="{431D4BC8-6421-4D79-901C-7325CBDA9A2E}" presName="parTrans" presStyleLbl="sibTrans2D1" presStyleIdx="3" presStyleCnt="5"/>
      <dgm:spPr/>
      <dgm:t>
        <a:bodyPr/>
        <a:lstStyle/>
        <a:p>
          <a:endParaRPr lang="fr-FR"/>
        </a:p>
      </dgm:t>
    </dgm:pt>
    <dgm:pt modelId="{A58977D1-5038-4A0F-A3BF-7288BFCB7E40}" type="pres">
      <dgm:prSet presAssocID="{431D4BC8-6421-4D79-901C-7325CBDA9A2E}" presName="connectorText" presStyleLbl="sibTrans2D1" presStyleIdx="3" presStyleCnt="5"/>
      <dgm:spPr/>
      <dgm:t>
        <a:bodyPr/>
        <a:lstStyle/>
        <a:p>
          <a:endParaRPr lang="fr-FR"/>
        </a:p>
      </dgm:t>
    </dgm:pt>
    <dgm:pt modelId="{324A0AFE-482B-471D-81C2-DD11FB217BC5}" type="pres">
      <dgm:prSet presAssocID="{60C87B84-A7A2-4809-B725-465EF0DD6D75}" presName="node" presStyleLbl="node1" presStyleIdx="3" presStyleCnt="5">
        <dgm:presLayoutVars>
          <dgm:bulletEnabled val="1"/>
        </dgm:presLayoutVars>
      </dgm:prSet>
      <dgm:spPr/>
      <dgm:t>
        <a:bodyPr/>
        <a:lstStyle/>
        <a:p>
          <a:endParaRPr lang="fr-FR"/>
        </a:p>
      </dgm:t>
    </dgm:pt>
    <dgm:pt modelId="{FD07DAF0-B3C6-4EAB-B148-AC7EA118473D}" type="pres">
      <dgm:prSet presAssocID="{7BABB778-2DB9-426B-BBF3-16FB49E7D079}" presName="parTrans" presStyleLbl="sibTrans2D1" presStyleIdx="4" presStyleCnt="5"/>
      <dgm:spPr/>
      <dgm:t>
        <a:bodyPr/>
        <a:lstStyle/>
        <a:p>
          <a:endParaRPr lang="fr-FR"/>
        </a:p>
      </dgm:t>
    </dgm:pt>
    <dgm:pt modelId="{E343B880-DE60-4979-A167-B6B70722CC16}" type="pres">
      <dgm:prSet presAssocID="{7BABB778-2DB9-426B-BBF3-16FB49E7D079}" presName="connectorText" presStyleLbl="sibTrans2D1" presStyleIdx="4" presStyleCnt="5"/>
      <dgm:spPr/>
      <dgm:t>
        <a:bodyPr/>
        <a:lstStyle/>
        <a:p>
          <a:endParaRPr lang="fr-FR"/>
        </a:p>
      </dgm:t>
    </dgm:pt>
    <dgm:pt modelId="{F1DAA1AF-BB97-44F8-817C-613D6DDE81C6}" type="pres">
      <dgm:prSet presAssocID="{AD13ABBB-5F30-48D2-80E4-D78963D46905}" presName="node" presStyleLbl="node1" presStyleIdx="4" presStyleCnt="5">
        <dgm:presLayoutVars>
          <dgm:bulletEnabled val="1"/>
        </dgm:presLayoutVars>
      </dgm:prSet>
      <dgm:spPr/>
      <dgm:t>
        <a:bodyPr/>
        <a:lstStyle/>
        <a:p>
          <a:endParaRPr lang="fr-FR"/>
        </a:p>
      </dgm:t>
    </dgm:pt>
  </dgm:ptLst>
  <dgm:cxnLst>
    <dgm:cxn modelId="{A46C93B9-8B3C-487A-A20C-2EF33C2E9B3E}" srcId="{FEFB5877-0869-4DE0-8E75-A3A0B5CFA14F}" destId="{60C87B84-A7A2-4809-B725-465EF0DD6D75}" srcOrd="3" destOrd="0" parTransId="{431D4BC8-6421-4D79-901C-7325CBDA9A2E}" sibTransId="{6DD29BBE-C647-4FB2-8212-554BD05D2784}"/>
    <dgm:cxn modelId="{59E40E58-617C-4B59-9209-38C17652D094}" type="presOf" srcId="{7BABB778-2DB9-426B-BBF3-16FB49E7D079}" destId="{E343B880-DE60-4979-A167-B6B70722CC16}" srcOrd="1" destOrd="0" presId="urn:microsoft.com/office/officeart/2005/8/layout/radial5"/>
    <dgm:cxn modelId="{391E25A0-49B7-4522-8DF0-CF4703134277}" type="presOf" srcId="{F6F70532-BF7D-46F7-A145-27AB18632BE5}" destId="{012D0C74-A981-4BD0-A458-A53AD5AA1DFF}" srcOrd="1" destOrd="0" presId="urn:microsoft.com/office/officeart/2005/8/layout/radial5"/>
    <dgm:cxn modelId="{76E2B646-7B55-45C3-AEF0-092A7214D10D}" type="presOf" srcId="{CD456D05-CDA6-4FB3-801E-B8DA04003AD7}" destId="{EE754423-B305-47E9-ABC6-8F79083401D9}" srcOrd="0" destOrd="0" presId="urn:microsoft.com/office/officeart/2005/8/layout/radial5"/>
    <dgm:cxn modelId="{992CFE3D-E5C2-4D01-B51E-FF2D8C5EF968}" type="presOf" srcId="{E619D20C-31BF-491D-86D2-7CA76A08FA90}" destId="{DA2C6BEE-3A6F-4FF1-B15F-DFF1EF50DB9E}" srcOrd="0" destOrd="0" presId="urn:microsoft.com/office/officeart/2005/8/layout/radial5"/>
    <dgm:cxn modelId="{16D69B1D-8919-4499-9037-C2BE1058C071}" type="presOf" srcId="{431D4BC8-6421-4D79-901C-7325CBDA9A2E}" destId="{7229E89B-FF99-4AB7-B6C0-09344E7872A8}" srcOrd="0" destOrd="0" presId="urn:microsoft.com/office/officeart/2005/8/layout/radial5"/>
    <dgm:cxn modelId="{95778689-1B94-4EDE-848D-DC4D023CF06C}" type="presOf" srcId="{60C87B84-A7A2-4809-B725-465EF0DD6D75}" destId="{324A0AFE-482B-471D-81C2-DD11FB217BC5}" srcOrd="0" destOrd="0" presId="urn:microsoft.com/office/officeart/2005/8/layout/radial5"/>
    <dgm:cxn modelId="{FDDD54A1-3461-4F94-8B3F-C51962FC9AC9}" type="presOf" srcId="{0637DA04-6A21-4FB5-9BF4-6D26FD4DD2B0}" destId="{7A344E99-C3DE-45D4-99F0-9BB315828B7E}" srcOrd="0" destOrd="0" presId="urn:microsoft.com/office/officeart/2005/8/layout/radial5"/>
    <dgm:cxn modelId="{2E4B50F2-AD13-4EEB-AF1A-8F62A1FCEFFD}" type="presOf" srcId="{7BABB778-2DB9-426B-BBF3-16FB49E7D079}" destId="{FD07DAF0-B3C6-4EAB-B148-AC7EA118473D}" srcOrd="0" destOrd="0" presId="urn:microsoft.com/office/officeart/2005/8/layout/radial5"/>
    <dgm:cxn modelId="{4830F343-945A-4D6C-AFCA-02C4975481E0}" type="presOf" srcId="{F6F70532-BF7D-46F7-A145-27AB18632BE5}" destId="{324A885D-1240-49C7-A589-70FF4196BC7C}" srcOrd="0" destOrd="0" presId="urn:microsoft.com/office/officeart/2005/8/layout/radial5"/>
    <dgm:cxn modelId="{ED9194A9-F09C-48C6-BD98-E56FF886A12D}" type="presOf" srcId="{431D4BC8-6421-4D79-901C-7325CBDA9A2E}" destId="{A58977D1-5038-4A0F-A3BF-7288BFCB7E40}" srcOrd="1" destOrd="0" presId="urn:microsoft.com/office/officeart/2005/8/layout/radial5"/>
    <dgm:cxn modelId="{C6416F95-1157-452D-8706-3C068F00DD86}" type="presOf" srcId="{013CB925-C9D3-43C5-B8D4-58C51AFF8FDB}" destId="{5BAC1409-D60C-45D8-9C12-75C91DB279A3}" srcOrd="1" destOrd="0" presId="urn:microsoft.com/office/officeart/2005/8/layout/radial5"/>
    <dgm:cxn modelId="{72DBE329-5BD6-45C2-8890-97B1E1788033}" type="presOf" srcId="{0637DA04-6A21-4FB5-9BF4-6D26FD4DD2B0}" destId="{EC6ED709-E73C-4852-B6C1-813A9D0DE848}" srcOrd="1" destOrd="0" presId="urn:microsoft.com/office/officeart/2005/8/layout/radial5"/>
    <dgm:cxn modelId="{AA1F78A9-BE39-4B6D-AE6E-B4E4A3CB3F5B}" type="presOf" srcId="{44BB5E3B-8351-45DD-BABB-FB3D43C054AF}" destId="{79FF4EC8-E9F0-4AC7-877B-35708C7BA32A}" srcOrd="0" destOrd="0" presId="urn:microsoft.com/office/officeart/2005/8/layout/radial5"/>
    <dgm:cxn modelId="{CFF02E29-6262-4056-909C-83146C9FF4C1}" srcId="{FEFB5877-0869-4DE0-8E75-A3A0B5CFA14F}" destId="{CD456D05-CDA6-4FB3-801E-B8DA04003AD7}" srcOrd="0" destOrd="0" parTransId="{013CB925-C9D3-43C5-B8D4-58C51AFF8FDB}" sibTransId="{BF10127E-B660-4D5E-A48C-EC17E1B5E74C}"/>
    <dgm:cxn modelId="{167F1323-F966-43F2-9090-084C789F910D}" srcId="{FEFB5877-0869-4DE0-8E75-A3A0B5CFA14F}" destId="{AD13ABBB-5F30-48D2-80E4-D78963D46905}" srcOrd="4" destOrd="0" parTransId="{7BABB778-2DB9-426B-BBF3-16FB49E7D079}" sibTransId="{5976AA27-F11E-4E61-BC20-7E198C8C64EB}"/>
    <dgm:cxn modelId="{09BA39A1-2505-4906-BFC0-3893C7099775}" type="presOf" srcId="{FEFB5877-0869-4DE0-8E75-A3A0B5CFA14F}" destId="{F5958DB6-C3D3-403D-A857-60BD26575DED}" srcOrd="0" destOrd="0" presId="urn:microsoft.com/office/officeart/2005/8/layout/radial5"/>
    <dgm:cxn modelId="{FC88D553-55E8-4286-9441-CFE9BCBCC872}" type="presOf" srcId="{013CB925-C9D3-43C5-B8D4-58C51AFF8FDB}" destId="{517803F7-63FD-4198-B62D-A1AB6DD4D977}" srcOrd="0" destOrd="0" presId="urn:microsoft.com/office/officeart/2005/8/layout/radial5"/>
    <dgm:cxn modelId="{0D5A1ADA-FCF6-454B-9E58-BF37BEEF9625}" type="presOf" srcId="{FF87BFB9-0A85-41E3-97DC-14BA6B04CFD1}" destId="{4C7DDDCE-E305-4E25-BD1F-B6251ED0085C}" srcOrd="0" destOrd="0" presId="urn:microsoft.com/office/officeart/2005/8/layout/radial5"/>
    <dgm:cxn modelId="{7A46FE25-AF52-4E5B-859D-D690436D302F}" srcId="{FEFB5877-0869-4DE0-8E75-A3A0B5CFA14F}" destId="{44BB5E3B-8351-45DD-BABB-FB3D43C054AF}" srcOrd="2" destOrd="0" parTransId="{0637DA04-6A21-4FB5-9BF4-6D26FD4DD2B0}" sibTransId="{1E9D0220-D6A4-41DE-BC0F-58E482092E57}"/>
    <dgm:cxn modelId="{645285DA-34CF-457E-90A5-B3DD42218DB7}" srcId="{FF87BFB9-0A85-41E3-97DC-14BA6B04CFD1}" destId="{FEFB5877-0869-4DE0-8E75-A3A0B5CFA14F}" srcOrd="0" destOrd="0" parTransId="{C2174D60-AA8D-4E16-BDF6-B5C4198E2E3C}" sibTransId="{3458CACB-AC00-4E4A-800F-DEEC1F36CE83}"/>
    <dgm:cxn modelId="{3363A4FA-D963-4CDB-BAD6-078B62FC8FC3}" type="presOf" srcId="{AD13ABBB-5F30-48D2-80E4-D78963D46905}" destId="{F1DAA1AF-BB97-44F8-817C-613D6DDE81C6}" srcOrd="0" destOrd="0" presId="urn:microsoft.com/office/officeart/2005/8/layout/radial5"/>
    <dgm:cxn modelId="{CF875D34-4244-4594-8274-ECD35E435B4E}" srcId="{FEFB5877-0869-4DE0-8E75-A3A0B5CFA14F}" destId="{E619D20C-31BF-491D-86D2-7CA76A08FA90}" srcOrd="1" destOrd="0" parTransId="{F6F70532-BF7D-46F7-A145-27AB18632BE5}" sibTransId="{5777E9B6-F19E-4FD4-9337-871BBFB59FD2}"/>
    <dgm:cxn modelId="{F8BF23A4-C183-400D-A6A0-A1F199604C39}" type="presParOf" srcId="{4C7DDDCE-E305-4E25-BD1F-B6251ED0085C}" destId="{F5958DB6-C3D3-403D-A857-60BD26575DED}" srcOrd="0" destOrd="0" presId="urn:microsoft.com/office/officeart/2005/8/layout/radial5"/>
    <dgm:cxn modelId="{5E6C5B01-40AE-40B2-BE01-F0A0A44CF15E}" type="presParOf" srcId="{4C7DDDCE-E305-4E25-BD1F-B6251ED0085C}" destId="{517803F7-63FD-4198-B62D-A1AB6DD4D977}" srcOrd="1" destOrd="0" presId="urn:microsoft.com/office/officeart/2005/8/layout/radial5"/>
    <dgm:cxn modelId="{AF998820-6F45-4573-8D3A-83EA71B84165}" type="presParOf" srcId="{517803F7-63FD-4198-B62D-A1AB6DD4D977}" destId="{5BAC1409-D60C-45D8-9C12-75C91DB279A3}" srcOrd="0" destOrd="0" presId="urn:microsoft.com/office/officeart/2005/8/layout/radial5"/>
    <dgm:cxn modelId="{4297BABB-B86B-4038-9A8A-1174127F5EE0}" type="presParOf" srcId="{4C7DDDCE-E305-4E25-BD1F-B6251ED0085C}" destId="{EE754423-B305-47E9-ABC6-8F79083401D9}" srcOrd="2" destOrd="0" presId="urn:microsoft.com/office/officeart/2005/8/layout/radial5"/>
    <dgm:cxn modelId="{CCFC692F-6FA1-4382-BE40-A1D934B885AC}" type="presParOf" srcId="{4C7DDDCE-E305-4E25-BD1F-B6251ED0085C}" destId="{324A885D-1240-49C7-A589-70FF4196BC7C}" srcOrd="3" destOrd="0" presId="urn:microsoft.com/office/officeart/2005/8/layout/radial5"/>
    <dgm:cxn modelId="{9E04243C-B15C-4F75-AF6B-515FD38B078E}" type="presParOf" srcId="{324A885D-1240-49C7-A589-70FF4196BC7C}" destId="{012D0C74-A981-4BD0-A458-A53AD5AA1DFF}" srcOrd="0" destOrd="0" presId="urn:microsoft.com/office/officeart/2005/8/layout/radial5"/>
    <dgm:cxn modelId="{AEF634D0-5315-4939-B7A6-A018183434C1}" type="presParOf" srcId="{4C7DDDCE-E305-4E25-BD1F-B6251ED0085C}" destId="{DA2C6BEE-3A6F-4FF1-B15F-DFF1EF50DB9E}" srcOrd="4" destOrd="0" presId="urn:microsoft.com/office/officeart/2005/8/layout/radial5"/>
    <dgm:cxn modelId="{F1DEAEC8-43C3-4DCB-BF8A-40D868752CD7}" type="presParOf" srcId="{4C7DDDCE-E305-4E25-BD1F-B6251ED0085C}" destId="{7A344E99-C3DE-45D4-99F0-9BB315828B7E}" srcOrd="5" destOrd="0" presId="urn:microsoft.com/office/officeart/2005/8/layout/radial5"/>
    <dgm:cxn modelId="{1079BE72-BC4C-4D6E-B4AC-E99AE0BC11EE}" type="presParOf" srcId="{7A344E99-C3DE-45D4-99F0-9BB315828B7E}" destId="{EC6ED709-E73C-4852-B6C1-813A9D0DE848}" srcOrd="0" destOrd="0" presId="urn:microsoft.com/office/officeart/2005/8/layout/radial5"/>
    <dgm:cxn modelId="{87F83DA7-F3BA-4A7B-A407-F41834A872C6}" type="presParOf" srcId="{4C7DDDCE-E305-4E25-BD1F-B6251ED0085C}" destId="{79FF4EC8-E9F0-4AC7-877B-35708C7BA32A}" srcOrd="6" destOrd="0" presId="urn:microsoft.com/office/officeart/2005/8/layout/radial5"/>
    <dgm:cxn modelId="{9346AF85-99B2-4DD3-8EA2-AF569FA9472E}" type="presParOf" srcId="{4C7DDDCE-E305-4E25-BD1F-B6251ED0085C}" destId="{7229E89B-FF99-4AB7-B6C0-09344E7872A8}" srcOrd="7" destOrd="0" presId="urn:microsoft.com/office/officeart/2005/8/layout/radial5"/>
    <dgm:cxn modelId="{46D93586-BF07-485B-9070-05B224CA32A5}" type="presParOf" srcId="{7229E89B-FF99-4AB7-B6C0-09344E7872A8}" destId="{A58977D1-5038-4A0F-A3BF-7288BFCB7E40}" srcOrd="0" destOrd="0" presId="urn:microsoft.com/office/officeart/2005/8/layout/radial5"/>
    <dgm:cxn modelId="{2B7A98A8-17ED-4FC3-8AA8-B32879C51BA8}" type="presParOf" srcId="{4C7DDDCE-E305-4E25-BD1F-B6251ED0085C}" destId="{324A0AFE-482B-471D-81C2-DD11FB217BC5}" srcOrd="8" destOrd="0" presId="urn:microsoft.com/office/officeart/2005/8/layout/radial5"/>
    <dgm:cxn modelId="{971436E6-985D-4700-9AA0-BCF983E5B39A}" type="presParOf" srcId="{4C7DDDCE-E305-4E25-BD1F-B6251ED0085C}" destId="{FD07DAF0-B3C6-4EAB-B148-AC7EA118473D}" srcOrd="9" destOrd="0" presId="urn:microsoft.com/office/officeart/2005/8/layout/radial5"/>
    <dgm:cxn modelId="{65EE04CC-29CF-4734-91F1-877990299E48}" type="presParOf" srcId="{FD07DAF0-B3C6-4EAB-B148-AC7EA118473D}" destId="{E343B880-DE60-4979-A167-B6B70722CC16}" srcOrd="0" destOrd="0" presId="urn:microsoft.com/office/officeart/2005/8/layout/radial5"/>
    <dgm:cxn modelId="{772D31A1-FB28-419E-8069-17E758FB1DD2}" type="presParOf" srcId="{4C7DDDCE-E305-4E25-BD1F-B6251ED0085C}" destId="{F1DAA1AF-BB97-44F8-817C-613D6DDE81C6}"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E98496-C6E7-4517-9A70-00D5AF0D0E95}" type="doc">
      <dgm:prSet loTypeId="urn:microsoft.com/office/officeart/2005/8/layout/process2" loCatId="process" qsTypeId="urn:microsoft.com/office/officeart/2005/8/quickstyle/simple1" qsCatId="simple" csTypeId="urn:microsoft.com/office/officeart/2005/8/colors/colorful5" csCatId="colorful" phldr="1"/>
      <dgm:spPr/>
      <dgm:t>
        <a:bodyPr/>
        <a:lstStyle/>
        <a:p>
          <a:endParaRPr lang="fr-FR"/>
        </a:p>
      </dgm:t>
    </dgm:pt>
    <dgm:pt modelId="{93BD36C7-FBA9-4942-9C80-F6037B04A049}">
      <dgm:prSet phldrT="[Texte]"/>
      <dgm:spPr/>
      <dgm:t>
        <a:bodyPr/>
        <a:lstStyle/>
        <a:p>
          <a:r>
            <a:rPr lang="fr-FR" dirty="0" smtClean="0"/>
            <a:t>Réaliser l’analyse des opérations que doit rendre le SI</a:t>
          </a:r>
          <a:endParaRPr lang="fr-FR" dirty="0"/>
        </a:p>
      </dgm:t>
    </dgm:pt>
    <dgm:pt modelId="{521559EE-43DD-45C4-884E-F5F334E91E0F}" type="parTrans" cxnId="{18E610C4-3ED5-4BCE-9C2F-D9AF8B0A5101}">
      <dgm:prSet/>
      <dgm:spPr/>
      <dgm:t>
        <a:bodyPr/>
        <a:lstStyle/>
        <a:p>
          <a:endParaRPr lang="fr-FR"/>
        </a:p>
      </dgm:t>
    </dgm:pt>
    <dgm:pt modelId="{989D06AE-ED7F-45D5-AF8F-6EECA281AEC4}" type="sibTrans" cxnId="{18E610C4-3ED5-4BCE-9C2F-D9AF8B0A5101}">
      <dgm:prSet/>
      <dgm:spPr/>
      <dgm:t>
        <a:bodyPr/>
        <a:lstStyle/>
        <a:p>
          <a:endParaRPr lang="fr-FR"/>
        </a:p>
      </dgm:t>
    </dgm:pt>
    <dgm:pt modelId="{3A41A779-7411-41BF-9DC9-F2D9943DEEA8}">
      <dgm:prSet phldrT="[Texte]"/>
      <dgm:spPr/>
      <dgm:t>
        <a:bodyPr/>
        <a:lstStyle/>
        <a:p>
          <a:r>
            <a:rPr lang="fr-FR" dirty="0" smtClean="0"/>
            <a:t>A partir des Informations métiers et des opérations, identifier les ressources candidates </a:t>
          </a:r>
          <a:endParaRPr lang="fr-FR" dirty="0"/>
        </a:p>
      </dgm:t>
    </dgm:pt>
    <dgm:pt modelId="{4295FBD0-4C61-49E4-94E6-32BA854AE5B1}" type="parTrans" cxnId="{66F1F58E-F961-40C5-BB06-C62805801BD5}">
      <dgm:prSet/>
      <dgm:spPr/>
      <dgm:t>
        <a:bodyPr/>
        <a:lstStyle/>
        <a:p>
          <a:endParaRPr lang="fr-FR"/>
        </a:p>
      </dgm:t>
    </dgm:pt>
    <dgm:pt modelId="{53D1D9E3-4A39-43B4-AC32-B4FB9C723DB1}" type="sibTrans" cxnId="{66F1F58E-F961-40C5-BB06-C62805801BD5}">
      <dgm:prSet/>
      <dgm:spPr/>
      <dgm:t>
        <a:bodyPr/>
        <a:lstStyle/>
        <a:p>
          <a:endParaRPr lang="fr-FR"/>
        </a:p>
      </dgm:t>
    </dgm:pt>
    <dgm:pt modelId="{64FAA0D6-DE44-489C-B592-82423B4BE5F8}" type="pres">
      <dgm:prSet presAssocID="{43E98496-C6E7-4517-9A70-00D5AF0D0E95}" presName="linearFlow" presStyleCnt="0">
        <dgm:presLayoutVars>
          <dgm:resizeHandles val="exact"/>
        </dgm:presLayoutVars>
      </dgm:prSet>
      <dgm:spPr/>
      <dgm:t>
        <a:bodyPr/>
        <a:lstStyle/>
        <a:p>
          <a:endParaRPr lang="fr-FR"/>
        </a:p>
      </dgm:t>
    </dgm:pt>
    <dgm:pt modelId="{12A3C4BC-ADFA-4497-BDBF-6E069C94E35F}" type="pres">
      <dgm:prSet presAssocID="{93BD36C7-FBA9-4942-9C80-F6037B04A049}" presName="node" presStyleLbl="node1" presStyleIdx="0" presStyleCnt="2">
        <dgm:presLayoutVars>
          <dgm:bulletEnabled val="1"/>
        </dgm:presLayoutVars>
      </dgm:prSet>
      <dgm:spPr/>
      <dgm:t>
        <a:bodyPr/>
        <a:lstStyle/>
        <a:p>
          <a:endParaRPr lang="fr-FR"/>
        </a:p>
      </dgm:t>
    </dgm:pt>
    <dgm:pt modelId="{0353F98F-06C5-4291-940C-BB2907F97CAD}" type="pres">
      <dgm:prSet presAssocID="{989D06AE-ED7F-45D5-AF8F-6EECA281AEC4}" presName="sibTrans" presStyleLbl="sibTrans2D1" presStyleIdx="0" presStyleCnt="1"/>
      <dgm:spPr/>
      <dgm:t>
        <a:bodyPr/>
        <a:lstStyle/>
        <a:p>
          <a:endParaRPr lang="fr-FR"/>
        </a:p>
      </dgm:t>
    </dgm:pt>
    <dgm:pt modelId="{30FE0798-91AD-4811-A33D-8B58253568C6}" type="pres">
      <dgm:prSet presAssocID="{989D06AE-ED7F-45D5-AF8F-6EECA281AEC4}" presName="connectorText" presStyleLbl="sibTrans2D1" presStyleIdx="0" presStyleCnt="1"/>
      <dgm:spPr/>
      <dgm:t>
        <a:bodyPr/>
        <a:lstStyle/>
        <a:p>
          <a:endParaRPr lang="fr-FR"/>
        </a:p>
      </dgm:t>
    </dgm:pt>
    <dgm:pt modelId="{0D8DE3D8-D24E-471C-9FD5-25DDB92FA70D}" type="pres">
      <dgm:prSet presAssocID="{3A41A779-7411-41BF-9DC9-F2D9943DEEA8}" presName="node" presStyleLbl="node1" presStyleIdx="1" presStyleCnt="2">
        <dgm:presLayoutVars>
          <dgm:bulletEnabled val="1"/>
        </dgm:presLayoutVars>
      </dgm:prSet>
      <dgm:spPr/>
      <dgm:t>
        <a:bodyPr/>
        <a:lstStyle/>
        <a:p>
          <a:endParaRPr lang="fr-FR"/>
        </a:p>
      </dgm:t>
    </dgm:pt>
  </dgm:ptLst>
  <dgm:cxnLst>
    <dgm:cxn modelId="{6044733A-9289-41AE-A202-7E80CFF0722C}" type="presOf" srcId="{43E98496-C6E7-4517-9A70-00D5AF0D0E95}" destId="{64FAA0D6-DE44-489C-B592-82423B4BE5F8}" srcOrd="0" destOrd="0" presId="urn:microsoft.com/office/officeart/2005/8/layout/process2"/>
    <dgm:cxn modelId="{18E610C4-3ED5-4BCE-9C2F-D9AF8B0A5101}" srcId="{43E98496-C6E7-4517-9A70-00D5AF0D0E95}" destId="{93BD36C7-FBA9-4942-9C80-F6037B04A049}" srcOrd="0" destOrd="0" parTransId="{521559EE-43DD-45C4-884E-F5F334E91E0F}" sibTransId="{989D06AE-ED7F-45D5-AF8F-6EECA281AEC4}"/>
    <dgm:cxn modelId="{1BC8840E-686B-4C1B-9FCB-D3BD65402CC4}" type="presOf" srcId="{3A41A779-7411-41BF-9DC9-F2D9943DEEA8}" destId="{0D8DE3D8-D24E-471C-9FD5-25DDB92FA70D}" srcOrd="0" destOrd="0" presId="urn:microsoft.com/office/officeart/2005/8/layout/process2"/>
    <dgm:cxn modelId="{865EBCA2-B791-4238-99B1-9C0D32D5C6DE}" type="presOf" srcId="{93BD36C7-FBA9-4942-9C80-F6037B04A049}" destId="{12A3C4BC-ADFA-4497-BDBF-6E069C94E35F}" srcOrd="0" destOrd="0" presId="urn:microsoft.com/office/officeart/2005/8/layout/process2"/>
    <dgm:cxn modelId="{66F1F58E-F961-40C5-BB06-C62805801BD5}" srcId="{43E98496-C6E7-4517-9A70-00D5AF0D0E95}" destId="{3A41A779-7411-41BF-9DC9-F2D9943DEEA8}" srcOrd="1" destOrd="0" parTransId="{4295FBD0-4C61-49E4-94E6-32BA854AE5B1}" sibTransId="{53D1D9E3-4A39-43B4-AC32-B4FB9C723DB1}"/>
    <dgm:cxn modelId="{69F27BE9-74C8-4A25-B0EE-3DD4DC062EA7}" type="presOf" srcId="{989D06AE-ED7F-45D5-AF8F-6EECA281AEC4}" destId="{30FE0798-91AD-4811-A33D-8B58253568C6}" srcOrd="1" destOrd="0" presId="urn:microsoft.com/office/officeart/2005/8/layout/process2"/>
    <dgm:cxn modelId="{CCA408CC-95BF-4F38-B6D6-16C9174894F0}" type="presOf" srcId="{989D06AE-ED7F-45D5-AF8F-6EECA281AEC4}" destId="{0353F98F-06C5-4291-940C-BB2907F97CAD}" srcOrd="0" destOrd="0" presId="urn:microsoft.com/office/officeart/2005/8/layout/process2"/>
    <dgm:cxn modelId="{89BB92A3-1797-4E3D-8234-9C3611C93B8A}" type="presParOf" srcId="{64FAA0D6-DE44-489C-B592-82423B4BE5F8}" destId="{12A3C4BC-ADFA-4497-BDBF-6E069C94E35F}" srcOrd="0" destOrd="0" presId="urn:microsoft.com/office/officeart/2005/8/layout/process2"/>
    <dgm:cxn modelId="{37CD5DC2-9E31-4D92-A030-1B1D9D123C2A}" type="presParOf" srcId="{64FAA0D6-DE44-489C-B592-82423B4BE5F8}" destId="{0353F98F-06C5-4291-940C-BB2907F97CAD}" srcOrd="1" destOrd="0" presId="urn:microsoft.com/office/officeart/2005/8/layout/process2"/>
    <dgm:cxn modelId="{BA005F89-3274-4BC6-9288-D0173EB01590}" type="presParOf" srcId="{0353F98F-06C5-4291-940C-BB2907F97CAD}" destId="{30FE0798-91AD-4811-A33D-8B58253568C6}" srcOrd="0" destOrd="0" presId="urn:microsoft.com/office/officeart/2005/8/layout/process2"/>
    <dgm:cxn modelId="{44AC4440-8DA5-4D90-8B99-27126E5C3FAB}" type="presParOf" srcId="{64FAA0D6-DE44-489C-B592-82423B4BE5F8}" destId="{0D8DE3D8-D24E-471C-9FD5-25DDB92FA70D}" srcOrd="2"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6B9A9F-C108-4EF5-9865-2840D66E6FE2}" type="doc">
      <dgm:prSet loTypeId="urn:microsoft.com/office/officeart/2009/3/layout/RandomtoResultProcess" loCatId="process" qsTypeId="urn:microsoft.com/office/officeart/2005/8/quickstyle/simple1" qsCatId="simple" csTypeId="urn:microsoft.com/office/officeart/2005/8/colors/colorful4" csCatId="colorful" phldr="1"/>
      <dgm:spPr/>
      <dgm:t>
        <a:bodyPr/>
        <a:lstStyle/>
        <a:p>
          <a:endParaRPr lang="fr-FR"/>
        </a:p>
      </dgm:t>
    </dgm:pt>
    <dgm:pt modelId="{AB39CD04-4AA8-4C1A-843F-C0B0F8DFE8B7}">
      <dgm:prSet phldrT="[Texte]"/>
      <dgm:spPr/>
      <dgm:t>
        <a:bodyPr/>
        <a:lstStyle/>
        <a:p>
          <a:r>
            <a:rPr lang="fr-FR" dirty="0" smtClean="0"/>
            <a:t>Identifier les participants</a:t>
          </a:r>
          <a:endParaRPr lang="fr-FR" dirty="0"/>
        </a:p>
      </dgm:t>
    </dgm:pt>
    <dgm:pt modelId="{2A668361-3A29-4665-9A5C-24C4FB11F669}" type="parTrans" cxnId="{F10295F0-5C68-4A3B-99F9-31C709F6B9FE}">
      <dgm:prSet/>
      <dgm:spPr/>
      <dgm:t>
        <a:bodyPr/>
        <a:lstStyle/>
        <a:p>
          <a:endParaRPr lang="fr-FR"/>
        </a:p>
      </dgm:t>
    </dgm:pt>
    <dgm:pt modelId="{55A2FE89-EA20-4235-A8D2-5FD7674446EC}" type="sibTrans" cxnId="{F10295F0-5C68-4A3B-99F9-31C709F6B9FE}">
      <dgm:prSet/>
      <dgm:spPr/>
      <dgm:t>
        <a:bodyPr/>
        <a:lstStyle/>
        <a:p>
          <a:endParaRPr lang="fr-FR"/>
        </a:p>
      </dgm:t>
    </dgm:pt>
    <dgm:pt modelId="{AA1FD534-3881-4572-BE0A-F62880FD71E9}">
      <dgm:prSet phldrT="[Texte]"/>
      <dgm:spPr/>
      <dgm:t>
        <a:bodyPr/>
        <a:lstStyle/>
        <a:p>
          <a:r>
            <a:rPr lang="fr-FR" dirty="0" smtClean="0"/>
            <a:t>Définir les prestations, activités, processus métiers, et les informations métiers</a:t>
          </a:r>
          <a:endParaRPr lang="fr-FR" dirty="0"/>
        </a:p>
      </dgm:t>
    </dgm:pt>
    <dgm:pt modelId="{D39EBAFF-C9D6-4867-B95D-C0936B8A97AC}" type="parTrans" cxnId="{6ABCDE3D-15A5-40C0-924D-9D30E4618C30}">
      <dgm:prSet/>
      <dgm:spPr/>
      <dgm:t>
        <a:bodyPr/>
        <a:lstStyle/>
        <a:p>
          <a:endParaRPr lang="fr-FR"/>
        </a:p>
      </dgm:t>
    </dgm:pt>
    <dgm:pt modelId="{885CD0D7-78ED-4BF5-8D05-D5055BE6A1B1}" type="sibTrans" cxnId="{6ABCDE3D-15A5-40C0-924D-9D30E4618C30}">
      <dgm:prSet/>
      <dgm:spPr/>
      <dgm:t>
        <a:bodyPr/>
        <a:lstStyle/>
        <a:p>
          <a:endParaRPr lang="fr-FR"/>
        </a:p>
      </dgm:t>
    </dgm:pt>
    <dgm:pt modelId="{B18C8F11-8F27-4EB3-9443-B96F218373D0}">
      <dgm:prSet phldrT="[Texte]"/>
      <dgm:spPr/>
      <dgm:t>
        <a:bodyPr/>
        <a:lstStyle/>
        <a:p>
          <a:r>
            <a:rPr lang="fr-FR" dirty="0" smtClean="0"/>
            <a:t>Définir les cas d’utilisations, les user story</a:t>
          </a:r>
          <a:endParaRPr lang="fr-FR" dirty="0"/>
        </a:p>
      </dgm:t>
    </dgm:pt>
    <dgm:pt modelId="{EE2E9CE7-99CD-4EE6-9492-AA6CE1D03286}" type="parTrans" cxnId="{A1F32334-A1AE-4CF6-8261-72ACC381A0FA}">
      <dgm:prSet/>
      <dgm:spPr/>
      <dgm:t>
        <a:bodyPr/>
        <a:lstStyle/>
        <a:p>
          <a:endParaRPr lang="fr-FR"/>
        </a:p>
      </dgm:t>
    </dgm:pt>
    <dgm:pt modelId="{8650DFB3-86A9-4EB3-80ED-64443B4857EB}" type="sibTrans" cxnId="{A1F32334-A1AE-4CF6-8261-72ACC381A0FA}">
      <dgm:prSet/>
      <dgm:spPr/>
      <dgm:t>
        <a:bodyPr/>
        <a:lstStyle/>
        <a:p>
          <a:endParaRPr lang="fr-FR"/>
        </a:p>
      </dgm:t>
    </dgm:pt>
    <dgm:pt modelId="{7BC72898-9BBC-44AD-ADAF-BC5825352B89}">
      <dgm:prSet phldrT="[Texte]"/>
      <dgm:spPr/>
      <dgm:t>
        <a:bodyPr/>
        <a:lstStyle/>
        <a:p>
          <a:r>
            <a:rPr lang="fr-FR" dirty="0" smtClean="0"/>
            <a:t>Identifier les ressources candidates</a:t>
          </a:r>
          <a:endParaRPr lang="fr-FR" dirty="0"/>
        </a:p>
      </dgm:t>
    </dgm:pt>
    <dgm:pt modelId="{7F948D52-B033-4064-BB6F-E97A53768E59}" type="parTrans" cxnId="{886408BD-EBBD-4BE1-80A0-9473446C1564}">
      <dgm:prSet/>
      <dgm:spPr/>
      <dgm:t>
        <a:bodyPr/>
        <a:lstStyle/>
        <a:p>
          <a:endParaRPr lang="fr-FR"/>
        </a:p>
      </dgm:t>
    </dgm:pt>
    <dgm:pt modelId="{7A713867-BD29-4D19-98BD-32489DDEDFB0}" type="sibTrans" cxnId="{886408BD-EBBD-4BE1-80A0-9473446C1564}">
      <dgm:prSet/>
      <dgm:spPr/>
      <dgm:t>
        <a:bodyPr/>
        <a:lstStyle/>
        <a:p>
          <a:endParaRPr lang="fr-FR"/>
        </a:p>
      </dgm:t>
    </dgm:pt>
    <dgm:pt modelId="{A8781C22-3C4D-49B0-9041-F01E853664A1}">
      <dgm:prSet phldrT="[Texte]"/>
      <dgm:spPr/>
      <dgm:t>
        <a:bodyPr/>
        <a:lstStyle/>
        <a:p>
          <a:r>
            <a:rPr lang="fr-FR" dirty="0" smtClean="0"/>
            <a:t>Valider l’identifications des ressources candidates</a:t>
          </a:r>
          <a:endParaRPr lang="fr-FR" dirty="0"/>
        </a:p>
      </dgm:t>
    </dgm:pt>
    <dgm:pt modelId="{AA91E0A9-9AC6-4DE1-B0FB-E1053DF7F27B}" type="parTrans" cxnId="{94C24E75-8D14-487A-9F1B-0B2054A093FC}">
      <dgm:prSet/>
      <dgm:spPr/>
      <dgm:t>
        <a:bodyPr/>
        <a:lstStyle/>
        <a:p>
          <a:endParaRPr lang="fr-FR"/>
        </a:p>
      </dgm:t>
    </dgm:pt>
    <dgm:pt modelId="{17F7308C-6BAB-4693-B288-5A07DE4C2D27}" type="sibTrans" cxnId="{94C24E75-8D14-487A-9F1B-0B2054A093FC}">
      <dgm:prSet/>
      <dgm:spPr/>
      <dgm:t>
        <a:bodyPr/>
        <a:lstStyle/>
        <a:p>
          <a:endParaRPr lang="fr-FR"/>
        </a:p>
      </dgm:t>
    </dgm:pt>
    <dgm:pt modelId="{349E028B-30AC-42B2-94AC-5FCCDBC6187D}" type="pres">
      <dgm:prSet presAssocID="{336B9A9F-C108-4EF5-9865-2840D66E6FE2}" presName="Name0" presStyleCnt="0">
        <dgm:presLayoutVars>
          <dgm:dir/>
          <dgm:animOne val="branch"/>
          <dgm:animLvl val="lvl"/>
        </dgm:presLayoutVars>
      </dgm:prSet>
      <dgm:spPr/>
      <dgm:t>
        <a:bodyPr/>
        <a:lstStyle/>
        <a:p>
          <a:endParaRPr lang="fr-FR"/>
        </a:p>
      </dgm:t>
    </dgm:pt>
    <dgm:pt modelId="{8C71DFDA-375F-4D69-83C8-0181E9974064}" type="pres">
      <dgm:prSet presAssocID="{AB39CD04-4AA8-4C1A-843F-C0B0F8DFE8B7}" presName="chaos" presStyleCnt="0"/>
      <dgm:spPr/>
    </dgm:pt>
    <dgm:pt modelId="{9E23D605-40DD-442D-9E17-DD269FA155CB}" type="pres">
      <dgm:prSet presAssocID="{AB39CD04-4AA8-4C1A-843F-C0B0F8DFE8B7}" presName="parTx1" presStyleLbl="revTx" presStyleIdx="0" presStyleCnt="4"/>
      <dgm:spPr/>
      <dgm:t>
        <a:bodyPr/>
        <a:lstStyle/>
        <a:p>
          <a:endParaRPr lang="fr-FR"/>
        </a:p>
      </dgm:t>
    </dgm:pt>
    <dgm:pt modelId="{8A1C5501-57A8-426C-BAF4-41903421094D}" type="pres">
      <dgm:prSet presAssocID="{AB39CD04-4AA8-4C1A-843F-C0B0F8DFE8B7}" presName="c1" presStyleLbl="node1" presStyleIdx="0" presStyleCnt="19"/>
      <dgm:spPr/>
    </dgm:pt>
    <dgm:pt modelId="{A67C34E2-20D8-4980-895E-DFF9C71552C9}" type="pres">
      <dgm:prSet presAssocID="{AB39CD04-4AA8-4C1A-843F-C0B0F8DFE8B7}" presName="c2" presStyleLbl="node1" presStyleIdx="1" presStyleCnt="19"/>
      <dgm:spPr/>
    </dgm:pt>
    <dgm:pt modelId="{F99DAB64-DC25-4518-8FE7-C03EE0F6B9DF}" type="pres">
      <dgm:prSet presAssocID="{AB39CD04-4AA8-4C1A-843F-C0B0F8DFE8B7}" presName="c3" presStyleLbl="node1" presStyleIdx="2" presStyleCnt="19"/>
      <dgm:spPr/>
    </dgm:pt>
    <dgm:pt modelId="{2363929C-7892-4AA2-9D4F-A1EE6BAA38E6}" type="pres">
      <dgm:prSet presAssocID="{AB39CD04-4AA8-4C1A-843F-C0B0F8DFE8B7}" presName="c4" presStyleLbl="node1" presStyleIdx="3" presStyleCnt="19"/>
      <dgm:spPr/>
    </dgm:pt>
    <dgm:pt modelId="{019718D8-9A4F-4458-A7DE-1C099005539E}" type="pres">
      <dgm:prSet presAssocID="{AB39CD04-4AA8-4C1A-843F-C0B0F8DFE8B7}" presName="c5" presStyleLbl="node1" presStyleIdx="4" presStyleCnt="19"/>
      <dgm:spPr/>
    </dgm:pt>
    <dgm:pt modelId="{F88C30FF-1C0F-4C1C-B6EC-04E6EAF4CF73}" type="pres">
      <dgm:prSet presAssocID="{AB39CD04-4AA8-4C1A-843F-C0B0F8DFE8B7}" presName="c6" presStyleLbl="node1" presStyleIdx="5" presStyleCnt="19"/>
      <dgm:spPr/>
    </dgm:pt>
    <dgm:pt modelId="{BF55BE76-CA3B-4A89-B538-0161CF4FEC23}" type="pres">
      <dgm:prSet presAssocID="{AB39CD04-4AA8-4C1A-843F-C0B0F8DFE8B7}" presName="c7" presStyleLbl="node1" presStyleIdx="6" presStyleCnt="19"/>
      <dgm:spPr/>
    </dgm:pt>
    <dgm:pt modelId="{82B425A5-2C75-4C1A-AB21-2A541E4C659B}" type="pres">
      <dgm:prSet presAssocID="{AB39CD04-4AA8-4C1A-843F-C0B0F8DFE8B7}" presName="c8" presStyleLbl="node1" presStyleIdx="7" presStyleCnt="19"/>
      <dgm:spPr/>
    </dgm:pt>
    <dgm:pt modelId="{B77FD044-2822-4B6A-9CBB-C500BADED7D2}" type="pres">
      <dgm:prSet presAssocID="{AB39CD04-4AA8-4C1A-843F-C0B0F8DFE8B7}" presName="c9" presStyleLbl="node1" presStyleIdx="8" presStyleCnt="19"/>
      <dgm:spPr/>
    </dgm:pt>
    <dgm:pt modelId="{DCA8A878-5987-4CED-9932-A6FBFDE93673}" type="pres">
      <dgm:prSet presAssocID="{AB39CD04-4AA8-4C1A-843F-C0B0F8DFE8B7}" presName="c10" presStyleLbl="node1" presStyleIdx="9" presStyleCnt="19"/>
      <dgm:spPr/>
    </dgm:pt>
    <dgm:pt modelId="{545177A6-6757-4485-A90C-DC8002AF61D8}" type="pres">
      <dgm:prSet presAssocID="{AB39CD04-4AA8-4C1A-843F-C0B0F8DFE8B7}" presName="c11" presStyleLbl="node1" presStyleIdx="10" presStyleCnt="19"/>
      <dgm:spPr/>
    </dgm:pt>
    <dgm:pt modelId="{5B8A40D2-E903-4A43-ADBE-3D61C896F07D}" type="pres">
      <dgm:prSet presAssocID="{AB39CD04-4AA8-4C1A-843F-C0B0F8DFE8B7}" presName="c12" presStyleLbl="node1" presStyleIdx="11" presStyleCnt="19"/>
      <dgm:spPr/>
    </dgm:pt>
    <dgm:pt modelId="{E514DDBF-4E30-4054-90CA-6DFC17C855B6}" type="pres">
      <dgm:prSet presAssocID="{AB39CD04-4AA8-4C1A-843F-C0B0F8DFE8B7}" presName="c13" presStyleLbl="node1" presStyleIdx="12" presStyleCnt="19"/>
      <dgm:spPr/>
    </dgm:pt>
    <dgm:pt modelId="{40793084-55AA-46F6-AB45-62C289C4ACD5}" type="pres">
      <dgm:prSet presAssocID="{AB39CD04-4AA8-4C1A-843F-C0B0F8DFE8B7}" presName="c14" presStyleLbl="node1" presStyleIdx="13" presStyleCnt="19"/>
      <dgm:spPr/>
    </dgm:pt>
    <dgm:pt modelId="{90D27A63-7AD0-4BA6-8EC0-349FB2788346}" type="pres">
      <dgm:prSet presAssocID="{AB39CD04-4AA8-4C1A-843F-C0B0F8DFE8B7}" presName="c15" presStyleLbl="node1" presStyleIdx="14" presStyleCnt="19"/>
      <dgm:spPr/>
    </dgm:pt>
    <dgm:pt modelId="{02361D8B-DF70-4246-BA0C-4CB6B76332B2}" type="pres">
      <dgm:prSet presAssocID="{AB39CD04-4AA8-4C1A-843F-C0B0F8DFE8B7}" presName="c16" presStyleLbl="node1" presStyleIdx="15" presStyleCnt="19"/>
      <dgm:spPr/>
    </dgm:pt>
    <dgm:pt modelId="{2C3A4AEA-4DC6-4FAF-B579-B2499FE72B85}" type="pres">
      <dgm:prSet presAssocID="{AB39CD04-4AA8-4C1A-843F-C0B0F8DFE8B7}" presName="c17" presStyleLbl="node1" presStyleIdx="16" presStyleCnt="19"/>
      <dgm:spPr/>
    </dgm:pt>
    <dgm:pt modelId="{1BB62ABE-685D-4509-BE20-53C75A518992}" type="pres">
      <dgm:prSet presAssocID="{AB39CD04-4AA8-4C1A-843F-C0B0F8DFE8B7}" presName="c18" presStyleLbl="node1" presStyleIdx="17" presStyleCnt="19"/>
      <dgm:spPr/>
    </dgm:pt>
    <dgm:pt modelId="{A5467959-1618-4066-9375-C8E9E0C1AA37}" type="pres">
      <dgm:prSet presAssocID="{55A2FE89-EA20-4235-A8D2-5FD7674446EC}" presName="chevronComposite1" presStyleCnt="0"/>
      <dgm:spPr/>
    </dgm:pt>
    <dgm:pt modelId="{892C0E9F-4BD1-4EF2-9E08-9F6B0A604CB5}" type="pres">
      <dgm:prSet presAssocID="{55A2FE89-EA20-4235-A8D2-5FD7674446EC}" presName="chevron1" presStyleLbl="sibTrans2D1" presStyleIdx="0" presStyleCnt="4"/>
      <dgm:spPr/>
    </dgm:pt>
    <dgm:pt modelId="{B7F4F0C0-8DD6-41A7-8AE5-E72993C5D1DD}" type="pres">
      <dgm:prSet presAssocID="{55A2FE89-EA20-4235-A8D2-5FD7674446EC}" presName="spChevron1" presStyleCnt="0"/>
      <dgm:spPr/>
    </dgm:pt>
    <dgm:pt modelId="{A0D8C5CF-0A39-4D89-BC47-FB35271B81CD}" type="pres">
      <dgm:prSet presAssocID="{AA1FD534-3881-4572-BE0A-F62880FD71E9}" presName="middle" presStyleCnt="0"/>
      <dgm:spPr/>
    </dgm:pt>
    <dgm:pt modelId="{EAB3B565-175B-499A-9C49-00C71529CDBE}" type="pres">
      <dgm:prSet presAssocID="{AA1FD534-3881-4572-BE0A-F62880FD71E9}" presName="parTxMid" presStyleLbl="revTx" presStyleIdx="1" presStyleCnt="4"/>
      <dgm:spPr/>
      <dgm:t>
        <a:bodyPr/>
        <a:lstStyle/>
        <a:p>
          <a:endParaRPr lang="fr-FR"/>
        </a:p>
      </dgm:t>
    </dgm:pt>
    <dgm:pt modelId="{85F7BE19-96CD-42B6-A1E7-A2477383C776}" type="pres">
      <dgm:prSet presAssocID="{AA1FD534-3881-4572-BE0A-F62880FD71E9}" presName="spMid" presStyleCnt="0"/>
      <dgm:spPr/>
    </dgm:pt>
    <dgm:pt modelId="{3CC0B272-3E45-4744-88C7-A5444B07C72E}" type="pres">
      <dgm:prSet presAssocID="{885CD0D7-78ED-4BF5-8D05-D5055BE6A1B1}" presName="chevronComposite1" presStyleCnt="0"/>
      <dgm:spPr/>
    </dgm:pt>
    <dgm:pt modelId="{825C9973-4B7D-42BC-8CBB-FC3C1655BC87}" type="pres">
      <dgm:prSet presAssocID="{885CD0D7-78ED-4BF5-8D05-D5055BE6A1B1}" presName="chevron1" presStyleLbl="sibTrans2D1" presStyleIdx="1" presStyleCnt="4"/>
      <dgm:spPr/>
    </dgm:pt>
    <dgm:pt modelId="{F86F43C8-460B-4419-A5C7-6D272961F5D7}" type="pres">
      <dgm:prSet presAssocID="{885CD0D7-78ED-4BF5-8D05-D5055BE6A1B1}" presName="spChevron1" presStyleCnt="0"/>
      <dgm:spPr/>
    </dgm:pt>
    <dgm:pt modelId="{A06B7AE4-F591-44C9-9AB4-98D0957CD720}" type="pres">
      <dgm:prSet presAssocID="{B18C8F11-8F27-4EB3-9443-B96F218373D0}" presName="middle" presStyleCnt="0"/>
      <dgm:spPr/>
    </dgm:pt>
    <dgm:pt modelId="{80BEB5AB-7B06-488D-A785-1D6ED9F58B4B}" type="pres">
      <dgm:prSet presAssocID="{B18C8F11-8F27-4EB3-9443-B96F218373D0}" presName="parTxMid" presStyleLbl="revTx" presStyleIdx="2" presStyleCnt="4"/>
      <dgm:spPr/>
      <dgm:t>
        <a:bodyPr/>
        <a:lstStyle/>
        <a:p>
          <a:endParaRPr lang="fr-FR"/>
        </a:p>
      </dgm:t>
    </dgm:pt>
    <dgm:pt modelId="{057C4E42-B127-4835-B32A-9BE89C2A2EF7}" type="pres">
      <dgm:prSet presAssocID="{B18C8F11-8F27-4EB3-9443-B96F218373D0}" presName="spMid" presStyleCnt="0"/>
      <dgm:spPr/>
    </dgm:pt>
    <dgm:pt modelId="{0DB5AFA7-E57C-40C6-A5B4-B664A0017076}" type="pres">
      <dgm:prSet presAssocID="{8650DFB3-86A9-4EB3-80ED-64443B4857EB}" presName="chevronComposite1" presStyleCnt="0"/>
      <dgm:spPr/>
    </dgm:pt>
    <dgm:pt modelId="{305E8BBD-29D4-4717-A98A-45AC30006CAD}" type="pres">
      <dgm:prSet presAssocID="{8650DFB3-86A9-4EB3-80ED-64443B4857EB}" presName="chevron1" presStyleLbl="sibTrans2D1" presStyleIdx="2" presStyleCnt="4"/>
      <dgm:spPr/>
    </dgm:pt>
    <dgm:pt modelId="{940955A9-49FA-4ABD-9294-473B5CDE838D}" type="pres">
      <dgm:prSet presAssocID="{8650DFB3-86A9-4EB3-80ED-64443B4857EB}" presName="spChevron1" presStyleCnt="0"/>
      <dgm:spPr/>
    </dgm:pt>
    <dgm:pt modelId="{E603B0BE-78A2-4B90-AF52-A0AEF84ACDEC}" type="pres">
      <dgm:prSet presAssocID="{7BC72898-9BBC-44AD-ADAF-BC5825352B89}" presName="middle" presStyleCnt="0"/>
      <dgm:spPr/>
    </dgm:pt>
    <dgm:pt modelId="{49009090-D78D-459D-9086-ABAEC6428494}" type="pres">
      <dgm:prSet presAssocID="{7BC72898-9BBC-44AD-ADAF-BC5825352B89}" presName="parTxMid" presStyleLbl="revTx" presStyleIdx="3" presStyleCnt="4"/>
      <dgm:spPr/>
      <dgm:t>
        <a:bodyPr/>
        <a:lstStyle/>
        <a:p>
          <a:endParaRPr lang="fr-FR"/>
        </a:p>
      </dgm:t>
    </dgm:pt>
    <dgm:pt modelId="{0D632B01-C9F2-46A1-B8AC-F1D8947E962E}" type="pres">
      <dgm:prSet presAssocID="{7BC72898-9BBC-44AD-ADAF-BC5825352B89}" presName="spMid" presStyleCnt="0"/>
      <dgm:spPr/>
    </dgm:pt>
    <dgm:pt modelId="{2B675909-7C57-4364-A68E-6A2B350F22A8}" type="pres">
      <dgm:prSet presAssocID="{7A713867-BD29-4D19-98BD-32489DDEDFB0}" presName="chevronComposite1" presStyleCnt="0"/>
      <dgm:spPr/>
    </dgm:pt>
    <dgm:pt modelId="{00131E17-8BC3-4E12-A31F-FA4B9A7DDF1B}" type="pres">
      <dgm:prSet presAssocID="{7A713867-BD29-4D19-98BD-32489DDEDFB0}" presName="chevron1" presStyleLbl="sibTrans2D1" presStyleIdx="3" presStyleCnt="4"/>
      <dgm:spPr/>
    </dgm:pt>
    <dgm:pt modelId="{DEBE2836-8E8A-4BBF-8476-491A008B0C5F}" type="pres">
      <dgm:prSet presAssocID="{7A713867-BD29-4D19-98BD-32489DDEDFB0}" presName="spChevron1" presStyleCnt="0"/>
      <dgm:spPr/>
    </dgm:pt>
    <dgm:pt modelId="{17D63A1B-C755-4AEC-8BFB-251BEA2F0C63}" type="pres">
      <dgm:prSet presAssocID="{A8781C22-3C4D-49B0-9041-F01E853664A1}" presName="last" presStyleCnt="0"/>
      <dgm:spPr/>
    </dgm:pt>
    <dgm:pt modelId="{B5070328-6000-4971-88D1-F148C41AD486}" type="pres">
      <dgm:prSet presAssocID="{A8781C22-3C4D-49B0-9041-F01E853664A1}" presName="circleTx" presStyleLbl="node1" presStyleIdx="18" presStyleCnt="19"/>
      <dgm:spPr/>
      <dgm:t>
        <a:bodyPr/>
        <a:lstStyle/>
        <a:p>
          <a:endParaRPr lang="fr-FR"/>
        </a:p>
      </dgm:t>
    </dgm:pt>
    <dgm:pt modelId="{C7017BE3-784F-450A-B833-628F5B97CBC5}" type="pres">
      <dgm:prSet presAssocID="{A8781C22-3C4D-49B0-9041-F01E853664A1}" presName="spN" presStyleCnt="0"/>
      <dgm:spPr/>
    </dgm:pt>
  </dgm:ptLst>
  <dgm:cxnLst>
    <dgm:cxn modelId="{1D1DB3CC-FAC2-4FA1-BA2C-9B83A86653F6}" type="presOf" srcId="{AB39CD04-4AA8-4C1A-843F-C0B0F8DFE8B7}" destId="{9E23D605-40DD-442D-9E17-DD269FA155CB}" srcOrd="0" destOrd="0" presId="urn:microsoft.com/office/officeart/2009/3/layout/RandomtoResultProcess"/>
    <dgm:cxn modelId="{0CC2B197-98F3-466E-9413-D5CDDA18A311}" type="presOf" srcId="{336B9A9F-C108-4EF5-9865-2840D66E6FE2}" destId="{349E028B-30AC-42B2-94AC-5FCCDBC6187D}" srcOrd="0" destOrd="0" presId="urn:microsoft.com/office/officeart/2009/3/layout/RandomtoResultProcess"/>
    <dgm:cxn modelId="{CEBB1C9C-FA27-4EE0-8724-E0A02EFABD0D}" type="presOf" srcId="{AA1FD534-3881-4572-BE0A-F62880FD71E9}" destId="{EAB3B565-175B-499A-9C49-00C71529CDBE}" srcOrd="0" destOrd="0" presId="urn:microsoft.com/office/officeart/2009/3/layout/RandomtoResultProcess"/>
    <dgm:cxn modelId="{6AF01119-C20C-48E3-954B-B67A9CC8D105}" type="presOf" srcId="{A8781C22-3C4D-49B0-9041-F01E853664A1}" destId="{B5070328-6000-4971-88D1-F148C41AD486}" srcOrd="0" destOrd="0" presId="urn:microsoft.com/office/officeart/2009/3/layout/RandomtoResultProcess"/>
    <dgm:cxn modelId="{57729561-B4FC-49C3-AE68-A3DBBC6C6B61}" type="presOf" srcId="{7BC72898-9BBC-44AD-ADAF-BC5825352B89}" destId="{49009090-D78D-459D-9086-ABAEC6428494}" srcOrd="0" destOrd="0" presId="urn:microsoft.com/office/officeart/2009/3/layout/RandomtoResultProcess"/>
    <dgm:cxn modelId="{F10295F0-5C68-4A3B-99F9-31C709F6B9FE}" srcId="{336B9A9F-C108-4EF5-9865-2840D66E6FE2}" destId="{AB39CD04-4AA8-4C1A-843F-C0B0F8DFE8B7}" srcOrd="0" destOrd="0" parTransId="{2A668361-3A29-4665-9A5C-24C4FB11F669}" sibTransId="{55A2FE89-EA20-4235-A8D2-5FD7674446EC}"/>
    <dgm:cxn modelId="{A1F32334-A1AE-4CF6-8261-72ACC381A0FA}" srcId="{336B9A9F-C108-4EF5-9865-2840D66E6FE2}" destId="{B18C8F11-8F27-4EB3-9443-B96F218373D0}" srcOrd="2" destOrd="0" parTransId="{EE2E9CE7-99CD-4EE6-9492-AA6CE1D03286}" sibTransId="{8650DFB3-86A9-4EB3-80ED-64443B4857EB}"/>
    <dgm:cxn modelId="{6E3E61FB-3F75-4A8D-8858-84B1E702BA57}" type="presOf" srcId="{B18C8F11-8F27-4EB3-9443-B96F218373D0}" destId="{80BEB5AB-7B06-488D-A785-1D6ED9F58B4B}" srcOrd="0" destOrd="0" presId="urn:microsoft.com/office/officeart/2009/3/layout/RandomtoResultProcess"/>
    <dgm:cxn modelId="{886408BD-EBBD-4BE1-80A0-9473446C1564}" srcId="{336B9A9F-C108-4EF5-9865-2840D66E6FE2}" destId="{7BC72898-9BBC-44AD-ADAF-BC5825352B89}" srcOrd="3" destOrd="0" parTransId="{7F948D52-B033-4064-BB6F-E97A53768E59}" sibTransId="{7A713867-BD29-4D19-98BD-32489DDEDFB0}"/>
    <dgm:cxn modelId="{6ABCDE3D-15A5-40C0-924D-9D30E4618C30}" srcId="{336B9A9F-C108-4EF5-9865-2840D66E6FE2}" destId="{AA1FD534-3881-4572-BE0A-F62880FD71E9}" srcOrd="1" destOrd="0" parTransId="{D39EBAFF-C9D6-4867-B95D-C0936B8A97AC}" sibTransId="{885CD0D7-78ED-4BF5-8D05-D5055BE6A1B1}"/>
    <dgm:cxn modelId="{94C24E75-8D14-487A-9F1B-0B2054A093FC}" srcId="{336B9A9F-C108-4EF5-9865-2840D66E6FE2}" destId="{A8781C22-3C4D-49B0-9041-F01E853664A1}" srcOrd="4" destOrd="0" parTransId="{AA91E0A9-9AC6-4DE1-B0FB-E1053DF7F27B}" sibTransId="{17F7308C-6BAB-4693-B288-5A07DE4C2D27}"/>
    <dgm:cxn modelId="{013FA80F-8BE3-4DD5-B83E-42708B39AD65}" type="presParOf" srcId="{349E028B-30AC-42B2-94AC-5FCCDBC6187D}" destId="{8C71DFDA-375F-4D69-83C8-0181E9974064}" srcOrd="0" destOrd="0" presId="urn:microsoft.com/office/officeart/2009/3/layout/RandomtoResultProcess"/>
    <dgm:cxn modelId="{CAEA07ED-B94E-4D6B-8E7F-87D44E8AD731}" type="presParOf" srcId="{8C71DFDA-375F-4D69-83C8-0181E9974064}" destId="{9E23D605-40DD-442D-9E17-DD269FA155CB}" srcOrd="0" destOrd="0" presId="urn:microsoft.com/office/officeart/2009/3/layout/RandomtoResultProcess"/>
    <dgm:cxn modelId="{2B562EF6-4B36-45E7-88C9-B0A3AE362888}" type="presParOf" srcId="{8C71DFDA-375F-4D69-83C8-0181E9974064}" destId="{8A1C5501-57A8-426C-BAF4-41903421094D}" srcOrd="1" destOrd="0" presId="urn:microsoft.com/office/officeart/2009/3/layout/RandomtoResultProcess"/>
    <dgm:cxn modelId="{2631884C-7D3D-4959-8576-EE76B6878C29}" type="presParOf" srcId="{8C71DFDA-375F-4D69-83C8-0181E9974064}" destId="{A67C34E2-20D8-4980-895E-DFF9C71552C9}" srcOrd="2" destOrd="0" presId="urn:microsoft.com/office/officeart/2009/3/layout/RandomtoResultProcess"/>
    <dgm:cxn modelId="{974293AC-CDF9-43C9-B916-955A7167CD42}" type="presParOf" srcId="{8C71DFDA-375F-4D69-83C8-0181E9974064}" destId="{F99DAB64-DC25-4518-8FE7-C03EE0F6B9DF}" srcOrd="3" destOrd="0" presId="urn:microsoft.com/office/officeart/2009/3/layout/RandomtoResultProcess"/>
    <dgm:cxn modelId="{8D02B6A2-A2AB-4D6D-939A-90FFA512A45F}" type="presParOf" srcId="{8C71DFDA-375F-4D69-83C8-0181E9974064}" destId="{2363929C-7892-4AA2-9D4F-A1EE6BAA38E6}" srcOrd="4" destOrd="0" presId="urn:microsoft.com/office/officeart/2009/3/layout/RandomtoResultProcess"/>
    <dgm:cxn modelId="{BC69182A-E065-490E-9350-271A77563039}" type="presParOf" srcId="{8C71DFDA-375F-4D69-83C8-0181E9974064}" destId="{019718D8-9A4F-4458-A7DE-1C099005539E}" srcOrd="5" destOrd="0" presId="urn:microsoft.com/office/officeart/2009/3/layout/RandomtoResultProcess"/>
    <dgm:cxn modelId="{437DC0CD-C5A1-43E2-B2DA-DF8198399227}" type="presParOf" srcId="{8C71DFDA-375F-4D69-83C8-0181E9974064}" destId="{F88C30FF-1C0F-4C1C-B6EC-04E6EAF4CF73}" srcOrd="6" destOrd="0" presId="urn:microsoft.com/office/officeart/2009/3/layout/RandomtoResultProcess"/>
    <dgm:cxn modelId="{6AB340E8-5E0C-4EC0-BD97-7D9C4013FF28}" type="presParOf" srcId="{8C71DFDA-375F-4D69-83C8-0181E9974064}" destId="{BF55BE76-CA3B-4A89-B538-0161CF4FEC23}" srcOrd="7" destOrd="0" presId="urn:microsoft.com/office/officeart/2009/3/layout/RandomtoResultProcess"/>
    <dgm:cxn modelId="{BE5FA452-2927-41A3-AAB4-54132B8F9A9E}" type="presParOf" srcId="{8C71DFDA-375F-4D69-83C8-0181E9974064}" destId="{82B425A5-2C75-4C1A-AB21-2A541E4C659B}" srcOrd="8" destOrd="0" presId="urn:microsoft.com/office/officeart/2009/3/layout/RandomtoResultProcess"/>
    <dgm:cxn modelId="{029C7451-9ABF-454F-B269-103C24B7CFB5}" type="presParOf" srcId="{8C71DFDA-375F-4D69-83C8-0181E9974064}" destId="{B77FD044-2822-4B6A-9CBB-C500BADED7D2}" srcOrd="9" destOrd="0" presId="urn:microsoft.com/office/officeart/2009/3/layout/RandomtoResultProcess"/>
    <dgm:cxn modelId="{D26F5FA4-279B-4FD4-86B0-32DE03D39563}" type="presParOf" srcId="{8C71DFDA-375F-4D69-83C8-0181E9974064}" destId="{DCA8A878-5987-4CED-9932-A6FBFDE93673}" srcOrd="10" destOrd="0" presId="urn:microsoft.com/office/officeart/2009/3/layout/RandomtoResultProcess"/>
    <dgm:cxn modelId="{484C4896-BB20-4CEC-86F7-1B85538939C3}" type="presParOf" srcId="{8C71DFDA-375F-4D69-83C8-0181E9974064}" destId="{545177A6-6757-4485-A90C-DC8002AF61D8}" srcOrd="11" destOrd="0" presId="urn:microsoft.com/office/officeart/2009/3/layout/RandomtoResultProcess"/>
    <dgm:cxn modelId="{D807EEAE-F9A0-4980-ADCC-A1CDDFB9B99F}" type="presParOf" srcId="{8C71DFDA-375F-4D69-83C8-0181E9974064}" destId="{5B8A40D2-E903-4A43-ADBE-3D61C896F07D}" srcOrd="12" destOrd="0" presId="urn:microsoft.com/office/officeart/2009/3/layout/RandomtoResultProcess"/>
    <dgm:cxn modelId="{747F33B9-19ED-478C-8DAD-5C27ADD208EE}" type="presParOf" srcId="{8C71DFDA-375F-4D69-83C8-0181E9974064}" destId="{E514DDBF-4E30-4054-90CA-6DFC17C855B6}" srcOrd="13" destOrd="0" presId="urn:microsoft.com/office/officeart/2009/3/layout/RandomtoResultProcess"/>
    <dgm:cxn modelId="{D9CE941E-6AFC-42CC-A488-A4DD209DE03C}" type="presParOf" srcId="{8C71DFDA-375F-4D69-83C8-0181E9974064}" destId="{40793084-55AA-46F6-AB45-62C289C4ACD5}" srcOrd="14" destOrd="0" presId="urn:microsoft.com/office/officeart/2009/3/layout/RandomtoResultProcess"/>
    <dgm:cxn modelId="{A8AAFF99-5BA6-4790-BF5A-33306787548C}" type="presParOf" srcId="{8C71DFDA-375F-4D69-83C8-0181E9974064}" destId="{90D27A63-7AD0-4BA6-8EC0-349FB2788346}" srcOrd="15" destOrd="0" presId="urn:microsoft.com/office/officeart/2009/3/layout/RandomtoResultProcess"/>
    <dgm:cxn modelId="{71C3FB2C-35CE-4835-9BDE-162FB70E9B32}" type="presParOf" srcId="{8C71DFDA-375F-4D69-83C8-0181E9974064}" destId="{02361D8B-DF70-4246-BA0C-4CB6B76332B2}" srcOrd="16" destOrd="0" presId="urn:microsoft.com/office/officeart/2009/3/layout/RandomtoResultProcess"/>
    <dgm:cxn modelId="{301F29BE-63C4-4D64-A87E-A680D8539486}" type="presParOf" srcId="{8C71DFDA-375F-4D69-83C8-0181E9974064}" destId="{2C3A4AEA-4DC6-4FAF-B579-B2499FE72B85}" srcOrd="17" destOrd="0" presId="urn:microsoft.com/office/officeart/2009/3/layout/RandomtoResultProcess"/>
    <dgm:cxn modelId="{819C72D7-AD64-4BA1-A724-696A04F8E57E}" type="presParOf" srcId="{8C71DFDA-375F-4D69-83C8-0181E9974064}" destId="{1BB62ABE-685D-4509-BE20-53C75A518992}" srcOrd="18" destOrd="0" presId="urn:microsoft.com/office/officeart/2009/3/layout/RandomtoResultProcess"/>
    <dgm:cxn modelId="{62A303AF-BD9B-45FF-B621-F6FF77D62D48}" type="presParOf" srcId="{349E028B-30AC-42B2-94AC-5FCCDBC6187D}" destId="{A5467959-1618-4066-9375-C8E9E0C1AA37}" srcOrd="1" destOrd="0" presId="urn:microsoft.com/office/officeart/2009/3/layout/RandomtoResultProcess"/>
    <dgm:cxn modelId="{7558EE92-6D58-452E-B3B3-8AB6FD467B4C}" type="presParOf" srcId="{A5467959-1618-4066-9375-C8E9E0C1AA37}" destId="{892C0E9F-4BD1-4EF2-9E08-9F6B0A604CB5}" srcOrd="0" destOrd="0" presId="urn:microsoft.com/office/officeart/2009/3/layout/RandomtoResultProcess"/>
    <dgm:cxn modelId="{D2C1E296-0024-40D8-9725-26A41FE69789}" type="presParOf" srcId="{A5467959-1618-4066-9375-C8E9E0C1AA37}" destId="{B7F4F0C0-8DD6-41A7-8AE5-E72993C5D1DD}" srcOrd="1" destOrd="0" presId="urn:microsoft.com/office/officeart/2009/3/layout/RandomtoResultProcess"/>
    <dgm:cxn modelId="{8FDE7482-A03A-42CA-9A67-7DADCD7724A0}" type="presParOf" srcId="{349E028B-30AC-42B2-94AC-5FCCDBC6187D}" destId="{A0D8C5CF-0A39-4D89-BC47-FB35271B81CD}" srcOrd="2" destOrd="0" presId="urn:microsoft.com/office/officeart/2009/3/layout/RandomtoResultProcess"/>
    <dgm:cxn modelId="{A185998A-3E63-41AC-9C57-E3710FF8089E}" type="presParOf" srcId="{A0D8C5CF-0A39-4D89-BC47-FB35271B81CD}" destId="{EAB3B565-175B-499A-9C49-00C71529CDBE}" srcOrd="0" destOrd="0" presId="urn:microsoft.com/office/officeart/2009/3/layout/RandomtoResultProcess"/>
    <dgm:cxn modelId="{4C842EF4-D69C-488E-B085-E428CB448CFC}" type="presParOf" srcId="{A0D8C5CF-0A39-4D89-BC47-FB35271B81CD}" destId="{85F7BE19-96CD-42B6-A1E7-A2477383C776}" srcOrd="1" destOrd="0" presId="urn:microsoft.com/office/officeart/2009/3/layout/RandomtoResultProcess"/>
    <dgm:cxn modelId="{BF673E69-53EC-463C-B62C-CAD62B215013}" type="presParOf" srcId="{349E028B-30AC-42B2-94AC-5FCCDBC6187D}" destId="{3CC0B272-3E45-4744-88C7-A5444B07C72E}" srcOrd="3" destOrd="0" presId="urn:microsoft.com/office/officeart/2009/3/layout/RandomtoResultProcess"/>
    <dgm:cxn modelId="{3B29BB27-06F0-4291-9497-4F4EF6FC00C3}" type="presParOf" srcId="{3CC0B272-3E45-4744-88C7-A5444B07C72E}" destId="{825C9973-4B7D-42BC-8CBB-FC3C1655BC87}" srcOrd="0" destOrd="0" presId="urn:microsoft.com/office/officeart/2009/3/layout/RandomtoResultProcess"/>
    <dgm:cxn modelId="{3FC13F26-69E8-454D-A6B3-B840CE8461B7}" type="presParOf" srcId="{3CC0B272-3E45-4744-88C7-A5444B07C72E}" destId="{F86F43C8-460B-4419-A5C7-6D272961F5D7}" srcOrd="1" destOrd="0" presId="urn:microsoft.com/office/officeart/2009/3/layout/RandomtoResultProcess"/>
    <dgm:cxn modelId="{3B148958-21AC-4887-A94B-FBDB6FA8C822}" type="presParOf" srcId="{349E028B-30AC-42B2-94AC-5FCCDBC6187D}" destId="{A06B7AE4-F591-44C9-9AB4-98D0957CD720}" srcOrd="4" destOrd="0" presId="urn:microsoft.com/office/officeart/2009/3/layout/RandomtoResultProcess"/>
    <dgm:cxn modelId="{00C9899E-FEEA-4681-A0D2-D1D77F26F58D}" type="presParOf" srcId="{A06B7AE4-F591-44C9-9AB4-98D0957CD720}" destId="{80BEB5AB-7B06-488D-A785-1D6ED9F58B4B}" srcOrd="0" destOrd="0" presId="urn:microsoft.com/office/officeart/2009/3/layout/RandomtoResultProcess"/>
    <dgm:cxn modelId="{4BB81B64-F9BE-4855-8C6A-A7032FA4D638}" type="presParOf" srcId="{A06B7AE4-F591-44C9-9AB4-98D0957CD720}" destId="{057C4E42-B127-4835-B32A-9BE89C2A2EF7}" srcOrd="1" destOrd="0" presId="urn:microsoft.com/office/officeart/2009/3/layout/RandomtoResultProcess"/>
    <dgm:cxn modelId="{B681C231-5CB8-453B-A40C-63B8A65BA8D5}" type="presParOf" srcId="{349E028B-30AC-42B2-94AC-5FCCDBC6187D}" destId="{0DB5AFA7-E57C-40C6-A5B4-B664A0017076}" srcOrd="5" destOrd="0" presId="urn:microsoft.com/office/officeart/2009/3/layout/RandomtoResultProcess"/>
    <dgm:cxn modelId="{FFD9DECD-4FF5-4654-B4F7-22E42576367C}" type="presParOf" srcId="{0DB5AFA7-E57C-40C6-A5B4-B664A0017076}" destId="{305E8BBD-29D4-4717-A98A-45AC30006CAD}" srcOrd="0" destOrd="0" presId="urn:microsoft.com/office/officeart/2009/3/layout/RandomtoResultProcess"/>
    <dgm:cxn modelId="{4BE48CC5-3693-4B10-B56B-4CA1F36D0410}" type="presParOf" srcId="{0DB5AFA7-E57C-40C6-A5B4-B664A0017076}" destId="{940955A9-49FA-4ABD-9294-473B5CDE838D}" srcOrd="1" destOrd="0" presId="urn:microsoft.com/office/officeart/2009/3/layout/RandomtoResultProcess"/>
    <dgm:cxn modelId="{79153183-D4AE-4808-92C6-041EBE114293}" type="presParOf" srcId="{349E028B-30AC-42B2-94AC-5FCCDBC6187D}" destId="{E603B0BE-78A2-4B90-AF52-A0AEF84ACDEC}" srcOrd="6" destOrd="0" presId="urn:microsoft.com/office/officeart/2009/3/layout/RandomtoResultProcess"/>
    <dgm:cxn modelId="{ADA128FE-488E-4ADE-822F-5FF7A579D4A9}" type="presParOf" srcId="{E603B0BE-78A2-4B90-AF52-A0AEF84ACDEC}" destId="{49009090-D78D-459D-9086-ABAEC6428494}" srcOrd="0" destOrd="0" presId="urn:microsoft.com/office/officeart/2009/3/layout/RandomtoResultProcess"/>
    <dgm:cxn modelId="{EF7EE7F0-46F2-4822-AEDF-A6B9353AEE7B}" type="presParOf" srcId="{E603B0BE-78A2-4B90-AF52-A0AEF84ACDEC}" destId="{0D632B01-C9F2-46A1-B8AC-F1D8947E962E}" srcOrd="1" destOrd="0" presId="urn:microsoft.com/office/officeart/2009/3/layout/RandomtoResultProcess"/>
    <dgm:cxn modelId="{02259BED-D819-4ED6-BD41-2176E8477D28}" type="presParOf" srcId="{349E028B-30AC-42B2-94AC-5FCCDBC6187D}" destId="{2B675909-7C57-4364-A68E-6A2B350F22A8}" srcOrd="7" destOrd="0" presId="urn:microsoft.com/office/officeart/2009/3/layout/RandomtoResultProcess"/>
    <dgm:cxn modelId="{43088DE7-2B2C-46B8-AD08-9D6A1825C9ED}" type="presParOf" srcId="{2B675909-7C57-4364-A68E-6A2B350F22A8}" destId="{00131E17-8BC3-4E12-A31F-FA4B9A7DDF1B}" srcOrd="0" destOrd="0" presId="urn:microsoft.com/office/officeart/2009/3/layout/RandomtoResultProcess"/>
    <dgm:cxn modelId="{ECD59B47-7F23-49E9-A6F7-236293BFFDBE}" type="presParOf" srcId="{2B675909-7C57-4364-A68E-6A2B350F22A8}" destId="{DEBE2836-8E8A-4BBF-8476-491A008B0C5F}" srcOrd="1" destOrd="0" presId="urn:microsoft.com/office/officeart/2009/3/layout/RandomtoResultProcess"/>
    <dgm:cxn modelId="{3F68C11C-549E-4F78-9CEE-2FB978D12A45}" type="presParOf" srcId="{349E028B-30AC-42B2-94AC-5FCCDBC6187D}" destId="{17D63A1B-C755-4AEC-8BFB-251BEA2F0C63}" srcOrd="8" destOrd="0" presId="urn:microsoft.com/office/officeart/2009/3/layout/RandomtoResultProcess"/>
    <dgm:cxn modelId="{15EF99B5-E07F-415E-8D7F-24C2AA399CCC}" type="presParOf" srcId="{17D63A1B-C755-4AEC-8BFB-251BEA2F0C63}" destId="{B5070328-6000-4971-88D1-F148C41AD486}" srcOrd="0" destOrd="0" presId="urn:microsoft.com/office/officeart/2009/3/layout/RandomtoResultProcess"/>
    <dgm:cxn modelId="{602551EE-CA9A-4643-9A77-59F332DE9867}" type="presParOf" srcId="{17D63A1B-C755-4AEC-8BFB-251BEA2F0C63}" destId="{C7017BE3-784F-450A-B833-628F5B97CBC5}" srcOrd="1" destOrd="0" presId="urn:microsoft.com/office/officeart/2009/3/layout/RandomtoResultProcess"/>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F8C1CF-ED5E-42E4-941B-8079FE553109}" type="doc">
      <dgm:prSet loTypeId="urn:microsoft.com/office/officeart/2005/8/layout/lProcess1" loCatId="process" qsTypeId="urn:microsoft.com/office/officeart/2005/8/quickstyle/simple1" qsCatId="simple" csTypeId="urn:microsoft.com/office/officeart/2005/8/colors/accent5_3" csCatId="accent5" phldr="1"/>
      <dgm:spPr/>
    </dgm:pt>
    <dgm:pt modelId="{A003D0D5-10ED-470C-8994-E228CCB80EB0}">
      <dgm:prSet phldrT="[Texte]"/>
      <dgm:spPr/>
      <dgm:t>
        <a:bodyPr/>
        <a:lstStyle/>
        <a:p>
          <a:r>
            <a:rPr lang="fr-FR" dirty="0" smtClean="0"/>
            <a:t>Identifier les participants</a:t>
          </a:r>
          <a:endParaRPr lang="fr-FR" dirty="0"/>
        </a:p>
      </dgm:t>
    </dgm:pt>
    <dgm:pt modelId="{24A39CCB-B262-455D-B251-979CA9BCAB47}" type="parTrans" cxnId="{1669FF5B-73C0-4728-B15D-763388642F9F}">
      <dgm:prSet/>
      <dgm:spPr/>
      <dgm:t>
        <a:bodyPr/>
        <a:lstStyle/>
        <a:p>
          <a:endParaRPr lang="fr-FR"/>
        </a:p>
      </dgm:t>
    </dgm:pt>
    <dgm:pt modelId="{3389473B-8683-436F-99D2-D626C11D0126}" type="sibTrans" cxnId="{1669FF5B-73C0-4728-B15D-763388642F9F}">
      <dgm:prSet/>
      <dgm:spPr/>
      <dgm:t>
        <a:bodyPr/>
        <a:lstStyle/>
        <a:p>
          <a:endParaRPr lang="fr-FR"/>
        </a:p>
      </dgm:t>
    </dgm:pt>
    <dgm:pt modelId="{35339506-2933-4083-9D2F-8F38D8EC4AC8}">
      <dgm:prSet phldrT="[Texte]"/>
      <dgm:spPr/>
      <dgm:t>
        <a:bodyPr/>
        <a:lstStyle/>
        <a:p>
          <a:r>
            <a:rPr lang="fr-FR" dirty="0" smtClean="0"/>
            <a:t>Définir les activités, processus métiers</a:t>
          </a:r>
          <a:endParaRPr lang="fr-FR" dirty="0"/>
        </a:p>
      </dgm:t>
    </dgm:pt>
    <dgm:pt modelId="{2FD6DA74-2893-436C-8004-8BA7A11B4908}" type="parTrans" cxnId="{0225F1EC-14F4-4887-A9F9-23E41449071E}">
      <dgm:prSet/>
      <dgm:spPr/>
      <dgm:t>
        <a:bodyPr/>
        <a:lstStyle/>
        <a:p>
          <a:endParaRPr lang="fr-FR"/>
        </a:p>
      </dgm:t>
    </dgm:pt>
    <dgm:pt modelId="{B242B0EA-47C5-4926-8C20-DC5154118C3C}" type="sibTrans" cxnId="{0225F1EC-14F4-4887-A9F9-23E41449071E}">
      <dgm:prSet/>
      <dgm:spPr/>
      <dgm:t>
        <a:bodyPr/>
        <a:lstStyle/>
        <a:p>
          <a:endParaRPr lang="fr-FR"/>
        </a:p>
      </dgm:t>
    </dgm:pt>
    <dgm:pt modelId="{9087E4F5-BFA8-4F93-82EB-0C5BC046350B}">
      <dgm:prSet phldrT="[Texte]"/>
      <dgm:spPr/>
      <dgm:t>
        <a:bodyPr/>
        <a:lstStyle/>
        <a:p>
          <a:r>
            <a:rPr lang="fr-FR" dirty="0" smtClean="0"/>
            <a:t>Définir les cas d’utilisation, les user story</a:t>
          </a:r>
          <a:endParaRPr lang="fr-FR" dirty="0"/>
        </a:p>
      </dgm:t>
    </dgm:pt>
    <dgm:pt modelId="{A0382E59-61A2-4DD4-9B4B-F6D0D667B853}" type="parTrans" cxnId="{3D5CC4F7-C1C8-45C4-B00D-7B5C58548F5A}">
      <dgm:prSet/>
      <dgm:spPr/>
      <dgm:t>
        <a:bodyPr/>
        <a:lstStyle/>
        <a:p>
          <a:endParaRPr lang="fr-FR"/>
        </a:p>
      </dgm:t>
    </dgm:pt>
    <dgm:pt modelId="{DD777DAE-CC36-44D6-8B60-7E7107C1AE2A}" type="sibTrans" cxnId="{3D5CC4F7-C1C8-45C4-B00D-7B5C58548F5A}">
      <dgm:prSet/>
      <dgm:spPr/>
      <dgm:t>
        <a:bodyPr/>
        <a:lstStyle/>
        <a:p>
          <a:endParaRPr lang="fr-FR"/>
        </a:p>
      </dgm:t>
    </dgm:pt>
    <dgm:pt modelId="{4F2ACDFE-0483-46F7-B71F-348D3101C6EB}">
      <dgm:prSet phldrT="[Texte]"/>
      <dgm:spPr/>
      <dgm:t>
        <a:bodyPr/>
        <a:lstStyle/>
        <a:p>
          <a:r>
            <a:rPr lang="fr-FR" dirty="0" smtClean="0"/>
            <a:t>Identifier les ressources candidates</a:t>
          </a:r>
          <a:endParaRPr lang="fr-FR" dirty="0"/>
        </a:p>
      </dgm:t>
    </dgm:pt>
    <dgm:pt modelId="{8A6701FC-8E8B-47BA-8036-0BB487A13B9F}" type="parTrans" cxnId="{D54FBDC0-B658-4ED3-91BA-4F313D80AE85}">
      <dgm:prSet/>
      <dgm:spPr/>
      <dgm:t>
        <a:bodyPr/>
        <a:lstStyle/>
        <a:p>
          <a:endParaRPr lang="fr-FR"/>
        </a:p>
      </dgm:t>
    </dgm:pt>
    <dgm:pt modelId="{FD921C07-0A72-402B-8070-2C2295EFF9C1}" type="sibTrans" cxnId="{D54FBDC0-B658-4ED3-91BA-4F313D80AE85}">
      <dgm:prSet/>
      <dgm:spPr/>
      <dgm:t>
        <a:bodyPr/>
        <a:lstStyle/>
        <a:p>
          <a:endParaRPr lang="fr-FR"/>
        </a:p>
      </dgm:t>
    </dgm:pt>
    <dgm:pt modelId="{E0C28A99-BC26-4544-806C-A6E00659BB47}">
      <dgm:prSet phldrT="[Texte]"/>
      <dgm:spPr/>
      <dgm:t>
        <a:bodyPr/>
        <a:lstStyle/>
        <a:p>
          <a:r>
            <a:rPr lang="fr-FR" dirty="0" smtClean="0"/>
            <a:t>Valider l’identification des ressources</a:t>
          </a:r>
          <a:endParaRPr lang="fr-FR" dirty="0"/>
        </a:p>
      </dgm:t>
    </dgm:pt>
    <dgm:pt modelId="{96FA1BA2-932B-4344-8AC2-2FF7E814EFE1}" type="parTrans" cxnId="{40B26DDB-9699-4FFF-BD92-C897E4940756}">
      <dgm:prSet/>
      <dgm:spPr/>
      <dgm:t>
        <a:bodyPr/>
        <a:lstStyle/>
        <a:p>
          <a:endParaRPr lang="fr-FR"/>
        </a:p>
      </dgm:t>
    </dgm:pt>
    <dgm:pt modelId="{37628A3B-1D52-4938-992D-7111843AF687}" type="sibTrans" cxnId="{40B26DDB-9699-4FFF-BD92-C897E4940756}">
      <dgm:prSet/>
      <dgm:spPr/>
      <dgm:t>
        <a:bodyPr/>
        <a:lstStyle/>
        <a:p>
          <a:endParaRPr lang="fr-FR"/>
        </a:p>
      </dgm:t>
    </dgm:pt>
    <dgm:pt modelId="{158DA7F7-29B0-4347-882E-4EE1CF698F89}">
      <dgm:prSet phldrT="[Texte]"/>
      <dgm:spPr/>
      <dgm:t>
        <a:bodyPr/>
        <a:lstStyle/>
        <a:p>
          <a:r>
            <a:rPr lang="fr-FR" dirty="0" smtClean="0"/>
            <a:t>Avoir les exigences et besoins de chacun</a:t>
          </a:r>
          <a:endParaRPr lang="fr-FR" dirty="0"/>
        </a:p>
      </dgm:t>
    </dgm:pt>
    <dgm:pt modelId="{29ADCE73-294D-4599-B38C-CC493673AE04}" type="parTrans" cxnId="{DBC3A829-D85A-4E8A-A043-DE028C768F23}">
      <dgm:prSet/>
      <dgm:spPr/>
      <dgm:t>
        <a:bodyPr/>
        <a:lstStyle/>
        <a:p>
          <a:endParaRPr lang="fr-FR"/>
        </a:p>
      </dgm:t>
    </dgm:pt>
    <dgm:pt modelId="{A3088316-E49C-4BA1-AE5F-325E2F605FF2}" type="sibTrans" cxnId="{DBC3A829-D85A-4E8A-A043-DE028C768F23}">
      <dgm:prSet/>
      <dgm:spPr/>
      <dgm:t>
        <a:bodyPr/>
        <a:lstStyle/>
        <a:p>
          <a:endParaRPr lang="fr-FR"/>
        </a:p>
      </dgm:t>
    </dgm:pt>
    <dgm:pt modelId="{E4BF1F8B-886E-453E-8956-E8090A0FD5DA}">
      <dgm:prSet phldrT="[Texte]"/>
      <dgm:spPr/>
      <dgm:t>
        <a:bodyPr/>
        <a:lstStyle/>
        <a:p>
          <a:r>
            <a:rPr lang="fr-FR" dirty="0" smtClean="0"/>
            <a:t>Construire l’écosystèmes des intervenants sur l’analyse des Ressources</a:t>
          </a:r>
          <a:endParaRPr lang="fr-FR" dirty="0"/>
        </a:p>
      </dgm:t>
    </dgm:pt>
    <dgm:pt modelId="{72325430-DEC6-4FF2-8BA0-3A74CCF71D92}" type="parTrans" cxnId="{9968DD57-A62D-45B5-AC6F-AD41F4A15BFD}">
      <dgm:prSet/>
      <dgm:spPr/>
      <dgm:t>
        <a:bodyPr/>
        <a:lstStyle/>
        <a:p>
          <a:endParaRPr lang="fr-FR"/>
        </a:p>
      </dgm:t>
    </dgm:pt>
    <dgm:pt modelId="{EC66B00C-DE94-4FCC-B487-3CE58F85B9ED}" type="sibTrans" cxnId="{9968DD57-A62D-45B5-AC6F-AD41F4A15BFD}">
      <dgm:prSet/>
      <dgm:spPr/>
      <dgm:t>
        <a:bodyPr/>
        <a:lstStyle/>
        <a:p>
          <a:endParaRPr lang="fr-FR"/>
        </a:p>
      </dgm:t>
    </dgm:pt>
    <dgm:pt modelId="{213E6687-27C9-44C0-ADB8-A75D4CE8AE90}">
      <dgm:prSet phldrT="[Texte]"/>
      <dgm:spPr/>
      <dgm:t>
        <a:bodyPr/>
        <a:lstStyle/>
        <a:p>
          <a:r>
            <a:rPr lang="fr-FR" dirty="0" smtClean="0"/>
            <a:t>Processus métiers</a:t>
          </a:r>
          <a:endParaRPr lang="fr-FR" dirty="0"/>
        </a:p>
      </dgm:t>
    </dgm:pt>
    <dgm:pt modelId="{E2390FA7-1107-439B-909A-EBA757C1A98F}" type="parTrans" cxnId="{1A3E985D-E6A1-419F-B757-92F34F101A86}">
      <dgm:prSet/>
      <dgm:spPr/>
      <dgm:t>
        <a:bodyPr/>
        <a:lstStyle/>
        <a:p>
          <a:endParaRPr lang="fr-FR"/>
        </a:p>
      </dgm:t>
    </dgm:pt>
    <dgm:pt modelId="{FDB42522-2337-4AC4-9D27-BBDF4073F57A}" type="sibTrans" cxnId="{1A3E985D-E6A1-419F-B757-92F34F101A86}">
      <dgm:prSet/>
      <dgm:spPr/>
      <dgm:t>
        <a:bodyPr/>
        <a:lstStyle/>
        <a:p>
          <a:endParaRPr lang="fr-FR"/>
        </a:p>
      </dgm:t>
    </dgm:pt>
    <dgm:pt modelId="{0D3E8E7E-9899-4B4C-A1F0-95E5C9BB81A5}">
      <dgm:prSet phldrT="[Texte]"/>
      <dgm:spPr/>
      <dgm:t>
        <a:bodyPr/>
        <a:lstStyle/>
        <a:p>
          <a:r>
            <a:rPr lang="fr-FR" dirty="0" smtClean="0"/>
            <a:t>Ensemble de tâches  à valeur métier, et leurs relations</a:t>
          </a:r>
          <a:endParaRPr lang="fr-FR" dirty="0"/>
        </a:p>
      </dgm:t>
    </dgm:pt>
    <dgm:pt modelId="{556A1361-1148-437B-B06A-4517B61A61CE}" type="parTrans" cxnId="{5770C470-7370-4263-AE38-66468B1918FB}">
      <dgm:prSet/>
      <dgm:spPr/>
      <dgm:t>
        <a:bodyPr/>
        <a:lstStyle/>
        <a:p>
          <a:endParaRPr lang="fr-FR"/>
        </a:p>
      </dgm:t>
    </dgm:pt>
    <dgm:pt modelId="{249ADB76-F7DF-4E8D-8893-A3C4B15DCE20}" type="sibTrans" cxnId="{5770C470-7370-4263-AE38-66468B1918FB}">
      <dgm:prSet/>
      <dgm:spPr/>
      <dgm:t>
        <a:bodyPr/>
        <a:lstStyle/>
        <a:p>
          <a:endParaRPr lang="fr-FR"/>
        </a:p>
      </dgm:t>
    </dgm:pt>
    <dgm:pt modelId="{A203AE65-A90D-4991-BD71-9BB9E05DEFC0}">
      <dgm:prSet phldrT="[Texte]"/>
      <dgm:spPr/>
      <dgm:t>
        <a:bodyPr/>
        <a:lstStyle/>
        <a:p>
          <a:r>
            <a:rPr lang="fr-FR" dirty="0" smtClean="0"/>
            <a:t>Par participant, décrire chaque story qui le concerne</a:t>
          </a:r>
          <a:endParaRPr lang="fr-FR" dirty="0"/>
        </a:p>
      </dgm:t>
    </dgm:pt>
    <dgm:pt modelId="{877F4DFE-9D5F-4C79-A9F8-DCB89BF0B3AD}" type="parTrans" cxnId="{85F3109B-E47E-4744-8C73-18329AECA670}">
      <dgm:prSet/>
      <dgm:spPr/>
      <dgm:t>
        <a:bodyPr/>
        <a:lstStyle/>
        <a:p>
          <a:endParaRPr lang="fr-FR"/>
        </a:p>
      </dgm:t>
    </dgm:pt>
    <dgm:pt modelId="{15336C9C-1065-4DDA-A803-07231D935EB7}" type="sibTrans" cxnId="{85F3109B-E47E-4744-8C73-18329AECA670}">
      <dgm:prSet/>
      <dgm:spPr/>
      <dgm:t>
        <a:bodyPr/>
        <a:lstStyle/>
        <a:p>
          <a:endParaRPr lang="fr-FR"/>
        </a:p>
      </dgm:t>
    </dgm:pt>
    <dgm:pt modelId="{BDA96137-2246-4FE4-A7C0-B9FEE86E6AB1}">
      <dgm:prSet phldrT="[Texte]"/>
      <dgm:spPr/>
      <dgm:t>
        <a:bodyPr/>
        <a:lstStyle/>
        <a:p>
          <a:r>
            <a:rPr lang="fr-FR" dirty="0" smtClean="0"/>
            <a:t>Décrire le cas d’utilisation sous forme de scénario</a:t>
          </a:r>
          <a:endParaRPr lang="fr-FR" dirty="0"/>
        </a:p>
      </dgm:t>
    </dgm:pt>
    <dgm:pt modelId="{F0BF757D-7665-4BD4-9A02-130360B2DFA0}" type="parTrans" cxnId="{D1484572-4FCD-4618-A5C8-0B883D416EDF}">
      <dgm:prSet/>
      <dgm:spPr/>
      <dgm:t>
        <a:bodyPr/>
        <a:lstStyle/>
        <a:p>
          <a:endParaRPr lang="fr-FR"/>
        </a:p>
      </dgm:t>
    </dgm:pt>
    <dgm:pt modelId="{A90AB2B4-9A1E-4BA4-AC60-AA168D496051}" type="sibTrans" cxnId="{D1484572-4FCD-4618-A5C8-0B883D416EDF}">
      <dgm:prSet/>
      <dgm:spPr/>
      <dgm:t>
        <a:bodyPr/>
        <a:lstStyle/>
        <a:p>
          <a:endParaRPr lang="fr-FR"/>
        </a:p>
      </dgm:t>
    </dgm:pt>
    <dgm:pt modelId="{FFB99AA6-3F7B-4BA8-8324-04DE80C17C4A}">
      <dgm:prSet phldrT="[Texte]"/>
      <dgm:spPr/>
      <dgm:t>
        <a:bodyPr/>
        <a:lstStyle/>
        <a:p>
          <a:r>
            <a:rPr lang="fr-FR" dirty="0" smtClean="0"/>
            <a:t>A partir des Informations métiers et des opérations, identifier les ressources candidates </a:t>
          </a:r>
          <a:endParaRPr lang="fr-FR" dirty="0"/>
        </a:p>
      </dgm:t>
    </dgm:pt>
    <dgm:pt modelId="{E6B3D6AE-8F79-428E-88DE-BD0B25199BB2}" type="parTrans" cxnId="{8F63EC88-BC07-44D2-A5E8-E394D2AFF730}">
      <dgm:prSet/>
      <dgm:spPr/>
      <dgm:t>
        <a:bodyPr/>
        <a:lstStyle/>
        <a:p>
          <a:endParaRPr lang="fr-FR"/>
        </a:p>
      </dgm:t>
    </dgm:pt>
    <dgm:pt modelId="{AC280A6D-BCCD-48A3-B0B3-29213B72839A}" type="sibTrans" cxnId="{8F63EC88-BC07-44D2-A5E8-E394D2AFF730}">
      <dgm:prSet/>
      <dgm:spPr/>
      <dgm:t>
        <a:bodyPr/>
        <a:lstStyle/>
        <a:p>
          <a:endParaRPr lang="fr-FR"/>
        </a:p>
      </dgm:t>
    </dgm:pt>
    <dgm:pt modelId="{01B2006F-F982-46A0-A421-2A3F194C941D}">
      <dgm:prSet phldrT="[Texte]"/>
      <dgm:spPr/>
      <dgm:t>
        <a:bodyPr/>
        <a:lstStyle/>
        <a:p>
          <a:r>
            <a:rPr lang="fr-FR" dirty="0" smtClean="0"/>
            <a:t>Réaliser l’analyse des opérations que doit rendre le SI</a:t>
          </a:r>
          <a:endParaRPr lang="fr-FR" dirty="0"/>
        </a:p>
      </dgm:t>
    </dgm:pt>
    <dgm:pt modelId="{0326E999-2FBA-42AA-8B3E-CD27EBA44916}" type="parTrans" cxnId="{4BC2C414-73CA-49D0-BAE2-C2F8E5E3A5EF}">
      <dgm:prSet/>
      <dgm:spPr/>
      <dgm:t>
        <a:bodyPr/>
        <a:lstStyle/>
        <a:p>
          <a:endParaRPr lang="fr-FR"/>
        </a:p>
      </dgm:t>
    </dgm:pt>
    <dgm:pt modelId="{C468A205-2EE4-4D00-A141-FC4D009CE833}" type="sibTrans" cxnId="{4BC2C414-73CA-49D0-BAE2-C2F8E5E3A5EF}">
      <dgm:prSet/>
      <dgm:spPr/>
      <dgm:t>
        <a:bodyPr/>
        <a:lstStyle/>
        <a:p>
          <a:endParaRPr lang="fr-FR"/>
        </a:p>
      </dgm:t>
    </dgm:pt>
    <dgm:pt modelId="{F59047F5-62D4-46CF-A254-63A4850E9C83}">
      <dgm:prSet phldrT="[Texte]"/>
      <dgm:spPr/>
      <dgm:t>
        <a:bodyPr/>
        <a:lstStyle/>
        <a:p>
          <a:r>
            <a:rPr lang="fr-FR" dirty="0" smtClean="0"/>
            <a:t>Confronter avec le référentiel des API et ressources existantes</a:t>
          </a:r>
          <a:endParaRPr lang="fr-FR" dirty="0"/>
        </a:p>
      </dgm:t>
    </dgm:pt>
    <dgm:pt modelId="{BAA48424-3FC5-4B51-A57D-990B255CFF8E}" type="parTrans" cxnId="{47868590-BAB3-4CF4-AB6F-3B63694D2711}">
      <dgm:prSet/>
      <dgm:spPr/>
      <dgm:t>
        <a:bodyPr/>
        <a:lstStyle/>
        <a:p>
          <a:endParaRPr lang="fr-FR"/>
        </a:p>
      </dgm:t>
    </dgm:pt>
    <dgm:pt modelId="{A53DA290-58C6-44BE-986F-A10A8663DF34}" type="sibTrans" cxnId="{47868590-BAB3-4CF4-AB6F-3B63694D2711}">
      <dgm:prSet/>
      <dgm:spPr/>
      <dgm:t>
        <a:bodyPr/>
        <a:lstStyle/>
        <a:p>
          <a:endParaRPr lang="fr-FR"/>
        </a:p>
      </dgm:t>
    </dgm:pt>
    <dgm:pt modelId="{4B717E10-AA1F-42EB-8B32-93BC1A412E14}">
      <dgm:prSet phldrT="[Texte]"/>
      <dgm:spPr/>
      <dgm:t>
        <a:bodyPr/>
        <a:lstStyle/>
        <a:p>
          <a:r>
            <a:rPr lang="fr-FR" dirty="0" smtClean="0"/>
            <a:t>Reprendre les maquettes d’écran pour valider les ressources candidates</a:t>
          </a:r>
          <a:endParaRPr lang="fr-FR" dirty="0"/>
        </a:p>
      </dgm:t>
    </dgm:pt>
    <dgm:pt modelId="{239B63A2-27DF-4DD2-B1DA-B162F6B509F7}" type="parTrans" cxnId="{9632F169-AD4C-4CB4-8BCA-3B56E8A73F11}">
      <dgm:prSet/>
      <dgm:spPr/>
      <dgm:t>
        <a:bodyPr/>
        <a:lstStyle/>
        <a:p>
          <a:endParaRPr lang="fr-FR"/>
        </a:p>
      </dgm:t>
    </dgm:pt>
    <dgm:pt modelId="{C434FB7C-5CA0-495B-9F24-A057A5390338}" type="sibTrans" cxnId="{9632F169-AD4C-4CB4-8BCA-3B56E8A73F11}">
      <dgm:prSet/>
      <dgm:spPr/>
      <dgm:t>
        <a:bodyPr/>
        <a:lstStyle/>
        <a:p>
          <a:endParaRPr lang="fr-FR"/>
        </a:p>
      </dgm:t>
    </dgm:pt>
    <dgm:pt modelId="{81035B25-63E1-456D-9AC4-68A53AB80F7E}">
      <dgm:prSet phldrT="[Texte]"/>
      <dgm:spPr/>
      <dgm:t>
        <a:bodyPr/>
        <a:lstStyle/>
        <a:p>
          <a:r>
            <a:rPr lang="fr-FR" dirty="0" smtClean="0"/>
            <a:t>Valider avec chaque participant les stories et leur déclinaison en Ressources et opérations sur le SI</a:t>
          </a:r>
          <a:endParaRPr lang="fr-FR" dirty="0"/>
        </a:p>
      </dgm:t>
    </dgm:pt>
    <dgm:pt modelId="{A6D1607A-BDFB-47E6-99E3-FE90CE947ADE}" type="parTrans" cxnId="{10B8AF68-200E-4489-896F-6FB33DE6E372}">
      <dgm:prSet/>
      <dgm:spPr/>
      <dgm:t>
        <a:bodyPr/>
        <a:lstStyle/>
        <a:p>
          <a:endParaRPr lang="fr-FR"/>
        </a:p>
      </dgm:t>
    </dgm:pt>
    <dgm:pt modelId="{6055B8F4-0F38-48DF-BA87-1B691213E9EA}" type="sibTrans" cxnId="{10B8AF68-200E-4489-896F-6FB33DE6E372}">
      <dgm:prSet/>
      <dgm:spPr/>
      <dgm:t>
        <a:bodyPr/>
        <a:lstStyle/>
        <a:p>
          <a:endParaRPr lang="fr-FR"/>
        </a:p>
      </dgm:t>
    </dgm:pt>
    <dgm:pt modelId="{25E31E0F-7E36-42C3-B2CD-5298D55892AC}">
      <dgm:prSet phldrT="[Texte]"/>
      <dgm:spPr/>
      <dgm:t>
        <a:bodyPr/>
        <a:lstStyle/>
        <a:p>
          <a:r>
            <a:rPr lang="fr-FR" dirty="0" smtClean="0"/>
            <a:t>Valider les ressources candidates avec les processus métiers identifiés</a:t>
          </a:r>
          <a:endParaRPr lang="fr-FR" dirty="0"/>
        </a:p>
      </dgm:t>
    </dgm:pt>
    <dgm:pt modelId="{76EAE664-CB40-4E06-8026-C95FBF00FC75}" type="parTrans" cxnId="{4CB9C29C-AE55-4B7D-87FA-C536AA3C1847}">
      <dgm:prSet/>
      <dgm:spPr/>
      <dgm:t>
        <a:bodyPr/>
        <a:lstStyle/>
        <a:p>
          <a:endParaRPr lang="fr-FR"/>
        </a:p>
      </dgm:t>
    </dgm:pt>
    <dgm:pt modelId="{E8DADDF5-137D-4615-B696-94979B3A2583}" type="sibTrans" cxnId="{4CB9C29C-AE55-4B7D-87FA-C536AA3C1847}">
      <dgm:prSet/>
      <dgm:spPr/>
      <dgm:t>
        <a:bodyPr/>
        <a:lstStyle/>
        <a:p>
          <a:endParaRPr lang="fr-FR"/>
        </a:p>
      </dgm:t>
    </dgm:pt>
    <dgm:pt modelId="{1B8423E5-45C4-4591-A1D2-9550C97C5367}">
      <dgm:prSet phldrT="[Texte]"/>
      <dgm:spPr/>
      <dgm:t>
        <a:bodyPr/>
        <a:lstStyle/>
        <a:p>
          <a:r>
            <a:rPr lang="fr-FR" i="0" dirty="0" smtClean="0"/>
            <a:t>Identifier les Informations Métiers</a:t>
          </a:r>
          <a:endParaRPr lang="fr-FR" i="0" dirty="0"/>
        </a:p>
      </dgm:t>
    </dgm:pt>
    <dgm:pt modelId="{050EDA71-3C2B-41A0-B7D3-0CD0F9F471D7}" type="parTrans" cxnId="{4753067D-8B81-4A8D-8147-FACE8D0F8C9E}">
      <dgm:prSet/>
      <dgm:spPr/>
      <dgm:t>
        <a:bodyPr/>
        <a:lstStyle/>
        <a:p>
          <a:endParaRPr lang="fr-FR"/>
        </a:p>
      </dgm:t>
    </dgm:pt>
    <dgm:pt modelId="{2FCCF1BC-5D90-439D-B02D-3C8B5E3A6B07}" type="sibTrans" cxnId="{4753067D-8B81-4A8D-8147-FACE8D0F8C9E}">
      <dgm:prSet/>
      <dgm:spPr/>
      <dgm:t>
        <a:bodyPr/>
        <a:lstStyle/>
        <a:p>
          <a:endParaRPr lang="fr-FR"/>
        </a:p>
      </dgm:t>
    </dgm:pt>
    <dgm:pt modelId="{710ADA05-395B-494D-BB45-A47CA78A31B2}">
      <dgm:prSet phldrT="[Texte]"/>
      <dgm:spPr/>
      <dgm:t>
        <a:bodyPr/>
        <a:lstStyle/>
        <a:p>
          <a:r>
            <a:rPr lang="fr-FR" dirty="0" smtClean="0"/>
            <a:t>Identifier les « prestations » que doit rendre chaque structure</a:t>
          </a:r>
          <a:endParaRPr lang="fr-FR" dirty="0"/>
        </a:p>
      </dgm:t>
    </dgm:pt>
    <dgm:pt modelId="{6AE789B6-B558-4F5D-ADAA-0DDDAB5FA68C}" type="parTrans" cxnId="{484769B7-79DA-4D4C-A1DA-CD7243123929}">
      <dgm:prSet/>
      <dgm:spPr/>
      <dgm:t>
        <a:bodyPr/>
        <a:lstStyle/>
        <a:p>
          <a:endParaRPr lang="fr-FR"/>
        </a:p>
      </dgm:t>
    </dgm:pt>
    <dgm:pt modelId="{BBC754F3-8B86-4490-A9AD-F3AFB57CD7DD}" type="sibTrans" cxnId="{484769B7-79DA-4D4C-A1DA-CD7243123929}">
      <dgm:prSet/>
      <dgm:spPr/>
      <dgm:t>
        <a:bodyPr/>
        <a:lstStyle/>
        <a:p>
          <a:endParaRPr lang="fr-FR"/>
        </a:p>
      </dgm:t>
    </dgm:pt>
    <dgm:pt modelId="{19358049-D210-4A5B-B45B-C9ACFBEDA1FC}">
      <dgm:prSet phldrT="[Texte]"/>
      <dgm:spPr/>
      <dgm:t>
        <a:bodyPr/>
        <a:lstStyle/>
        <a:p>
          <a:r>
            <a:rPr lang="fr-FR" dirty="0" smtClean="0"/>
            <a:t>Pour </a:t>
          </a:r>
          <a:r>
            <a:rPr lang="fr-FR" smtClean="0"/>
            <a:t>chaque prestation</a:t>
          </a:r>
          <a:r>
            <a:rPr lang="fr-FR" dirty="0" smtClean="0"/>
            <a:t>, décrire les cas d’utilisations</a:t>
          </a:r>
          <a:endParaRPr lang="fr-FR" dirty="0"/>
        </a:p>
      </dgm:t>
    </dgm:pt>
    <dgm:pt modelId="{8C4B9CBD-BAB1-4E35-BEE8-BA8AA99457C0}" type="parTrans" cxnId="{B1131DD1-F059-4942-975D-6B05D4C74CFC}">
      <dgm:prSet/>
      <dgm:spPr/>
      <dgm:t>
        <a:bodyPr/>
        <a:lstStyle/>
        <a:p>
          <a:endParaRPr lang="fr-FR"/>
        </a:p>
      </dgm:t>
    </dgm:pt>
    <dgm:pt modelId="{0D439029-6BA9-4B13-85C7-051878FB28BA}" type="sibTrans" cxnId="{B1131DD1-F059-4942-975D-6B05D4C74CFC}">
      <dgm:prSet/>
      <dgm:spPr/>
      <dgm:t>
        <a:bodyPr/>
        <a:lstStyle/>
        <a:p>
          <a:endParaRPr lang="fr-FR"/>
        </a:p>
      </dgm:t>
    </dgm:pt>
    <dgm:pt modelId="{3AE6B787-0813-4A73-9D06-6709876E0B8A}">
      <dgm:prSet phldrT="[Texte]"/>
      <dgm:spPr/>
      <dgm:t>
        <a:bodyPr/>
        <a:lstStyle/>
        <a:p>
          <a:r>
            <a:rPr lang="fr-FR" dirty="0" smtClean="0"/>
            <a:t>Définir les états de la ressource</a:t>
          </a:r>
          <a:endParaRPr lang="fr-FR" dirty="0"/>
        </a:p>
      </dgm:t>
    </dgm:pt>
    <dgm:pt modelId="{A6083579-0E6E-4101-9578-1B0888688490}" type="parTrans" cxnId="{2A899D48-69BD-428B-9857-C05B1743FA42}">
      <dgm:prSet/>
      <dgm:spPr/>
      <dgm:t>
        <a:bodyPr/>
        <a:lstStyle/>
        <a:p>
          <a:endParaRPr lang="fr-FR"/>
        </a:p>
      </dgm:t>
    </dgm:pt>
    <dgm:pt modelId="{A80BA429-C9E4-48FB-8F87-285F2FA0D8AE}" type="sibTrans" cxnId="{2A899D48-69BD-428B-9857-C05B1743FA42}">
      <dgm:prSet/>
      <dgm:spPr/>
      <dgm:t>
        <a:bodyPr/>
        <a:lstStyle/>
        <a:p>
          <a:endParaRPr lang="fr-FR"/>
        </a:p>
      </dgm:t>
    </dgm:pt>
    <dgm:pt modelId="{888553E0-56E2-4FEE-BB26-6656A2DE2BB1}">
      <dgm:prSet phldrT="[Texte]"/>
      <dgm:spPr/>
      <dgm:t>
        <a:bodyPr/>
        <a:lstStyle/>
        <a:p>
          <a:r>
            <a:rPr lang="fr-FR" dirty="0" smtClean="0"/>
            <a:t>Mettre les ressources candidates en cohérence avec l’exposition groupe (AEG, …)</a:t>
          </a:r>
          <a:endParaRPr lang="fr-FR" dirty="0"/>
        </a:p>
      </dgm:t>
    </dgm:pt>
    <dgm:pt modelId="{EF93F409-9099-4350-9A0F-54C4D0F9E614}" type="parTrans" cxnId="{FAD0C0A2-E479-4449-847D-4458F041B659}">
      <dgm:prSet/>
      <dgm:spPr/>
      <dgm:t>
        <a:bodyPr/>
        <a:lstStyle/>
        <a:p>
          <a:endParaRPr lang="fr-FR"/>
        </a:p>
      </dgm:t>
    </dgm:pt>
    <dgm:pt modelId="{1D7A90C8-5FBA-4019-84A5-D5A9250954F5}" type="sibTrans" cxnId="{FAD0C0A2-E479-4449-847D-4458F041B659}">
      <dgm:prSet/>
      <dgm:spPr/>
      <dgm:t>
        <a:bodyPr/>
        <a:lstStyle/>
        <a:p>
          <a:endParaRPr lang="fr-FR"/>
        </a:p>
      </dgm:t>
    </dgm:pt>
    <dgm:pt modelId="{9AC25BD4-903D-4D6C-B5DB-7ADBFE7B27D2}">
      <dgm:prSet phldrT="[Texte]"/>
      <dgm:spPr/>
      <dgm:t>
        <a:bodyPr/>
        <a:lstStyle/>
        <a:p>
          <a:r>
            <a:rPr lang="fr-FR" dirty="0" smtClean="0"/>
            <a:t>Confronter les ressources candidates à des informations externes (BIAN, Open Bank …)</a:t>
          </a:r>
          <a:endParaRPr lang="fr-FR" dirty="0"/>
        </a:p>
      </dgm:t>
    </dgm:pt>
    <dgm:pt modelId="{5CCC4631-13B6-4B3F-A320-46803D501CEC}" type="parTrans" cxnId="{1E015BE6-0C58-4B7D-A937-E54FB47CC799}">
      <dgm:prSet/>
      <dgm:spPr/>
      <dgm:t>
        <a:bodyPr/>
        <a:lstStyle/>
        <a:p>
          <a:endParaRPr lang="fr-FR"/>
        </a:p>
      </dgm:t>
    </dgm:pt>
    <dgm:pt modelId="{9CC204FF-EC0F-4F6E-ADBD-7FF1F3715645}" type="sibTrans" cxnId="{1E015BE6-0C58-4B7D-A937-E54FB47CC799}">
      <dgm:prSet/>
      <dgm:spPr/>
      <dgm:t>
        <a:bodyPr/>
        <a:lstStyle/>
        <a:p>
          <a:endParaRPr lang="fr-FR"/>
        </a:p>
      </dgm:t>
    </dgm:pt>
    <dgm:pt modelId="{4A722225-5CB4-4FB9-9683-D0A907667104}">
      <dgm:prSet phldrT="[Texte]"/>
      <dgm:spPr/>
      <dgm:t>
        <a:bodyPr/>
        <a:lstStyle/>
        <a:p>
          <a:r>
            <a:rPr lang="fr-FR" smtClean="0"/>
            <a:t>Confronter au Modèle des Entités Métiers</a:t>
          </a:r>
          <a:endParaRPr lang="fr-FR" dirty="0"/>
        </a:p>
      </dgm:t>
    </dgm:pt>
    <dgm:pt modelId="{D848055A-BF9C-4B69-81D6-E702BCEF9EDD}" type="parTrans" cxnId="{E2E8506B-9C64-46A3-8249-1C00B5E4D674}">
      <dgm:prSet/>
      <dgm:spPr/>
      <dgm:t>
        <a:bodyPr/>
        <a:lstStyle/>
        <a:p>
          <a:endParaRPr lang="fr-FR"/>
        </a:p>
      </dgm:t>
    </dgm:pt>
    <dgm:pt modelId="{F9F878ED-9493-4FBA-A018-1D218B07307B}" type="sibTrans" cxnId="{E2E8506B-9C64-46A3-8249-1C00B5E4D674}">
      <dgm:prSet/>
      <dgm:spPr/>
      <dgm:t>
        <a:bodyPr/>
        <a:lstStyle/>
        <a:p>
          <a:endParaRPr lang="fr-FR"/>
        </a:p>
      </dgm:t>
    </dgm:pt>
    <dgm:pt modelId="{CBA52AB1-F61B-4D29-86F9-727DEF992C9E}">
      <dgm:prSet phldrT="[Texte]"/>
      <dgm:spPr/>
      <dgm:t>
        <a:bodyPr/>
        <a:lstStyle/>
        <a:p>
          <a:r>
            <a:rPr lang="fr-FR" i="1" dirty="0" smtClean="0"/>
            <a:t>Confronter au référentiel des services (arbitrage réutilisation)</a:t>
          </a:r>
          <a:endParaRPr lang="fr-FR" i="1" dirty="0"/>
        </a:p>
      </dgm:t>
    </dgm:pt>
    <dgm:pt modelId="{27814B74-0653-4606-9539-C1389AAB4B27}" type="parTrans" cxnId="{078F74B7-E114-4D66-B280-2FC2DA884114}">
      <dgm:prSet/>
      <dgm:spPr/>
      <dgm:t>
        <a:bodyPr/>
        <a:lstStyle/>
        <a:p>
          <a:endParaRPr lang="fr-FR"/>
        </a:p>
      </dgm:t>
    </dgm:pt>
    <dgm:pt modelId="{7F74E562-0A45-4150-A375-E0F179E1BA01}" type="sibTrans" cxnId="{078F74B7-E114-4D66-B280-2FC2DA884114}">
      <dgm:prSet/>
      <dgm:spPr/>
      <dgm:t>
        <a:bodyPr/>
        <a:lstStyle/>
        <a:p>
          <a:endParaRPr lang="fr-FR"/>
        </a:p>
      </dgm:t>
    </dgm:pt>
    <dgm:pt modelId="{DC87305A-EC7E-45F7-AC0E-9BB8AE3D937E}">
      <dgm:prSet phldrT="[Texte]"/>
      <dgm:spPr/>
      <dgm:t>
        <a:bodyPr/>
        <a:lstStyle/>
        <a:p>
          <a:r>
            <a:rPr lang="fr-FR" i="1" dirty="0" smtClean="0"/>
            <a:t>Choix des modalités de fabrication</a:t>
          </a:r>
          <a:endParaRPr lang="fr-FR" i="1" dirty="0"/>
        </a:p>
      </dgm:t>
    </dgm:pt>
    <dgm:pt modelId="{74D8B1B1-000B-494F-95BD-517929EC05D6}" type="parTrans" cxnId="{3A130E14-432D-4BA5-BF30-041AF825DA57}">
      <dgm:prSet/>
      <dgm:spPr/>
      <dgm:t>
        <a:bodyPr/>
        <a:lstStyle/>
        <a:p>
          <a:endParaRPr lang="fr-FR"/>
        </a:p>
      </dgm:t>
    </dgm:pt>
    <dgm:pt modelId="{C6DEF662-7932-41D9-907F-52BD43B75062}" type="sibTrans" cxnId="{3A130E14-432D-4BA5-BF30-041AF825DA57}">
      <dgm:prSet/>
      <dgm:spPr/>
      <dgm:t>
        <a:bodyPr/>
        <a:lstStyle/>
        <a:p>
          <a:endParaRPr lang="fr-FR"/>
        </a:p>
      </dgm:t>
    </dgm:pt>
    <dgm:pt modelId="{DDC8F845-5981-4708-98F0-9BA2D65ACCCB}" type="pres">
      <dgm:prSet presAssocID="{40F8C1CF-ED5E-42E4-941B-8079FE553109}" presName="Name0" presStyleCnt="0">
        <dgm:presLayoutVars>
          <dgm:dir/>
          <dgm:animLvl val="lvl"/>
          <dgm:resizeHandles val="exact"/>
        </dgm:presLayoutVars>
      </dgm:prSet>
      <dgm:spPr/>
    </dgm:pt>
    <dgm:pt modelId="{F43A20CD-9B10-40DE-B6C6-77278DC058DC}" type="pres">
      <dgm:prSet presAssocID="{A003D0D5-10ED-470C-8994-E228CCB80EB0}" presName="vertFlow" presStyleCnt="0"/>
      <dgm:spPr/>
    </dgm:pt>
    <dgm:pt modelId="{903B3969-36D0-460A-A816-62EC33D27A1B}" type="pres">
      <dgm:prSet presAssocID="{A003D0D5-10ED-470C-8994-E228CCB80EB0}" presName="header" presStyleLbl="node1" presStyleIdx="0" presStyleCnt="5"/>
      <dgm:spPr/>
      <dgm:t>
        <a:bodyPr/>
        <a:lstStyle/>
        <a:p>
          <a:endParaRPr lang="fr-FR"/>
        </a:p>
      </dgm:t>
    </dgm:pt>
    <dgm:pt modelId="{67D9EA4C-C20C-49D3-9F29-9B84E32CF73C}" type="pres">
      <dgm:prSet presAssocID="{29ADCE73-294D-4599-B38C-CC493673AE04}" presName="parTrans" presStyleLbl="sibTrans2D1" presStyleIdx="0" presStyleCnt="21"/>
      <dgm:spPr/>
      <dgm:t>
        <a:bodyPr/>
        <a:lstStyle/>
        <a:p>
          <a:endParaRPr lang="fr-FR"/>
        </a:p>
      </dgm:t>
    </dgm:pt>
    <dgm:pt modelId="{2C1C5C5D-D55C-4919-92A2-702A9B17FB5E}" type="pres">
      <dgm:prSet presAssocID="{158DA7F7-29B0-4347-882E-4EE1CF698F89}" presName="child" presStyleLbl="alignAccFollowNode1" presStyleIdx="0" presStyleCnt="21">
        <dgm:presLayoutVars>
          <dgm:chMax val="0"/>
          <dgm:bulletEnabled val="1"/>
        </dgm:presLayoutVars>
      </dgm:prSet>
      <dgm:spPr/>
      <dgm:t>
        <a:bodyPr/>
        <a:lstStyle/>
        <a:p>
          <a:endParaRPr lang="fr-FR"/>
        </a:p>
      </dgm:t>
    </dgm:pt>
    <dgm:pt modelId="{A9E4E1B8-C316-4E13-B1CA-93AF6E5AAEA2}" type="pres">
      <dgm:prSet presAssocID="{A3088316-E49C-4BA1-AE5F-325E2F605FF2}" presName="sibTrans" presStyleLbl="sibTrans2D1" presStyleIdx="1" presStyleCnt="21"/>
      <dgm:spPr/>
      <dgm:t>
        <a:bodyPr/>
        <a:lstStyle/>
        <a:p>
          <a:endParaRPr lang="fr-FR"/>
        </a:p>
      </dgm:t>
    </dgm:pt>
    <dgm:pt modelId="{D2D8F1A3-BAF3-49C3-8289-579681DBB530}" type="pres">
      <dgm:prSet presAssocID="{E4BF1F8B-886E-453E-8956-E8090A0FD5DA}" presName="child" presStyleLbl="alignAccFollowNode1" presStyleIdx="1" presStyleCnt="21">
        <dgm:presLayoutVars>
          <dgm:chMax val="0"/>
          <dgm:bulletEnabled val="1"/>
        </dgm:presLayoutVars>
      </dgm:prSet>
      <dgm:spPr/>
      <dgm:t>
        <a:bodyPr/>
        <a:lstStyle/>
        <a:p>
          <a:endParaRPr lang="fr-FR"/>
        </a:p>
      </dgm:t>
    </dgm:pt>
    <dgm:pt modelId="{0B9D30A2-D77E-4C34-994A-C454F4A92672}" type="pres">
      <dgm:prSet presAssocID="{A003D0D5-10ED-470C-8994-E228CCB80EB0}" presName="hSp" presStyleCnt="0"/>
      <dgm:spPr/>
    </dgm:pt>
    <dgm:pt modelId="{E3A8E8C0-233C-47A9-B731-7017B966386D}" type="pres">
      <dgm:prSet presAssocID="{35339506-2933-4083-9D2F-8F38D8EC4AC8}" presName="vertFlow" presStyleCnt="0"/>
      <dgm:spPr/>
    </dgm:pt>
    <dgm:pt modelId="{72534959-03FB-4286-A99E-6C65775FD19A}" type="pres">
      <dgm:prSet presAssocID="{35339506-2933-4083-9D2F-8F38D8EC4AC8}" presName="header" presStyleLbl="node1" presStyleIdx="1" presStyleCnt="5"/>
      <dgm:spPr/>
      <dgm:t>
        <a:bodyPr/>
        <a:lstStyle/>
        <a:p>
          <a:endParaRPr lang="fr-FR"/>
        </a:p>
      </dgm:t>
    </dgm:pt>
    <dgm:pt modelId="{55E7D773-FCC9-47CE-A08A-542352E3B1D7}" type="pres">
      <dgm:prSet presAssocID="{E2390FA7-1107-439B-909A-EBA757C1A98F}" presName="parTrans" presStyleLbl="sibTrans2D1" presStyleIdx="2" presStyleCnt="21"/>
      <dgm:spPr/>
      <dgm:t>
        <a:bodyPr/>
        <a:lstStyle/>
        <a:p>
          <a:endParaRPr lang="fr-FR"/>
        </a:p>
      </dgm:t>
    </dgm:pt>
    <dgm:pt modelId="{3DE67190-4661-45C0-82F9-46CE9B54D50E}" type="pres">
      <dgm:prSet presAssocID="{213E6687-27C9-44C0-ADB8-A75D4CE8AE90}" presName="child" presStyleLbl="alignAccFollowNode1" presStyleIdx="2" presStyleCnt="21">
        <dgm:presLayoutVars>
          <dgm:chMax val="0"/>
          <dgm:bulletEnabled val="1"/>
        </dgm:presLayoutVars>
      </dgm:prSet>
      <dgm:spPr/>
      <dgm:t>
        <a:bodyPr/>
        <a:lstStyle/>
        <a:p>
          <a:endParaRPr lang="fr-FR"/>
        </a:p>
      </dgm:t>
    </dgm:pt>
    <dgm:pt modelId="{1590CD6A-CC95-49D8-9E30-4E166FD4E816}" type="pres">
      <dgm:prSet presAssocID="{FDB42522-2337-4AC4-9D27-BBDF4073F57A}" presName="sibTrans" presStyleLbl="sibTrans2D1" presStyleIdx="3" presStyleCnt="21"/>
      <dgm:spPr/>
      <dgm:t>
        <a:bodyPr/>
        <a:lstStyle/>
        <a:p>
          <a:endParaRPr lang="fr-FR"/>
        </a:p>
      </dgm:t>
    </dgm:pt>
    <dgm:pt modelId="{4C1A2986-A51D-4929-931F-541C342BA341}" type="pres">
      <dgm:prSet presAssocID="{0D3E8E7E-9899-4B4C-A1F0-95E5C9BB81A5}" presName="child" presStyleLbl="alignAccFollowNode1" presStyleIdx="3" presStyleCnt="21">
        <dgm:presLayoutVars>
          <dgm:chMax val="0"/>
          <dgm:bulletEnabled val="1"/>
        </dgm:presLayoutVars>
      </dgm:prSet>
      <dgm:spPr/>
      <dgm:t>
        <a:bodyPr/>
        <a:lstStyle/>
        <a:p>
          <a:endParaRPr lang="fr-FR"/>
        </a:p>
      </dgm:t>
    </dgm:pt>
    <dgm:pt modelId="{0F0A0E47-F8B2-4145-80FA-881D2408510C}" type="pres">
      <dgm:prSet presAssocID="{249ADB76-F7DF-4E8D-8893-A3C4B15DCE20}" presName="sibTrans" presStyleLbl="sibTrans2D1" presStyleIdx="4" presStyleCnt="21"/>
      <dgm:spPr/>
      <dgm:t>
        <a:bodyPr/>
        <a:lstStyle/>
        <a:p>
          <a:endParaRPr lang="fr-FR"/>
        </a:p>
      </dgm:t>
    </dgm:pt>
    <dgm:pt modelId="{6582F206-6090-4D9F-8891-C18676E58442}" type="pres">
      <dgm:prSet presAssocID="{710ADA05-395B-494D-BB45-A47CA78A31B2}" presName="child" presStyleLbl="alignAccFollowNode1" presStyleIdx="4" presStyleCnt="21">
        <dgm:presLayoutVars>
          <dgm:chMax val="0"/>
          <dgm:bulletEnabled val="1"/>
        </dgm:presLayoutVars>
      </dgm:prSet>
      <dgm:spPr/>
      <dgm:t>
        <a:bodyPr/>
        <a:lstStyle/>
        <a:p>
          <a:endParaRPr lang="fr-FR"/>
        </a:p>
      </dgm:t>
    </dgm:pt>
    <dgm:pt modelId="{ADB7955F-8795-437C-84B1-C32E868BF29A}" type="pres">
      <dgm:prSet presAssocID="{BBC754F3-8B86-4490-A9AD-F3AFB57CD7DD}" presName="sibTrans" presStyleLbl="sibTrans2D1" presStyleIdx="5" presStyleCnt="21"/>
      <dgm:spPr/>
      <dgm:t>
        <a:bodyPr/>
        <a:lstStyle/>
        <a:p>
          <a:endParaRPr lang="fr-FR"/>
        </a:p>
      </dgm:t>
    </dgm:pt>
    <dgm:pt modelId="{F355A7CC-D653-4728-9C96-90404C3979AF}" type="pres">
      <dgm:prSet presAssocID="{1B8423E5-45C4-4591-A1D2-9550C97C5367}" presName="child" presStyleLbl="alignAccFollowNode1" presStyleIdx="5" presStyleCnt="21">
        <dgm:presLayoutVars>
          <dgm:chMax val="0"/>
          <dgm:bulletEnabled val="1"/>
        </dgm:presLayoutVars>
      </dgm:prSet>
      <dgm:spPr/>
      <dgm:t>
        <a:bodyPr/>
        <a:lstStyle/>
        <a:p>
          <a:endParaRPr lang="fr-FR"/>
        </a:p>
      </dgm:t>
    </dgm:pt>
    <dgm:pt modelId="{7A8EBD35-854A-4134-9F4D-0482B8DBE158}" type="pres">
      <dgm:prSet presAssocID="{35339506-2933-4083-9D2F-8F38D8EC4AC8}" presName="hSp" presStyleCnt="0"/>
      <dgm:spPr/>
    </dgm:pt>
    <dgm:pt modelId="{DA2CEE0E-0F39-4B60-9B65-EC1AFB70A37A}" type="pres">
      <dgm:prSet presAssocID="{9087E4F5-BFA8-4F93-82EB-0C5BC046350B}" presName="vertFlow" presStyleCnt="0"/>
      <dgm:spPr/>
    </dgm:pt>
    <dgm:pt modelId="{34530610-3368-4B02-965A-905BA96EF7FE}" type="pres">
      <dgm:prSet presAssocID="{9087E4F5-BFA8-4F93-82EB-0C5BC046350B}" presName="header" presStyleLbl="node1" presStyleIdx="2" presStyleCnt="5"/>
      <dgm:spPr/>
      <dgm:t>
        <a:bodyPr/>
        <a:lstStyle/>
        <a:p>
          <a:endParaRPr lang="fr-FR"/>
        </a:p>
      </dgm:t>
    </dgm:pt>
    <dgm:pt modelId="{12B5D927-B183-476F-B0B2-2942B675E9E9}" type="pres">
      <dgm:prSet presAssocID="{877F4DFE-9D5F-4C79-A9F8-DCB89BF0B3AD}" presName="parTrans" presStyleLbl="sibTrans2D1" presStyleIdx="6" presStyleCnt="21"/>
      <dgm:spPr/>
      <dgm:t>
        <a:bodyPr/>
        <a:lstStyle/>
        <a:p>
          <a:endParaRPr lang="fr-FR"/>
        </a:p>
      </dgm:t>
    </dgm:pt>
    <dgm:pt modelId="{B0C71011-CBE3-4163-A668-A72B51ED6EAC}" type="pres">
      <dgm:prSet presAssocID="{A203AE65-A90D-4991-BD71-9BB9E05DEFC0}" presName="child" presStyleLbl="alignAccFollowNode1" presStyleIdx="6" presStyleCnt="21">
        <dgm:presLayoutVars>
          <dgm:chMax val="0"/>
          <dgm:bulletEnabled val="1"/>
        </dgm:presLayoutVars>
      </dgm:prSet>
      <dgm:spPr/>
      <dgm:t>
        <a:bodyPr/>
        <a:lstStyle/>
        <a:p>
          <a:endParaRPr lang="fr-FR"/>
        </a:p>
      </dgm:t>
    </dgm:pt>
    <dgm:pt modelId="{93850251-DF4D-44FA-9A05-6A39818FD911}" type="pres">
      <dgm:prSet presAssocID="{15336C9C-1065-4DDA-A803-07231D935EB7}" presName="sibTrans" presStyleLbl="sibTrans2D1" presStyleIdx="7" presStyleCnt="21"/>
      <dgm:spPr/>
      <dgm:t>
        <a:bodyPr/>
        <a:lstStyle/>
        <a:p>
          <a:endParaRPr lang="fr-FR"/>
        </a:p>
      </dgm:t>
    </dgm:pt>
    <dgm:pt modelId="{104BBEFF-0AFB-4517-BEA8-742E5172E922}" type="pres">
      <dgm:prSet presAssocID="{BDA96137-2246-4FE4-A7C0-B9FEE86E6AB1}" presName="child" presStyleLbl="alignAccFollowNode1" presStyleIdx="7" presStyleCnt="21">
        <dgm:presLayoutVars>
          <dgm:chMax val="0"/>
          <dgm:bulletEnabled val="1"/>
        </dgm:presLayoutVars>
      </dgm:prSet>
      <dgm:spPr/>
      <dgm:t>
        <a:bodyPr/>
        <a:lstStyle/>
        <a:p>
          <a:endParaRPr lang="fr-FR"/>
        </a:p>
      </dgm:t>
    </dgm:pt>
    <dgm:pt modelId="{FDE1F9ED-1AE7-4D0A-A43F-2165D9960249}" type="pres">
      <dgm:prSet presAssocID="{A90AB2B4-9A1E-4BA4-AC60-AA168D496051}" presName="sibTrans" presStyleLbl="sibTrans2D1" presStyleIdx="8" presStyleCnt="21"/>
      <dgm:spPr/>
      <dgm:t>
        <a:bodyPr/>
        <a:lstStyle/>
        <a:p>
          <a:endParaRPr lang="fr-FR"/>
        </a:p>
      </dgm:t>
    </dgm:pt>
    <dgm:pt modelId="{323B8EEB-5C5B-4E36-B0A2-7D0E75DC58E1}" type="pres">
      <dgm:prSet presAssocID="{19358049-D210-4A5B-B45B-C9ACFBEDA1FC}" presName="child" presStyleLbl="alignAccFollowNode1" presStyleIdx="8" presStyleCnt="21">
        <dgm:presLayoutVars>
          <dgm:chMax val="0"/>
          <dgm:bulletEnabled val="1"/>
        </dgm:presLayoutVars>
      </dgm:prSet>
      <dgm:spPr/>
      <dgm:t>
        <a:bodyPr/>
        <a:lstStyle/>
        <a:p>
          <a:endParaRPr lang="fr-FR"/>
        </a:p>
      </dgm:t>
    </dgm:pt>
    <dgm:pt modelId="{7145600A-72AC-4B58-A2E8-3642261F3E07}" type="pres">
      <dgm:prSet presAssocID="{9087E4F5-BFA8-4F93-82EB-0C5BC046350B}" presName="hSp" presStyleCnt="0"/>
      <dgm:spPr/>
    </dgm:pt>
    <dgm:pt modelId="{C69C47BD-8328-400E-B45E-B3CEA14DF128}" type="pres">
      <dgm:prSet presAssocID="{4F2ACDFE-0483-46F7-B71F-348D3101C6EB}" presName="vertFlow" presStyleCnt="0"/>
      <dgm:spPr/>
    </dgm:pt>
    <dgm:pt modelId="{0FF411CC-B70B-4146-9A8C-712A5001D125}" type="pres">
      <dgm:prSet presAssocID="{4F2ACDFE-0483-46F7-B71F-348D3101C6EB}" presName="header" presStyleLbl="node1" presStyleIdx="3" presStyleCnt="5"/>
      <dgm:spPr/>
      <dgm:t>
        <a:bodyPr/>
        <a:lstStyle/>
        <a:p>
          <a:endParaRPr lang="fr-FR"/>
        </a:p>
      </dgm:t>
    </dgm:pt>
    <dgm:pt modelId="{6C532BB0-3C45-4811-B326-1F0298D88519}" type="pres">
      <dgm:prSet presAssocID="{0326E999-2FBA-42AA-8B3E-CD27EBA44916}" presName="parTrans" presStyleLbl="sibTrans2D1" presStyleIdx="9" presStyleCnt="21"/>
      <dgm:spPr/>
      <dgm:t>
        <a:bodyPr/>
        <a:lstStyle/>
        <a:p>
          <a:endParaRPr lang="fr-FR"/>
        </a:p>
      </dgm:t>
    </dgm:pt>
    <dgm:pt modelId="{D9B3B1B1-FD67-4D17-B888-7FB180CADDA6}" type="pres">
      <dgm:prSet presAssocID="{01B2006F-F982-46A0-A421-2A3F194C941D}" presName="child" presStyleLbl="alignAccFollowNode1" presStyleIdx="9" presStyleCnt="21">
        <dgm:presLayoutVars>
          <dgm:chMax val="0"/>
          <dgm:bulletEnabled val="1"/>
        </dgm:presLayoutVars>
      </dgm:prSet>
      <dgm:spPr/>
      <dgm:t>
        <a:bodyPr/>
        <a:lstStyle/>
        <a:p>
          <a:endParaRPr lang="fr-FR"/>
        </a:p>
      </dgm:t>
    </dgm:pt>
    <dgm:pt modelId="{9976C1E7-F403-4844-91F2-0ABB35D8C3A6}" type="pres">
      <dgm:prSet presAssocID="{C468A205-2EE4-4D00-A141-FC4D009CE833}" presName="sibTrans" presStyleLbl="sibTrans2D1" presStyleIdx="10" presStyleCnt="21"/>
      <dgm:spPr/>
      <dgm:t>
        <a:bodyPr/>
        <a:lstStyle/>
        <a:p>
          <a:endParaRPr lang="fr-FR"/>
        </a:p>
      </dgm:t>
    </dgm:pt>
    <dgm:pt modelId="{48B75E7B-5EED-4C36-8619-1AE13730AE30}" type="pres">
      <dgm:prSet presAssocID="{FFB99AA6-3F7B-4BA8-8324-04DE80C17C4A}" presName="child" presStyleLbl="alignAccFollowNode1" presStyleIdx="10" presStyleCnt="21">
        <dgm:presLayoutVars>
          <dgm:chMax val="0"/>
          <dgm:bulletEnabled val="1"/>
        </dgm:presLayoutVars>
      </dgm:prSet>
      <dgm:spPr/>
      <dgm:t>
        <a:bodyPr/>
        <a:lstStyle/>
        <a:p>
          <a:endParaRPr lang="fr-FR"/>
        </a:p>
      </dgm:t>
    </dgm:pt>
    <dgm:pt modelId="{7DD213CF-9E1A-42BF-9ECE-84A1B36CC4BA}" type="pres">
      <dgm:prSet presAssocID="{AC280A6D-BCCD-48A3-B0B3-29213B72839A}" presName="sibTrans" presStyleLbl="sibTrans2D1" presStyleIdx="11" presStyleCnt="21"/>
      <dgm:spPr/>
      <dgm:t>
        <a:bodyPr/>
        <a:lstStyle/>
        <a:p>
          <a:endParaRPr lang="fr-FR"/>
        </a:p>
      </dgm:t>
    </dgm:pt>
    <dgm:pt modelId="{90185351-3A04-4444-8741-0163217D6153}" type="pres">
      <dgm:prSet presAssocID="{F59047F5-62D4-46CF-A254-63A4850E9C83}" presName="child" presStyleLbl="alignAccFollowNode1" presStyleIdx="11" presStyleCnt="21">
        <dgm:presLayoutVars>
          <dgm:chMax val="0"/>
          <dgm:bulletEnabled val="1"/>
        </dgm:presLayoutVars>
      </dgm:prSet>
      <dgm:spPr/>
      <dgm:t>
        <a:bodyPr/>
        <a:lstStyle/>
        <a:p>
          <a:endParaRPr lang="fr-FR"/>
        </a:p>
      </dgm:t>
    </dgm:pt>
    <dgm:pt modelId="{91618468-88A3-4D04-A052-2E1D7103877C}" type="pres">
      <dgm:prSet presAssocID="{A53DA290-58C6-44BE-986F-A10A8663DF34}" presName="sibTrans" presStyleLbl="sibTrans2D1" presStyleIdx="12" presStyleCnt="21"/>
      <dgm:spPr/>
      <dgm:t>
        <a:bodyPr/>
        <a:lstStyle/>
        <a:p>
          <a:endParaRPr lang="fr-FR"/>
        </a:p>
      </dgm:t>
    </dgm:pt>
    <dgm:pt modelId="{60A9A745-93A2-4DF4-B046-0E9F62BD6941}" type="pres">
      <dgm:prSet presAssocID="{888553E0-56E2-4FEE-BB26-6656A2DE2BB1}" presName="child" presStyleLbl="alignAccFollowNode1" presStyleIdx="12" presStyleCnt="21">
        <dgm:presLayoutVars>
          <dgm:chMax val="0"/>
          <dgm:bulletEnabled val="1"/>
        </dgm:presLayoutVars>
      </dgm:prSet>
      <dgm:spPr/>
      <dgm:t>
        <a:bodyPr/>
        <a:lstStyle/>
        <a:p>
          <a:endParaRPr lang="fr-FR"/>
        </a:p>
      </dgm:t>
    </dgm:pt>
    <dgm:pt modelId="{6729CD5E-4552-457E-A4BD-FEFA0F3C91E9}" type="pres">
      <dgm:prSet presAssocID="{1D7A90C8-5FBA-4019-84A5-D5A9250954F5}" presName="sibTrans" presStyleLbl="sibTrans2D1" presStyleIdx="13" presStyleCnt="21"/>
      <dgm:spPr/>
      <dgm:t>
        <a:bodyPr/>
        <a:lstStyle/>
        <a:p>
          <a:endParaRPr lang="fr-FR"/>
        </a:p>
      </dgm:t>
    </dgm:pt>
    <dgm:pt modelId="{866FCC45-0A77-494F-8F0A-F54DD3CF6239}" type="pres">
      <dgm:prSet presAssocID="{9AC25BD4-903D-4D6C-B5DB-7ADBFE7B27D2}" presName="child" presStyleLbl="alignAccFollowNode1" presStyleIdx="13" presStyleCnt="21">
        <dgm:presLayoutVars>
          <dgm:chMax val="0"/>
          <dgm:bulletEnabled val="1"/>
        </dgm:presLayoutVars>
      </dgm:prSet>
      <dgm:spPr/>
      <dgm:t>
        <a:bodyPr/>
        <a:lstStyle/>
        <a:p>
          <a:endParaRPr lang="fr-FR"/>
        </a:p>
      </dgm:t>
    </dgm:pt>
    <dgm:pt modelId="{888CC669-9084-43AC-97A5-43D369DC9F9F}" type="pres">
      <dgm:prSet presAssocID="{9CC204FF-EC0F-4F6E-ADBD-7FF1F3715645}" presName="sibTrans" presStyleLbl="sibTrans2D1" presStyleIdx="14" presStyleCnt="21"/>
      <dgm:spPr/>
      <dgm:t>
        <a:bodyPr/>
        <a:lstStyle/>
        <a:p>
          <a:endParaRPr lang="fr-FR"/>
        </a:p>
      </dgm:t>
    </dgm:pt>
    <dgm:pt modelId="{857D34D0-B83D-4381-9377-37A18CD0B3DA}" type="pres">
      <dgm:prSet presAssocID="{4A722225-5CB4-4FB9-9683-D0A907667104}" presName="child" presStyleLbl="alignAccFollowNode1" presStyleIdx="14" presStyleCnt="21" custLinFactX="-15232" custLinFactY="-98626" custLinFactNeighborX="-100000" custLinFactNeighborY="-100000">
        <dgm:presLayoutVars>
          <dgm:chMax val="0"/>
          <dgm:bulletEnabled val="1"/>
        </dgm:presLayoutVars>
      </dgm:prSet>
      <dgm:spPr/>
      <dgm:t>
        <a:bodyPr/>
        <a:lstStyle/>
        <a:p>
          <a:endParaRPr lang="fr-FR"/>
        </a:p>
      </dgm:t>
    </dgm:pt>
    <dgm:pt modelId="{3803AADA-247E-4E6D-BF2C-EFF952931E37}" type="pres">
      <dgm:prSet presAssocID="{F9F878ED-9493-4FBA-A018-1D218B07307B}" presName="sibTrans" presStyleLbl="sibTrans2D1" presStyleIdx="15" presStyleCnt="21"/>
      <dgm:spPr/>
      <dgm:t>
        <a:bodyPr/>
        <a:lstStyle/>
        <a:p>
          <a:endParaRPr lang="fr-FR"/>
        </a:p>
      </dgm:t>
    </dgm:pt>
    <dgm:pt modelId="{DAF23328-579F-4D01-A591-C04CB68069B4}" type="pres">
      <dgm:prSet presAssocID="{3AE6B787-0813-4A73-9D06-6709876E0B8A}" presName="child" presStyleLbl="alignAccFollowNode1" presStyleIdx="15" presStyleCnt="21" custLinFactX="-15232" custLinFactY="-81094" custLinFactNeighborX="-100000" custLinFactNeighborY="-100000">
        <dgm:presLayoutVars>
          <dgm:chMax val="0"/>
          <dgm:bulletEnabled val="1"/>
        </dgm:presLayoutVars>
      </dgm:prSet>
      <dgm:spPr/>
      <dgm:t>
        <a:bodyPr/>
        <a:lstStyle/>
        <a:p>
          <a:endParaRPr lang="fr-FR"/>
        </a:p>
      </dgm:t>
    </dgm:pt>
    <dgm:pt modelId="{2E2D93B4-2DEE-4193-A595-E5DDFDE244B3}" type="pres">
      <dgm:prSet presAssocID="{A80BA429-C9E4-48FB-8F87-285F2FA0D8AE}" presName="sibTrans" presStyleLbl="sibTrans2D1" presStyleIdx="16" presStyleCnt="21"/>
      <dgm:spPr/>
      <dgm:t>
        <a:bodyPr/>
        <a:lstStyle/>
        <a:p>
          <a:endParaRPr lang="fr-FR"/>
        </a:p>
      </dgm:t>
    </dgm:pt>
    <dgm:pt modelId="{2C3AAB28-63B3-4477-B0DD-10EF14F3B70B}" type="pres">
      <dgm:prSet presAssocID="{CBA52AB1-F61B-4D29-86F9-727DEF992C9E}" presName="child" presStyleLbl="alignAccFollowNode1" presStyleIdx="16" presStyleCnt="21" custLinFactX="-15232" custLinFactY="-62416" custLinFactNeighborX="-100000" custLinFactNeighborY="-100000">
        <dgm:presLayoutVars>
          <dgm:chMax val="0"/>
          <dgm:bulletEnabled val="1"/>
        </dgm:presLayoutVars>
      </dgm:prSet>
      <dgm:spPr/>
      <dgm:t>
        <a:bodyPr/>
        <a:lstStyle/>
        <a:p>
          <a:endParaRPr lang="fr-FR"/>
        </a:p>
      </dgm:t>
    </dgm:pt>
    <dgm:pt modelId="{9E991D2A-75CC-41A3-A20F-E4310D31C7E1}" type="pres">
      <dgm:prSet presAssocID="{4F2ACDFE-0483-46F7-B71F-348D3101C6EB}" presName="hSp" presStyleCnt="0"/>
      <dgm:spPr/>
    </dgm:pt>
    <dgm:pt modelId="{80C83F5F-8198-483A-B743-55A86475BCAD}" type="pres">
      <dgm:prSet presAssocID="{E0C28A99-BC26-4544-806C-A6E00659BB47}" presName="vertFlow" presStyleCnt="0"/>
      <dgm:spPr/>
    </dgm:pt>
    <dgm:pt modelId="{1923D499-3F1B-46C5-A5C0-7EF10412B47D}" type="pres">
      <dgm:prSet presAssocID="{E0C28A99-BC26-4544-806C-A6E00659BB47}" presName="header" presStyleLbl="node1" presStyleIdx="4" presStyleCnt="5"/>
      <dgm:spPr/>
      <dgm:t>
        <a:bodyPr/>
        <a:lstStyle/>
        <a:p>
          <a:endParaRPr lang="fr-FR"/>
        </a:p>
      </dgm:t>
    </dgm:pt>
    <dgm:pt modelId="{6FADE8E0-E529-4670-9EDC-0535EE58BB70}" type="pres">
      <dgm:prSet presAssocID="{239B63A2-27DF-4DD2-B1DA-B162F6B509F7}" presName="parTrans" presStyleLbl="sibTrans2D1" presStyleIdx="17" presStyleCnt="21"/>
      <dgm:spPr/>
      <dgm:t>
        <a:bodyPr/>
        <a:lstStyle/>
        <a:p>
          <a:endParaRPr lang="fr-FR"/>
        </a:p>
      </dgm:t>
    </dgm:pt>
    <dgm:pt modelId="{8549A0B3-801F-46B6-A1E4-6B804E67C26D}" type="pres">
      <dgm:prSet presAssocID="{4B717E10-AA1F-42EB-8B32-93BC1A412E14}" presName="child" presStyleLbl="alignAccFollowNode1" presStyleIdx="17" presStyleCnt="21">
        <dgm:presLayoutVars>
          <dgm:chMax val="0"/>
          <dgm:bulletEnabled val="1"/>
        </dgm:presLayoutVars>
      </dgm:prSet>
      <dgm:spPr/>
      <dgm:t>
        <a:bodyPr/>
        <a:lstStyle/>
        <a:p>
          <a:endParaRPr lang="fr-FR"/>
        </a:p>
      </dgm:t>
    </dgm:pt>
    <dgm:pt modelId="{FAE742E1-76D0-427A-9556-A83D30F1B31C}" type="pres">
      <dgm:prSet presAssocID="{C434FB7C-5CA0-495B-9F24-A057A5390338}" presName="sibTrans" presStyleLbl="sibTrans2D1" presStyleIdx="18" presStyleCnt="21"/>
      <dgm:spPr/>
      <dgm:t>
        <a:bodyPr/>
        <a:lstStyle/>
        <a:p>
          <a:endParaRPr lang="fr-FR"/>
        </a:p>
      </dgm:t>
    </dgm:pt>
    <dgm:pt modelId="{E5F12757-A8C5-4A7E-9846-28170E0F113B}" type="pres">
      <dgm:prSet presAssocID="{81035B25-63E1-456D-9AC4-68A53AB80F7E}" presName="child" presStyleLbl="alignAccFollowNode1" presStyleIdx="18" presStyleCnt="21">
        <dgm:presLayoutVars>
          <dgm:chMax val="0"/>
          <dgm:bulletEnabled val="1"/>
        </dgm:presLayoutVars>
      </dgm:prSet>
      <dgm:spPr/>
      <dgm:t>
        <a:bodyPr/>
        <a:lstStyle/>
        <a:p>
          <a:endParaRPr lang="fr-FR"/>
        </a:p>
      </dgm:t>
    </dgm:pt>
    <dgm:pt modelId="{CDEB4317-5984-464A-BCAD-23EDFB20108E}" type="pres">
      <dgm:prSet presAssocID="{6055B8F4-0F38-48DF-BA87-1B691213E9EA}" presName="sibTrans" presStyleLbl="sibTrans2D1" presStyleIdx="19" presStyleCnt="21"/>
      <dgm:spPr/>
      <dgm:t>
        <a:bodyPr/>
        <a:lstStyle/>
        <a:p>
          <a:endParaRPr lang="fr-FR"/>
        </a:p>
      </dgm:t>
    </dgm:pt>
    <dgm:pt modelId="{56F17A2D-2301-4496-817C-CC295BBE17E3}" type="pres">
      <dgm:prSet presAssocID="{25E31E0F-7E36-42C3-B2CD-5298D55892AC}" presName="child" presStyleLbl="alignAccFollowNode1" presStyleIdx="19" presStyleCnt="21">
        <dgm:presLayoutVars>
          <dgm:chMax val="0"/>
          <dgm:bulletEnabled val="1"/>
        </dgm:presLayoutVars>
      </dgm:prSet>
      <dgm:spPr/>
      <dgm:t>
        <a:bodyPr/>
        <a:lstStyle/>
        <a:p>
          <a:endParaRPr lang="fr-FR"/>
        </a:p>
      </dgm:t>
    </dgm:pt>
    <dgm:pt modelId="{6DC471D2-8844-4E61-BC52-FE5D0058D8BB}" type="pres">
      <dgm:prSet presAssocID="{E8DADDF5-137D-4615-B696-94979B3A2583}" presName="sibTrans" presStyleLbl="sibTrans2D1" presStyleIdx="20" presStyleCnt="21"/>
      <dgm:spPr/>
      <dgm:t>
        <a:bodyPr/>
        <a:lstStyle/>
        <a:p>
          <a:endParaRPr lang="fr-FR"/>
        </a:p>
      </dgm:t>
    </dgm:pt>
    <dgm:pt modelId="{B1CDFF89-E628-4E56-B205-B71EAE569C12}" type="pres">
      <dgm:prSet presAssocID="{DC87305A-EC7E-45F7-AC0E-9BB8AE3D937E}" presName="child" presStyleLbl="alignAccFollowNode1" presStyleIdx="20" presStyleCnt="21">
        <dgm:presLayoutVars>
          <dgm:chMax val="0"/>
          <dgm:bulletEnabled val="1"/>
        </dgm:presLayoutVars>
      </dgm:prSet>
      <dgm:spPr/>
      <dgm:t>
        <a:bodyPr/>
        <a:lstStyle/>
        <a:p>
          <a:endParaRPr lang="fr-FR"/>
        </a:p>
      </dgm:t>
    </dgm:pt>
  </dgm:ptLst>
  <dgm:cxnLst>
    <dgm:cxn modelId="{B5A2AF43-EC67-4ABD-82FD-ADA9574C70E6}" type="presOf" srcId="{15336C9C-1065-4DDA-A803-07231D935EB7}" destId="{93850251-DF4D-44FA-9A05-6A39818FD911}" srcOrd="0" destOrd="0" presId="urn:microsoft.com/office/officeart/2005/8/layout/lProcess1"/>
    <dgm:cxn modelId="{40743AAC-0E98-4175-9C30-7AD621FED09C}" type="presOf" srcId="{1D7A90C8-5FBA-4019-84A5-D5A9250954F5}" destId="{6729CD5E-4552-457E-A4BD-FEFA0F3C91E9}" srcOrd="0" destOrd="0" presId="urn:microsoft.com/office/officeart/2005/8/layout/lProcess1"/>
    <dgm:cxn modelId="{FAD0C0A2-E479-4449-847D-4458F041B659}" srcId="{4F2ACDFE-0483-46F7-B71F-348D3101C6EB}" destId="{888553E0-56E2-4FEE-BB26-6656A2DE2BB1}" srcOrd="3" destOrd="0" parTransId="{EF93F409-9099-4350-9A0F-54C4D0F9E614}" sibTransId="{1D7A90C8-5FBA-4019-84A5-D5A9250954F5}"/>
    <dgm:cxn modelId="{9E1C67C3-DC9B-4F17-BFF7-D16B32A10D55}" type="presOf" srcId="{BDA96137-2246-4FE4-A7C0-B9FEE86E6AB1}" destId="{104BBEFF-0AFB-4517-BEA8-742E5172E922}" srcOrd="0" destOrd="0" presId="urn:microsoft.com/office/officeart/2005/8/layout/lProcess1"/>
    <dgm:cxn modelId="{936B658E-F864-4210-BCDD-ADA22D0A2452}" type="presOf" srcId="{01B2006F-F982-46A0-A421-2A3F194C941D}" destId="{D9B3B1B1-FD67-4D17-B888-7FB180CADDA6}" srcOrd="0" destOrd="0" presId="urn:microsoft.com/office/officeart/2005/8/layout/lProcess1"/>
    <dgm:cxn modelId="{7199F549-AE00-445E-91AB-16D6B250DBC8}" type="presOf" srcId="{A003D0D5-10ED-470C-8994-E228CCB80EB0}" destId="{903B3969-36D0-460A-A816-62EC33D27A1B}" srcOrd="0" destOrd="0" presId="urn:microsoft.com/office/officeart/2005/8/layout/lProcess1"/>
    <dgm:cxn modelId="{B6EC85C9-B435-48BA-82EF-971A134F0571}" type="presOf" srcId="{239B63A2-27DF-4DD2-B1DA-B162F6B509F7}" destId="{6FADE8E0-E529-4670-9EDC-0535EE58BB70}" srcOrd="0" destOrd="0" presId="urn:microsoft.com/office/officeart/2005/8/layout/lProcess1"/>
    <dgm:cxn modelId="{7D0DC7FC-A4DA-4A79-B77C-2DCAD2FC64AC}" type="presOf" srcId="{0326E999-2FBA-42AA-8B3E-CD27EBA44916}" destId="{6C532BB0-3C45-4811-B326-1F0298D88519}" srcOrd="0" destOrd="0" presId="urn:microsoft.com/office/officeart/2005/8/layout/lProcess1"/>
    <dgm:cxn modelId="{10B8AF68-200E-4489-896F-6FB33DE6E372}" srcId="{E0C28A99-BC26-4544-806C-A6E00659BB47}" destId="{81035B25-63E1-456D-9AC4-68A53AB80F7E}" srcOrd="1" destOrd="0" parTransId="{A6D1607A-BDFB-47E6-99E3-FE90CE947ADE}" sibTransId="{6055B8F4-0F38-48DF-BA87-1B691213E9EA}"/>
    <dgm:cxn modelId="{680C59D2-7F0C-4660-BBFB-1482E37A74B7}" type="presOf" srcId="{A3088316-E49C-4BA1-AE5F-325E2F605FF2}" destId="{A9E4E1B8-C316-4E13-B1CA-93AF6E5AAEA2}" srcOrd="0" destOrd="0" presId="urn:microsoft.com/office/officeart/2005/8/layout/lProcess1"/>
    <dgm:cxn modelId="{4CB9C29C-AE55-4B7D-87FA-C536AA3C1847}" srcId="{E0C28A99-BC26-4544-806C-A6E00659BB47}" destId="{25E31E0F-7E36-42C3-B2CD-5298D55892AC}" srcOrd="2" destOrd="0" parTransId="{76EAE664-CB40-4E06-8026-C95FBF00FC75}" sibTransId="{E8DADDF5-137D-4615-B696-94979B3A2583}"/>
    <dgm:cxn modelId="{8F63EC88-BC07-44D2-A5E8-E394D2AFF730}" srcId="{4F2ACDFE-0483-46F7-B71F-348D3101C6EB}" destId="{FFB99AA6-3F7B-4BA8-8324-04DE80C17C4A}" srcOrd="1" destOrd="0" parTransId="{E6B3D6AE-8F79-428E-88DE-BD0B25199BB2}" sibTransId="{AC280A6D-BCCD-48A3-B0B3-29213B72839A}"/>
    <dgm:cxn modelId="{EF54B1F7-46E1-4823-9200-641C6F3945F7}" type="presOf" srcId="{249ADB76-F7DF-4E8D-8893-A3C4B15DCE20}" destId="{0F0A0E47-F8B2-4145-80FA-881D2408510C}" srcOrd="0" destOrd="0" presId="urn:microsoft.com/office/officeart/2005/8/layout/lProcess1"/>
    <dgm:cxn modelId="{8CFE38B7-199E-4271-9214-EFA851378FBC}" type="presOf" srcId="{FDB42522-2337-4AC4-9D27-BBDF4073F57A}" destId="{1590CD6A-CC95-49D8-9E30-4E166FD4E816}" srcOrd="0" destOrd="0" presId="urn:microsoft.com/office/officeart/2005/8/layout/lProcess1"/>
    <dgm:cxn modelId="{DBC3A829-D85A-4E8A-A043-DE028C768F23}" srcId="{A003D0D5-10ED-470C-8994-E228CCB80EB0}" destId="{158DA7F7-29B0-4347-882E-4EE1CF698F89}" srcOrd="0" destOrd="0" parTransId="{29ADCE73-294D-4599-B38C-CC493673AE04}" sibTransId="{A3088316-E49C-4BA1-AE5F-325E2F605FF2}"/>
    <dgm:cxn modelId="{5F22DE2F-FC53-44D4-B74C-0628F80BA4EF}" type="presOf" srcId="{F59047F5-62D4-46CF-A254-63A4850E9C83}" destId="{90185351-3A04-4444-8741-0163217D6153}" srcOrd="0" destOrd="0" presId="urn:microsoft.com/office/officeart/2005/8/layout/lProcess1"/>
    <dgm:cxn modelId="{8BEBB29F-238A-47B2-9242-659611173538}" type="presOf" srcId="{9AC25BD4-903D-4D6C-B5DB-7ADBFE7B27D2}" destId="{866FCC45-0A77-494F-8F0A-F54DD3CF6239}" srcOrd="0" destOrd="0" presId="urn:microsoft.com/office/officeart/2005/8/layout/lProcess1"/>
    <dgm:cxn modelId="{FC0852FE-DCF8-4E16-B624-47A69D7C1DB7}" type="presOf" srcId="{29ADCE73-294D-4599-B38C-CC493673AE04}" destId="{67D9EA4C-C20C-49D3-9F29-9B84E32CF73C}" srcOrd="0" destOrd="0" presId="urn:microsoft.com/office/officeart/2005/8/layout/lProcess1"/>
    <dgm:cxn modelId="{1A3E985D-E6A1-419F-B757-92F34F101A86}" srcId="{35339506-2933-4083-9D2F-8F38D8EC4AC8}" destId="{213E6687-27C9-44C0-ADB8-A75D4CE8AE90}" srcOrd="0" destOrd="0" parTransId="{E2390FA7-1107-439B-909A-EBA757C1A98F}" sibTransId="{FDB42522-2337-4AC4-9D27-BBDF4073F57A}"/>
    <dgm:cxn modelId="{AF558369-9ED2-4404-9B6B-C4C22DA061FF}" type="presOf" srcId="{1B8423E5-45C4-4591-A1D2-9550C97C5367}" destId="{F355A7CC-D653-4728-9C96-90404C3979AF}" srcOrd="0" destOrd="0" presId="urn:microsoft.com/office/officeart/2005/8/layout/lProcess1"/>
    <dgm:cxn modelId="{484769B7-79DA-4D4C-A1DA-CD7243123929}" srcId="{35339506-2933-4083-9D2F-8F38D8EC4AC8}" destId="{710ADA05-395B-494D-BB45-A47CA78A31B2}" srcOrd="2" destOrd="0" parTransId="{6AE789B6-B558-4F5D-ADAA-0DDDAB5FA68C}" sibTransId="{BBC754F3-8B86-4490-A9AD-F3AFB57CD7DD}"/>
    <dgm:cxn modelId="{A6DF16B3-058C-4ABA-888E-2B04ADA40FE3}" type="presOf" srcId="{A90AB2B4-9A1E-4BA4-AC60-AA168D496051}" destId="{FDE1F9ED-1AE7-4D0A-A43F-2165D9960249}" srcOrd="0" destOrd="0" presId="urn:microsoft.com/office/officeart/2005/8/layout/lProcess1"/>
    <dgm:cxn modelId="{6C8CEC15-AD56-4945-A526-B0109B87FAB1}" type="presOf" srcId="{E0C28A99-BC26-4544-806C-A6E00659BB47}" destId="{1923D499-3F1B-46C5-A5C0-7EF10412B47D}" srcOrd="0" destOrd="0" presId="urn:microsoft.com/office/officeart/2005/8/layout/lProcess1"/>
    <dgm:cxn modelId="{4BC2C414-73CA-49D0-BAE2-C2F8E5E3A5EF}" srcId="{4F2ACDFE-0483-46F7-B71F-348D3101C6EB}" destId="{01B2006F-F982-46A0-A421-2A3F194C941D}" srcOrd="0" destOrd="0" parTransId="{0326E999-2FBA-42AA-8B3E-CD27EBA44916}" sibTransId="{C468A205-2EE4-4D00-A141-FC4D009CE833}"/>
    <dgm:cxn modelId="{F1D3C115-5EAD-4A92-9CFA-8432AB41A142}" type="presOf" srcId="{40F8C1CF-ED5E-42E4-941B-8079FE553109}" destId="{DDC8F845-5981-4708-98F0-9BA2D65ACCCB}" srcOrd="0" destOrd="0" presId="urn:microsoft.com/office/officeart/2005/8/layout/lProcess1"/>
    <dgm:cxn modelId="{C01E1F33-44FF-4B41-A958-368F9E631B85}" type="presOf" srcId="{4B717E10-AA1F-42EB-8B32-93BC1A412E14}" destId="{8549A0B3-801F-46B6-A1E4-6B804E67C26D}" srcOrd="0" destOrd="0" presId="urn:microsoft.com/office/officeart/2005/8/layout/lProcess1"/>
    <dgm:cxn modelId="{DC75E71C-0288-4F76-A393-3AAE07FD9634}" type="presOf" srcId="{6055B8F4-0F38-48DF-BA87-1B691213E9EA}" destId="{CDEB4317-5984-464A-BCAD-23EDFB20108E}" srcOrd="0" destOrd="0" presId="urn:microsoft.com/office/officeart/2005/8/layout/lProcess1"/>
    <dgm:cxn modelId="{CC1D1432-01B3-4C49-93A8-BB08E979696A}" type="presOf" srcId="{35339506-2933-4083-9D2F-8F38D8EC4AC8}" destId="{72534959-03FB-4286-A99E-6C65775FD19A}" srcOrd="0" destOrd="0" presId="urn:microsoft.com/office/officeart/2005/8/layout/lProcess1"/>
    <dgm:cxn modelId="{85F3109B-E47E-4744-8C73-18329AECA670}" srcId="{9087E4F5-BFA8-4F93-82EB-0C5BC046350B}" destId="{A203AE65-A90D-4991-BD71-9BB9E05DEFC0}" srcOrd="0" destOrd="0" parTransId="{877F4DFE-9D5F-4C79-A9F8-DCB89BF0B3AD}" sibTransId="{15336C9C-1065-4DDA-A803-07231D935EB7}"/>
    <dgm:cxn modelId="{D1484572-4FCD-4618-A5C8-0B883D416EDF}" srcId="{9087E4F5-BFA8-4F93-82EB-0C5BC046350B}" destId="{BDA96137-2246-4FE4-A7C0-B9FEE86E6AB1}" srcOrd="1" destOrd="0" parTransId="{F0BF757D-7665-4BD4-9A02-130360B2DFA0}" sibTransId="{A90AB2B4-9A1E-4BA4-AC60-AA168D496051}"/>
    <dgm:cxn modelId="{72C92BBC-581E-4F2B-B154-3B7C10A9317A}" type="presOf" srcId="{81035B25-63E1-456D-9AC4-68A53AB80F7E}" destId="{E5F12757-A8C5-4A7E-9846-28170E0F113B}" srcOrd="0" destOrd="0" presId="urn:microsoft.com/office/officeart/2005/8/layout/lProcess1"/>
    <dgm:cxn modelId="{9968DD57-A62D-45B5-AC6F-AD41F4A15BFD}" srcId="{A003D0D5-10ED-470C-8994-E228CCB80EB0}" destId="{E4BF1F8B-886E-453E-8956-E8090A0FD5DA}" srcOrd="1" destOrd="0" parTransId="{72325430-DEC6-4FF2-8BA0-3A74CCF71D92}" sibTransId="{EC66B00C-DE94-4FCC-B487-3CE58F85B9ED}"/>
    <dgm:cxn modelId="{3E11CE6C-FBBD-476A-BBAA-DD0618CD5315}" type="presOf" srcId="{158DA7F7-29B0-4347-882E-4EE1CF698F89}" destId="{2C1C5C5D-D55C-4919-92A2-702A9B17FB5E}" srcOrd="0" destOrd="0" presId="urn:microsoft.com/office/officeart/2005/8/layout/lProcess1"/>
    <dgm:cxn modelId="{0225F1EC-14F4-4887-A9F9-23E41449071E}" srcId="{40F8C1CF-ED5E-42E4-941B-8079FE553109}" destId="{35339506-2933-4083-9D2F-8F38D8EC4AC8}" srcOrd="1" destOrd="0" parTransId="{2FD6DA74-2893-436C-8004-8BA7A11B4908}" sibTransId="{B242B0EA-47C5-4926-8C20-DC5154118C3C}"/>
    <dgm:cxn modelId="{5A2F1F16-A766-419D-8E33-38FB7202F8C7}" type="presOf" srcId="{C468A205-2EE4-4D00-A141-FC4D009CE833}" destId="{9976C1E7-F403-4844-91F2-0ABB35D8C3A6}" srcOrd="0" destOrd="0" presId="urn:microsoft.com/office/officeart/2005/8/layout/lProcess1"/>
    <dgm:cxn modelId="{078F74B7-E114-4D66-B280-2FC2DA884114}" srcId="{4F2ACDFE-0483-46F7-B71F-348D3101C6EB}" destId="{CBA52AB1-F61B-4D29-86F9-727DEF992C9E}" srcOrd="7" destOrd="0" parTransId="{27814B74-0653-4606-9539-C1389AAB4B27}" sibTransId="{7F74E562-0A45-4150-A375-E0F179E1BA01}"/>
    <dgm:cxn modelId="{5770C470-7370-4263-AE38-66468B1918FB}" srcId="{35339506-2933-4083-9D2F-8F38D8EC4AC8}" destId="{0D3E8E7E-9899-4B4C-A1F0-95E5C9BB81A5}" srcOrd="1" destOrd="0" parTransId="{556A1361-1148-437B-B06A-4517B61A61CE}" sibTransId="{249ADB76-F7DF-4E8D-8893-A3C4B15DCE20}"/>
    <dgm:cxn modelId="{8E44D04A-ACC3-4AA2-8A28-0671FED5C5ED}" type="presOf" srcId="{213E6687-27C9-44C0-ADB8-A75D4CE8AE90}" destId="{3DE67190-4661-45C0-82F9-46CE9B54D50E}" srcOrd="0" destOrd="0" presId="urn:microsoft.com/office/officeart/2005/8/layout/lProcess1"/>
    <dgm:cxn modelId="{1E015BE6-0C58-4B7D-A937-E54FB47CC799}" srcId="{4F2ACDFE-0483-46F7-B71F-348D3101C6EB}" destId="{9AC25BD4-903D-4D6C-B5DB-7ADBFE7B27D2}" srcOrd="4" destOrd="0" parTransId="{5CCC4631-13B6-4B3F-A320-46803D501CEC}" sibTransId="{9CC204FF-EC0F-4F6E-ADBD-7FF1F3715645}"/>
    <dgm:cxn modelId="{98762747-6D6C-4F45-A5AE-E1352E45CD9F}" type="presOf" srcId="{AC280A6D-BCCD-48A3-B0B3-29213B72839A}" destId="{7DD213CF-9E1A-42BF-9ECE-84A1B36CC4BA}" srcOrd="0" destOrd="0" presId="urn:microsoft.com/office/officeart/2005/8/layout/lProcess1"/>
    <dgm:cxn modelId="{0DD8146A-81E1-41A7-A547-D730D6A5BDDC}" type="presOf" srcId="{9CC204FF-EC0F-4F6E-ADBD-7FF1F3715645}" destId="{888CC669-9084-43AC-97A5-43D369DC9F9F}" srcOrd="0" destOrd="0" presId="urn:microsoft.com/office/officeart/2005/8/layout/lProcess1"/>
    <dgm:cxn modelId="{9632F169-AD4C-4CB4-8BCA-3B56E8A73F11}" srcId="{E0C28A99-BC26-4544-806C-A6E00659BB47}" destId="{4B717E10-AA1F-42EB-8B32-93BC1A412E14}" srcOrd="0" destOrd="0" parTransId="{239B63A2-27DF-4DD2-B1DA-B162F6B509F7}" sibTransId="{C434FB7C-5CA0-495B-9F24-A057A5390338}"/>
    <dgm:cxn modelId="{3587BD61-9C34-478C-8772-ACC9388E715E}" type="presOf" srcId="{0D3E8E7E-9899-4B4C-A1F0-95E5C9BB81A5}" destId="{4C1A2986-A51D-4929-931F-541C342BA341}" srcOrd="0" destOrd="0" presId="urn:microsoft.com/office/officeart/2005/8/layout/lProcess1"/>
    <dgm:cxn modelId="{341FF5DE-FA67-487B-AE15-ED66745589FD}" type="presOf" srcId="{CBA52AB1-F61B-4D29-86F9-727DEF992C9E}" destId="{2C3AAB28-63B3-4477-B0DD-10EF14F3B70B}" srcOrd="0" destOrd="0" presId="urn:microsoft.com/office/officeart/2005/8/layout/lProcess1"/>
    <dgm:cxn modelId="{30840B41-2EF6-47A0-BAD2-C95649B67F60}" type="presOf" srcId="{E2390FA7-1107-439B-909A-EBA757C1A98F}" destId="{55E7D773-FCC9-47CE-A08A-542352E3B1D7}" srcOrd="0" destOrd="0" presId="urn:microsoft.com/office/officeart/2005/8/layout/lProcess1"/>
    <dgm:cxn modelId="{127F7EBF-1EF0-464E-BB02-84DDC95196A1}" type="presOf" srcId="{4F2ACDFE-0483-46F7-B71F-348D3101C6EB}" destId="{0FF411CC-B70B-4146-9A8C-712A5001D125}" srcOrd="0" destOrd="0" presId="urn:microsoft.com/office/officeart/2005/8/layout/lProcess1"/>
    <dgm:cxn modelId="{04567EC2-F922-41B0-8B38-32E1BF47356B}" type="presOf" srcId="{A53DA290-58C6-44BE-986F-A10A8663DF34}" destId="{91618468-88A3-4D04-A052-2E1D7103877C}" srcOrd="0" destOrd="0" presId="urn:microsoft.com/office/officeart/2005/8/layout/lProcess1"/>
    <dgm:cxn modelId="{7F46CD4D-5C13-4CF6-A5D5-2DE8F3495032}" type="presOf" srcId="{BBC754F3-8B86-4490-A9AD-F3AFB57CD7DD}" destId="{ADB7955F-8795-437C-84B1-C32E868BF29A}" srcOrd="0" destOrd="0" presId="urn:microsoft.com/office/officeart/2005/8/layout/lProcess1"/>
    <dgm:cxn modelId="{40B26DDB-9699-4FFF-BD92-C897E4940756}" srcId="{40F8C1CF-ED5E-42E4-941B-8079FE553109}" destId="{E0C28A99-BC26-4544-806C-A6E00659BB47}" srcOrd="4" destOrd="0" parTransId="{96FA1BA2-932B-4344-8AC2-2FF7E814EFE1}" sibTransId="{37628A3B-1D52-4938-992D-7111843AF687}"/>
    <dgm:cxn modelId="{72D4E182-33AE-4855-86AA-A80D2260ABE9}" type="presOf" srcId="{3AE6B787-0813-4A73-9D06-6709876E0B8A}" destId="{DAF23328-579F-4D01-A591-C04CB68069B4}" srcOrd="0" destOrd="0" presId="urn:microsoft.com/office/officeart/2005/8/layout/lProcess1"/>
    <dgm:cxn modelId="{8E5ABF1D-77E8-4F6A-B43A-CE10A57F0329}" type="presOf" srcId="{DC87305A-EC7E-45F7-AC0E-9BB8AE3D937E}" destId="{B1CDFF89-E628-4E56-B205-B71EAE569C12}" srcOrd="0" destOrd="0" presId="urn:microsoft.com/office/officeart/2005/8/layout/lProcess1"/>
    <dgm:cxn modelId="{54CE8C78-C75A-49CB-9379-AA345279C7A1}" type="presOf" srcId="{877F4DFE-9D5F-4C79-A9F8-DCB89BF0B3AD}" destId="{12B5D927-B183-476F-B0B2-2942B675E9E9}" srcOrd="0" destOrd="0" presId="urn:microsoft.com/office/officeart/2005/8/layout/lProcess1"/>
    <dgm:cxn modelId="{1C67AA1C-9AA6-4E3B-81FB-E96F7862DCA2}" type="presOf" srcId="{888553E0-56E2-4FEE-BB26-6656A2DE2BB1}" destId="{60A9A745-93A2-4DF4-B046-0E9F62BD6941}" srcOrd="0" destOrd="0" presId="urn:microsoft.com/office/officeart/2005/8/layout/lProcess1"/>
    <dgm:cxn modelId="{E2E8506B-9C64-46A3-8249-1C00B5E4D674}" srcId="{4F2ACDFE-0483-46F7-B71F-348D3101C6EB}" destId="{4A722225-5CB4-4FB9-9683-D0A907667104}" srcOrd="5" destOrd="0" parTransId="{D848055A-BF9C-4B69-81D6-E702BCEF9EDD}" sibTransId="{F9F878ED-9493-4FBA-A018-1D218B07307B}"/>
    <dgm:cxn modelId="{121F66D0-13FA-4A0B-9736-3CD9EF302F38}" type="presOf" srcId="{FFB99AA6-3F7B-4BA8-8324-04DE80C17C4A}" destId="{48B75E7B-5EED-4C36-8619-1AE13730AE30}" srcOrd="0" destOrd="0" presId="urn:microsoft.com/office/officeart/2005/8/layout/lProcess1"/>
    <dgm:cxn modelId="{FAAA007F-EB65-4DAA-861B-CA9D03E4DB64}" type="presOf" srcId="{A80BA429-C9E4-48FB-8F87-285F2FA0D8AE}" destId="{2E2D93B4-2DEE-4193-A595-E5DDFDE244B3}" srcOrd="0" destOrd="0" presId="urn:microsoft.com/office/officeart/2005/8/layout/lProcess1"/>
    <dgm:cxn modelId="{804295C2-59A5-48F9-ABAB-0DA603623106}" type="presOf" srcId="{E4BF1F8B-886E-453E-8956-E8090A0FD5DA}" destId="{D2D8F1A3-BAF3-49C3-8289-579681DBB530}" srcOrd="0" destOrd="0" presId="urn:microsoft.com/office/officeart/2005/8/layout/lProcess1"/>
    <dgm:cxn modelId="{3A130E14-432D-4BA5-BF30-041AF825DA57}" srcId="{E0C28A99-BC26-4544-806C-A6E00659BB47}" destId="{DC87305A-EC7E-45F7-AC0E-9BB8AE3D937E}" srcOrd="3" destOrd="0" parTransId="{74D8B1B1-000B-494F-95BD-517929EC05D6}" sibTransId="{C6DEF662-7932-41D9-907F-52BD43B75062}"/>
    <dgm:cxn modelId="{A4A03AC2-C5D3-43F2-87FB-B95D0947CD35}" type="presOf" srcId="{9087E4F5-BFA8-4F93-82EB-0C5BC046350B}" destId="{34530610-3368-4B02-965A-905BA96EF7FE}" srcOrd="0" destOrd="0" presId="urn:microsoft.com/office/officeart/2005/8/layout/lProcess1"/>
    <dgm:cxn modelId="{4753067D-8B81-4A8D-8147-FACE8D0F8C9E}" srcId="{35339506-2933-4083-9D2F-8F38D8EC4AC8}" destId="{1B8423E5-45C4-4591-A1D2-9550C97C5367}" srcOrd="3" destOrd="0" parTransId="{050EDA71-3C2B-41A0-B7D3-0CD0F9F471D7}" sibTransId="{2FCCF1BC-5D90-439D-B02D-3C8B5E3A6B07}"/>
    <dgm:cxn modelId="{9EFFD26E-D2A6-4096-8EB6-C1EC52468665}" type="presOf" srcId="{E8DADDF5-137D-4615-B696-94979B3A2583}" destId="{6DC471D2-8844-4E61-BC52-FE5D0058D8BB}" srcOrd="0" destOrd="0" presId="urn:microsoft.com/office/officeart/2005/8/layout/lProcess1"/>
    <dgm:cxn modelId="{2A899D48-69BD-428B-9857-C05B1743FA42}" srcId="{4F2ACDFE-0483-46F7-B71F-348D3101C6EB}" destId="{3AE6B787-0813-4A73-9D06-6709876E0B8A}" srcOrd="6" destOrd="0" parTransId="{A6083579-0E6E-4101-9578-1B0888688490}" sibTransId="{A80BA429-C9E4-48FB-8F87-285F2FA0D8AE}"/>
    <dgm:cxn modelId="{855754CE-AAC3-4228-AFCC-4E83564D4A9B}" type="presOf" srcId="{710ADA05-395B-494D-BB45-A47CA78A31B2}" destId="{6582F206-6090-4D9F-8891-C18676E58442}" srcOrd="0" destOrd="0" presId="urn:microsoft.com/office/officeart/2005/8/layout/lProcess1"/>
    <dgm:cxn modelId="{1669FF5B-73C0-4728-B15D-763388642F9F}" srcId="{40F8C1CF-ED5E-42E4-941B-8079FE553109}" destId="{A003D0D5-10ED-470C-8994-E228CCB80EB0}" srcOrd="0" destOrd="0" parTransId="{24A39CCB-B262-455D-B251-979CA9BCAB47}" sibTransId="{3389473B-8683-436F-99D2-D626C11D0126}"/>
    <dgm:cxn modelId="{7200EA63-9827-4ED9-994F-2757F03C6983}" type="presOf" srcId="{F9F878ED-9493-4FBA-A018-1D218B07307B}" destId="{3803AADA-247E-4E6D-BF2C-EFF952931E37}" srcOrd="0" destOrd="0" presId="urn:microsoft.com/office/officeart/2005/8/layout/lProcess1"/>
    <dgm:cxn modelId="{5672E2FA-149D-4842-95F8-49DA6102311D}" type="presOf" srcId="{A203AE65-A90D-4991-BD71-9BB9E05DEFC0}" destId="{B0C71011-CBE3-4163-A668-A72B51ED6EAC}" srcOrd="0" destOrd="0" presId="urn:microsoft.com/office/officeart/2005/8/layout/lProcess1"/>
    <dgm:cxn modelId="{2DF81C59-AEC2-4A74-BC28-EB6251999BF8}" type="presOf" srcId="{25E31E0F-7E36-42C3-B2CD-5298D55892AC}" destId="{56F17A2D-2301-4496-817C-CC295BBE17E3}" srcOrd="0" destOrd="0" presId="urn:microsoft.com/office/officeart/2005/8/layout/lProcess1"/>
    <dgm:cxn modelId="{38453789-CD70-499A-A1E7-0DEB848594A8}" type="presOf" srcId="{19358049-D210-4A5B-B45B-C9ACFBEDA1FC}" destId="{323B8EEB-5C5B-4E36-B0A2-7D0E75DC58E1}" srcOrd="0" destOrd="0" presId="urn:microsoft.com/office/officeart/2005/8/layout/lProcess1"/>
    <dgm:cxn modelId="{47868590-BAB3-4CF4-AB6F-3B63694D2711}" srcId="{4F2ACDFE-0483-46F7-B71F-348D3101C6EB}" destId="{F59047F5-62D4-46CF-A254-63A4850E9C83}" srcOrd="2" destOrd="0" parTransId="{BAA48424-3FC5-4B51-A57D-990B255CFF8E}" sibTransId="{A53DA290-58C6-44BE-986F-A10A8663DF34}"/>
    <dgm:cxn modelId="{B1131DD1-F059-4942-975D-6B05D4C74CFC}" srcId="{9087E4F5-BFA8-4F93-82EB-0C5BC046350B}" destId="{19358049-D210-4A5B-B45B-C9ACFBEDA1FC}" srcOrd="2" destOrd="0" parTransId="{8C4B9CBD-BAB1-4E35-BEE8-BA8AA99457C0}" sibTransId="{0D439029-6BA9-4B13-85C7-051878FB28BA}"/>
    <dgm:cxn modelId="{A54EC254-5B87-4AC2-975C-DEC13EEDE405}" type="presOf" srcId="{4A722225-5CB4-4FB9-9683-D0A907667104}" destId="{857D34D0-B83D-4381-9377-37A18CD0B3DA}" srcOrd="0" destOrd="0" presId="urn:microsoft.com/office/officeart/2005/8/layout/lProcess1"/>
    <dgm:cxn modelId="{D54FBDC0-B658-4ED3-91BA-4F313D80AE85}" srcId="{40F8C1CF-ED5E-42E4-941B-8079FE553109}" destId="{4F2ACDFE-0483-46F7-B71F-348D3101C6EB}" srcOrd="3" destOrd="0" parTransId="{8A6701FC-8E8B-47BA-8036-0BB487A13B9F}" sibTransId="{FD921C07-0A72-402B-8070-2C2295EFF9C1}"/>
    <dgm:cxn modelId="{90FC7AE8-EFDD-4C18-BF7F-D35EF0513BE4}" type="presOf" srcId="{C434FB7C-5CA0-495B-9F24-A057A5390338}" destId="{FAE742E1-76D0-427A-9556-A83D30F1B31C}" srcOrd="0" destOrd="0" presId="urn:microsoft.com/office/officeart/2005/8/layout/lProcess1"/>
    <dgm:cxn modelId="{3D5CC4F7-C1C8-45C4-B00D-7B5C58548F5A}" srcId="{40F8C1CF-ED5E-42E4-941B-8079FE553109}" destId="{9087E4F5-BFA8-4F93-82EB-0C5BC046350B}" srcOrd="2" destOrd="0" parTransId="{A0382E59-61A2-4DD4-9B4B-F6D0D667B853}" sibTransId="{DD777DAE-CC36-44D6-8B60-7E7107C1AE2A}"/>
    <dgm:cxn modelId="{164B2FB4-C1E2-4E03-9E81-9AF6699AC476}" type="presParOf" srcId="{DDC8F845-5981-4708-98F0-9BA2D65ACCCB}" destId="{F43A20CD-9B10-40DE-B6C6-77278DC058DC}" srcOrd="0" destOrd="0" presId="urn:microsoft.com/office/officeart/2005/8/layout/lProcess1"/>
    <dgm:cxn modelId="{38A2A1AD-A0CD-4913-82F1-1CF5157AB9EF}" type="presParOf" srcId="{F43A20CD-9B10-40DE-B6C6-77278DC058DC}" destId="{903B3969-36D0-460A-A816-62EC33D27A1B}" srcOrd="0" destOrd="0" presId="urn:microsoft.com/office/officeart/2005/8/layout/lProcess1"/>
    <dgm:cxn modelId="{F9D519EC-5658-45B4-A42A-5E141C0614CF}" type="presParOf" srcId="{F43A20CD-9B10-40DE-B6C6-77278DC058DC}" destId="{67D9EA4C-C20C-49D3-9F29-9B84E32CF73C}" srcOrd="1" destOrd="0" presId="urn:microsoft.com/office/officeart/2005/8/layout/lProcess1"/>
    <dgm:cxn modelId="{C251DFA8-96E7-4746-A9B6-40960CD2DED8}" type="presParOf" srcId="{F43A20CD-9B10-40DE-B6C6-77278DC058DC}" destId="{2C1C5C5D-D55C-4919-92A2-702A9B17FB5E}" srcOrd="2" destOrd="0" presId="urn:microsoft.com/office/officeart/2005/8/layout/lProcess1"/>
    <dgm:cxn modelId="{A3EE678D-B819-40CE-A8B2-39CD1497E6C9}" type="presParOf" srcId="{F43A20CD-9B10-40DE-B6C6-77278DC058DC}" destId="{A9E4E1B8-C316-4E13-B1CA-93AF6E5AAEA2}" srcOrd="3" destOrd="0" presId="urn:microsoft.com/office/officeart/2005/8/layout/lProcess1"/>
    <dgm:cxn modelId="{ACBDD450-EDE8-4065-B3F2-5BB0D4CECD8D}" type="presParOf" srcId="{F43A20CD-9B10-40DE-B6C6-77278DC058DC}" destId="{D2D8F1A3-BAF3-49C3-8289-579681DBB530}" srcOrd="4" destOrd="0" presId="urn:microsoft.com/office/officeart/2005/8/layout/lProcess1"/>
    <dgm:cxn modelId="{5D128AC0-BD57-44E4-A18E-216B3DD1EA06}" type="presParOf" srcId="{DDC8F845-5981-4708-98F0-9BA2D65ACCCB}" destId="{0B9D30A2-D77E-4C34-994A-C454F4A92672}" srcOrd="1" destOrd="0" presId="urn:microsoft.com/office/officeart/2005/8/layout/lProcess1"/>
    <dgm:cxn modelId="{15F5B2FB-9B47-4074-AA42-B0B84BC34797}" type="presParOf" srcId="{DDC8F845-5981-4708-98F0-9BA2D65ACCCB}" destId="{E3A8E8C0-233C-47A9-B731-7017B966386D}" srcOrd="2" destOrd="0" presId="urn:microsoft.com/office/officeart/2005/8/layout/lProcess1"/>
    <dgm:cxn modelId="{5557839A-8444-4E38-A968-5629FE68E39E}" type="presParOf" srcId="{E3A8E8C0-233C-47A9-B731-7017B966386D}" destId="{72534959-03FB-4286-A99E-6C65775FD19A}" srcOrd="0" destOrd="0" presId="urn:microsoft.com/office/officeart/2005/8/layout/lProcess1"/>
    <dgm:cxn modelId="{0BFB738B-77E3-4B8D-A6FD-3BE5C59D7466}" type="presParOf" srcId="{E3A8E8C0-233C-47A9-B731-7017B966386D}" destId="{55E7D773-FCC9-47CE-A08A-542352E3B1D7}" srcOrd="1" destOrd="0" presId="urn:microsoft.com/office/officeart/2005/8/layout/lProcess1"/>
    <dgm:cxn modelId="{B3C8226A-260B-48D1-926A-D1F42343CCBD}" type="presParOf" srcId="{E3A8E8C0-233C-47A9-B731-7017B966386D}" destId="{3DE67190-4661-45C0-82F9-46CE9B54D50E}" srcOrd="2" destOrd="0" presId="urn:microsoft.com/office/officeart/2005/8/layout/lProcess1"/>
    <dgm:cxn modelId="{A9C89F43-0314-410F-992D-731692A11FE1}" type="presParOf" srcId="{E3A8E8C0-233C-47A9-B731-7017B966386D}" destId="{1590CD6A-CC95-49D8-9E30-4E166FD4E816}" srcOrd="3" destOrd="0" presId="urn:microsoft.com/office/officeart/2005/8/layout/lProcess1"/>
    <dgm:cxn modelId="{AA3F2EEF-E4E7-4902-B624-89904D51D005}" type="presParOf" srcId="{E3A8E8C0-233C-47A9-B731-7017B966386D}" destId="{4C1A2986-A51D-4929-931F-541C342BA341}" srcOrd="4" destOrd="0" presId="urn:microsoft.com/office/officeart/2005/8/layout/lProcess1"/>
    <dgm:cxn modelId="{D5376B23-FB82-4C8C-B91E-9F47B1EF95C5}" type="presParOf" srcId="{E3A8E8C0-233C-47A9-B731-7017B966386D}" destId="{0F0A0E47-F8B2-4145-80FA-881D2408510C}" srcOrd="5" destOrd="0" presId="urn:microsoft.com/office/officeart/2005/8/layout/lProcess1"/>
    <dgm:cxn modelId="{DE8DDC82-51AE-4318-AADF-F3C4D10071C2}" type="presParOf" srcId="{E3A8E8C0-233C-47A9-B731-7017B966386D}" destId="{6582F206-6090-4D9F-8891-C18676E58442}" srcOrd="6" destOrd="0" presId="urn:microsoft.com/office/officeart/2005/8/layout/lProcess1"/>
    <dgm:cxn modelId="{BB1104D1-3DA3-4A8F-B533-097DA3FE8A85}" type="presParOf" srcId="{E3A8E8C0-233C-47A9-B731-7017B966386D}" destId="{ADB7955F-8795-437C-84B1-C32E868BF29A}" srcOrd="7" destOrd="0" presId="urn:microsoft.com/office/officeart/2005/8/layout/lProcess1"/>
    <dgm:cxn modelId="{66CBF9C7-EF78-4B60-A0E9-68F22C6D99E9}" type="presParOf" srcId="{E3A8E8C0-233C-47A9-B731-7017B966386D}" destId="{F355A7CC-D653-4728-9C96-90404C3979AF}" srcOrd="8" destOrd="0" presId="urn:microsoft.com/office/officeart/2005/8/layout/lProcess1"/>
    <dgm:cxn modelId="{B307DBF9-3A56-4D05-A433-C6B5644DA321}" type="presParOf" srcId="{DDC8F845-5981-4708-98F0-9BA2D65ACCCB}" destId="{7A8EBD35-854A-4134-9F4D-0482B8DBE158}" srcOrd="3" destOrd="0" presId="urn:microsoft.com/office/officeart/2005/8/layout/lProcess1"/>
    <dgm:cxn modelId="{F9CE7F3B-4673-42DD-A77A-6E985A888481}" type="presParOf" srcId="{DDC8F845-5981-4708-98F0-9BA2D65ACCCB}" destId="{DA2CEE0E-0F39-4B60-9B65-EC1AFB70A37A}" srcOrd="4" destOrd="0" presId="urn:microsoft.com/office/officeart/2005/8/layout/lProcess1"/>
    <dgm:cxn modelId="{54588332-A164-4C09-B7E1-52A7CD0CDD96}" type="presParOf" srcId="{DA2CEE0E-0F39-4B60-9B65-EC1AFB70A37A}" destId="{34530610-3368-4B02-965A-905BA96EF7FE}" srcOrd="0" destOrd="0" presId="urn:microsoft.com/office/officeart/2005/8/layout/lProcess1"/>
    <dgm:cxn modelId="{CF8384C5-3587-4E39-8AD3-BF58C6B786CC}" type="presParOf" srcId="{DA2CEE0E-0F39-4B60-9B65-EC1AFB70A37A}" destId="{12B5D927-B183-476F-B0B2-2942B675E9E9}" srcOrd="1" destOrd="0" presId="urn:microsoft.com/office/officeart/2005/8/layout/lProcess1"/>
    <dgm:cxn modelId="{44351580-E0E4-4C28-890E-6E394CF60EAD}" type="presParOf" srcId="{DA2CEE0E-0F39-4B60-9B65-EC1AFB70A37A}" destId="{B0C71011-CBE3-4163-A668-A72B51ED6EAC}" srcOrd="2" destOrd="0" presId="urn:microsoft.com/office/officeart/2005/8/layout/lProcess1"/>
    <dgm:cxn modelId="{C3764014-0BC4-4D35-B4D6-84A0A5B8D574}" type="presParOf" srcId="{DA2CEE0E-0F39-4B60-9B65-EC1AFB70A37A}" destId="{93850251-DF4D-44FA-9A05-6A39818FD911}" srcOrd="3" destOrd="0" presId="urn:microsoft.com/office/officeart/2005/8/layout/lProcess1"/>
    <dgm:cxn modelId="{A23A8219-FF06-48F0-96BC-06DACAA2C346}" type="presParOf" srcId="{DA2CEE0E-0F39-4B60-9B65-EC1AFB70A37A}" destId="{104BBEFF-0AFB-4517-BEA8-742E5172E922}" srcOrd="4" destOrd="0" presId="urn:microsoft.com/office/officeart/2005/8/layout/lProcess1"/>
    <dgm:cxn modelId="{DAE3A211-EC4A-480A-A7BC-96F35D4D2FB9}" type="presParOf" srcId="{DA2CEE0E-0F39-4B60-9B65-EC1AFB70A37A}" destId="{FDE1F9ED-1AE7-4D0A-A43F-2165D9960249}" srcOrd="5" destOrd="0" presId="urn:microsoft.com/office/officeart/2005/8/layout/lProcess1"/>
    <dgm:cxn modelId="{03D1A757-6169-4632-8A48-19D1EE277D11}" type="presParOf" srcId="{DA2CEE0E-0F39-4B60-9B65-EC1AFB70A37A}" destId="{323B8EEB-5C5B-4E36-B0A2-7D0E75DC58E1}" srcOrd="6" destOrd="0" presId="urn:microsoft.com/office/officeart/2005/8/layout/lProcess1"/>
    <dgm:cxn modelId="{2FC40676-164D-4E10-ABFD-5F730640AAF9}" type="presParOf" srcId="{DDC8F845-5981-4708-98F0-9BA2D65ACCCB}" destId="{7145600A-72AC-4B58-A2E8-3642261F3E07}" srcOrd="5" destOrd="0" presId="urn:microsoft.com/office/officeart/2005/8/layout/lProcess1"/>
    <dgm:cxn modelId="{6D3A098D-FCCD-46B0-874E-717C0B80F018}" type="presParOf" srcId="{DDC8F845-5981-4708-98F0-9BA2D65ACCCB}" destId="{C69C47BD-8328-400E-B45E-B3CEA14DF128}" srcOrd="6" destOrd="0" presId="urn:microsoft.com/office/officeart/2005/8/layout/lProcess1"/>
    <dgm:cxn modelId="{BD082A1D-2B50-4710-BCE7-C17D8584A059}" type="presParOf" srcId="{C69C47BD-8328-400E-B45E-B3CEA14DF128}" destId="{0FF411CC-B70B-4146-9A8C-712A5001D125}" srcOrd="0" destOrd="0" presId="urn:microsoft.com/office/officeart/2005/8/layout/lProcess1"/>
    <dgm:cxn modelId="{F57C29C4-D321-4807-A89C-1E743270F0EB}" type="presParOf" srcId="{C69C47BD-8328-400E-B45E-B3CEA14DF128}" destId="{6C532BB0-3C45-4811-B326-1F0298D88519}" srcOrd="1" destOrd="0" presId="urn:microsoft.com/office/officeart/2005/8/layout/lProcess1"/>
    <dgm:cxn modelId="{3F5F2CB9-933E-4921-9307-AFC07523402F}" type="presParOf" srcId="{C69C47BD-8328-400E-B45E-B3CEA14DF128}" destId="{D9B3B1B1-FD67-4D17-B888-7FB180CADDA6}" srcOrd="2" destOrd="0" presId="urn:microsoft.com/office/officeart/2005/8/layout/lProcess1"/>
    <dgm:cxn modelId="{546CD402-90FF-4DAF-BA08-D02BE95311F0}" type="presParOf" srcId="{C69C47BD-8328-400E-B45E-B3CEA14DF128}" destId="{9976C1E7-F403-4844-91F2-0ABB35D8C3A6}" srcOrd="3" destOrd="0" presId="urn:microsoft.com/office/officeart/2005/8/layout/lProcess1"/>
    <dgm:cxn modelId="{96D774EC-2593-4E10-98FB-868C75AAAC34}" type="presParOf" srcId="{C69C47BD-8328-400E-B45E-B3CEA14DF128}" destId="{48B75E7B-5EED-4C36-8619-1AE13730AE30}" srcOrd="4" destOrd="0" presId="urn:microsoft.com/office/officeart/2005/8/layout/lProcess1"/>
    <dgm:cxn modelId="{FC6D515C-97EC-4CA8-B5FD-89D0A9340C81}" type="presParOf" srcId="{C69C47BD-8328-400E-B45E-B3CEA14DF128}" destId="{7DD213CF-9E1A-42BF-9ECE-84A1B36CC4BA}" srcOrd="5" destOrd="0" presId="urn:microsoft.com/office/officeart/2005/8/layout/lProcess1"/>
    <dgm:cxn modelId="{BAAC0309-175D-4A99-A2A6-367522B4EDAB}" type="presParOf" srcId="{C69C47BD-8328-400E-B45E-B3CEA14DF128}" destId="{90185351-3A04-4444-8741-0163217D6153}" srcOrd="6" destOrd="0" presId="urn:microsoft.com/office/officeart/2005/8/layout/lProcess1"/>
    <dgm:cxn modelId="{444A90C6-DC2F-4FE0-93B3-2DA084587FC5}" type="presParOf" srcId="{C69C47BD-8328-400E-B45E-B3CEA14DF128}" destId="{91618468-88A3-4D04-A052-2E1D7103877C}" srcOrd="7" destOrd="0" presId="urn:microsoft.com/office/officeart/2005/8/layout/lProcess1"/>
    <dgm:cxn modelId="{68C26A57-238E-4E69-AE61-B490086D4FD7}" type="presParOf" srcId="{C69C47BD-8328-400E-B45E-B3CEA14DF128}" destId="{60A9A745-93A2-4DF4-B046-0E9F62BD6941}" srcOrd="8" destOrd="0" presId="urn:microsoft.com/office/officeart/2005/8/layout/lProcess1"/>
    <dgm:cxn modelId="{6829AC96-6702-49D9-A709-C504F9208DAB}" type="presParOf" srcId="{C69C47BD-8328-400E-B45E-B3CEA14DF128}" destId="{6729CD5E-4552-457E-A4BD-FEFA0F3C91E9}" srcOrd="9" destOrd="0" presId="urn:microsoft.com/office/officeart/2005/8/layout/lProcess1"/>
    <dgm:cxn modelId="{3A303CEB-3179-4628-A3E0-DA34F0A075D2}" type="presParOf" srcId="{C69C47BD-8328-400E-B45E-B3CEA14DF128}" destId="{866FCC45-0A77-494F-8F0A-F54DD3CF6239}" srcOrd="10" destOrd="0" presId="urn:microsoft.com/office/officeart/2005/8/layout/lProcess1"/>
    <dgm:cxn modelId="{D8D7F0E8-44E6-4492-8253-C97805F0C6F5}" type="presParOf" srcId="{C69C47BD-8328-400E-B45E-B3CEA14DF128}" destId="{888CC669-9084-43AC-97A5-43D369DC9F9F}" srcOrd="11" destOrd="0" presId="urn:microsoft.com/office/officeart/2005/8/layout/lProcess1"/>
    <dgm:cxn modelId="{7A6CACD0-1E27-4D49-AC34-7B691B4A7020}" type="presParOf" srcId="{C69C47BD-8328-400E-B45E-B3CEA14DF128}" destId="{857D34D0-B83D-4381-9377-37A18CD0B3DA}" srcOrd="12" destOrd="0" presId="urn:microsoft.com/office/officeart/2005/8/layout/lProcess1"/>
    <dgm:cxn modelId="{AE7B988B-842B-4915-BB05-1C04C30A4557}" type="presParOf" srcId="{C69C47BD-8328-400E-B45E-B3CEA14DF128}" destId="{3803AADA-247E-4E6D-BF2C-EFF952931E37}" srcOrd="13" destOrd="0" presId="urn:microsoft.com/office/officeart/2005/8/layout/lProcess1"/>
    <dgm:cxn modelId="{020930B2-E413-479F-B480-BF7F5436F8EA}" type="presParOf" srcId="{C69C47BD-8328-400E-B45E-B3CEA14DF128}" destId="{DAF23328-579F-4D01-A591-C04CB68069B4}" srcOrd="14" destOrd="0" presId="urn:microsoft.com/office/officeart/2005/8/layout/lProcess1"/>
    <dgm:cxn modelId="{E1B26AE7-5306-4977-9710-0894C9242F8D}" type="presParOf" srcId="{C69C47BD-8328-400E-B45E-B3CEA14DF128}" destId="{2E2D93B4-2DEE-4193-A595-E5DDFDE244B3}" srcOrd="15" destOrd="0" presId="urn:microsoft.com/office/officeart/2005/8/layout/lProcess1"/>
    <dgm:cxn modelId="{2971BB2E-5A30-4B92-AE62-081F0F0B5442}" type="presParOf" srcId="{C69C47BD-8328-400E-B45E-B3CEA14DF128}" destId="{2C3AAB28-63B3-4477-B0DD-10EF14F3B70B}" srcOrd="16" destOrd="0" presId="urn:microsoft.com/office/officeart/2005/8/layout/lProcess1"/>
    <dgm:cxn modelId="{3ECCB683-2EC9-42D6-A381-8331009ADA29}" type="presParOf" srcId="{DDC8F845-5981-4708-98F0-9BA2D65ACCCB}" destId="{9E991D2A-75CC-41A3-A20F-E4310D31C7E1}" srcOrd="7" destOrd="0" presId="urn:microsoft.com/office/officeart/2005/8/layout/lProcess1"/>
    <dgm:cxn modelId="{34E0994B-9124-4E5A-967A-A5EA4CA103C4}" type="presParOf" srcId="{DDC8F845-5981-4708-98F0-9BA2D65ACCCB}" destId="{80C83F5F-8198-483A-B743-55A86475BCAD}" srcOrd="8" destOrd="0" presId="urn:microsoft.com/office/officeart/2005/8/layout/lProcess1"/>
    <dgm:cxn modelId="{351C8468-6991-4D43-BDF2-134A0AECBAB9}" type="presParOf" srcId="{80C83F5F-8198-483A-B743-55A86475BCAD}" destId="{1923D499-3F1B-46C5-A5C0-7EF10412B47D}" srcOrd="0" destOrd="0" presId="urn:microsoft.com/office/officeart/2005/8/layout/lProcess1"/>
    <dgm:cxn modelId="{47F9C6C2-2033-44C5-A2A6-3EC436389505}" type="presParOf" srcId="{80C83F5F-8198-483A-B743-55A86475BCAD}" destId="{6FADE8E0-E529-4670-9EDC-0535EE58BB70}" srcOrd="1" destOrd="0" presId="urn:microsoft.com/office/officeart/2005/8/layout/lProcess1"/>
    <dgm:cxn modelId="{ED197C1A-F013-4225-A18C-B7DE54EDDF18}" type="presParOf" srcId="{80C83F5F-8198-483A-B743-55A86475BCAD}" destId="{8549A0B3-801F-46B6-A1E4-6B804E67C26D}" srcOrd="2" destOrd="0" presId="urn:microsoft.com/office/officeart/2005/8/layout/lProcess1"/>
    <dgm:cxn modelId="{0E0B81CF-A359-4306-9FF9-5D22BDD2B34F}" type="presParOf" srcId="{80C83F5F-8198-483A-B743-55A86475BCAD}" destId="{FAE742E1-76D0-427A-9556-A83D30F1B31C}" srcOrd="3" destOrd="0" presId="urn:microsoft.com/office/officeart/2005/8/layout/lProcess1"/>
    <dgm:cxn modelId="{2028D6F5-E20A-4ADE-B9AF-5EAFCAB67ADE}" type="presParOf" srcId="{80C83F5F-8198-483A-B743-55A86475BCAD}" destId="{E5F12757-A8C5-4A7E-9846-28170E0F113B}" srcOrd="4" destOrd="0" presId="urn:microsoft.com/office/officeart/2005/8/layout/lProcess1"/>
    <dgm:cxn modelId="{114D6377-FED3-4BD0-B8CD-6825631153C7}" type="presParOf" srcId="{80C83F5F-8198-483A-B743-55A86475BCAD}" destId="{CDEB4317-5984-464A-BCAD-23EDFB20108E}" srcOrd="5" destOrd="0" presId="urn:microsoft.com/office/officeart/2005/8/layout/lProcess1"/>
    <dgm:cxn modelId="{7E056349-ADB8-415B-9D24-2052CC435640}" type="presParOf" srcId="{80C83F5F-8198-483A-B743-55A86475BCAD}" destId="{56F17A2D-2301-4496-817C-CC295BBE17E3}" srcOrd="6" destOrd="0" presId="urn:microsoft.com/office/officeart/2005/8/layout/lProcess1"/>
    <dgm:cxn modelId="{400B4E66-D242-4505-9A59-843428D223DD}" type="presParOf" srcId="{80C83F5F-8198-483A-B743-55A86475BCAD}" destId="{6DC471D2-8844-4E61-BC52-FE5D0058D8BB}" srcOrd="7" destOrd="0" presId="urn:microsoft.com/office/officeart/2005/8/layout/lProcess1"/>
    <dgm:cxn modelId="{10BD9673-6F59-4442-B88A-84803EFB3FED}" type="presParOf" srcId="{80C83F5F-8198-483A-B743-55A86475BCAD}" destId="{B1CDFF89-E628-4E56-B205-B71EAE569C12}" srcOrd="8"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F8C1CF-ED5E-42E4-941B-8079FE553109}" type="doc">
      <dgm:prSet loTypeId="urn:microsoft.com/office/officeart/2005/8/layout/process4" loCatId="list" qsTypeId="urn:microsoft.com/office/officeart/2005/8/quickstyle/simple1" qsCatId="simple" csTypeId="urn:microsoft.com/office/officeart/2005/8/colors/accent5_3" csCatId="accent5" phldr="1"/>
      <dgm:spPr/>
    </dgm:pt>
    <dgm:pt modelId="{A003D0D5-10ED-470C-8994-E228CCB80EB0}">
      <dgm:prSet phldrT="[Texte]"/>
      <dgm:spPr/>
      <dgm:t>
        <a:bodyPr/>
        <a:lstStyle/>
        <a:p>
          <a:r>
            <a:rPr lang="fr-FR" dirty="0" smtClean="0"/>
            <a:t>Identifier les participants</a:t>
          </a:r>
          <a:endParaRPr lang="fr-FR" dirty="0"/>
        </a:p>
      </dgm:t>
    </dgm:pt>
    <dgm:pt modelId="{24A39CCB-B262-455D-B251-979CA9BCAB47}" type="parTrans" cxnId="{1669FF5B-73C0-4728-B15D-763388642F9F}">
      <dgm:prSet/>
      <dgm:spPr/>
      <dgm:t>
        <a:bodyPr/>
        <a:lstStyle/>
        <a:p>
          <a:endParaRPr lang="fr-FR"/>
        </a:p>
      </dgm:t>
    </dgm:pt>
    <dgm:pt modelId="{3389473B-8683-436F-99D2-D626C11D0126}" type="sibTrans" cxnId="{1669FF5B-73C0-4728-B15D-763388642F9F}">
      <dgm:prSet/>
      <dgm:spPr/>
      <dgm:t>
        <a:bodyPr/>
        <a:lstStyle/>
        <a:p>
          <a:endParaRPr lang="fr-FR"/>
        </a:p>
      </dgm:t>
    </dgm:pt>
    <dgm:pt modelId="{35339506-2933-4083-9D2F-8F38D8EC4AC8}">
      <dgm:prSet phldrT="[Texte]"/>
      <dgm:spPr/>
      <dgm:t>
        <a:bodyPr/>
        <a:lstStyle/>
        <a:p>
          <a:r>
            <a:rPr lang="fr-FR" dirty="0" smtClean="0"/>
            <a:t>Définir les activités, processus métiers</a:t>
          </a:r>
          <a:endParaRPr lang="fr-FR" dirty="0"/>
        </a:p>
      </dgm:t>
    </dgm:pt>
    <dgm:pt modelId="{2FD6DA74-2893-436C-8004-8BA7A11B4908}" type="parTrans" cxnId="{0225F1EC-14F4-4887-A9F9-23E41449071E}">
      <dgm:prSet/>
      <dgm:spPr/>
      <dgm:t>
        <a:bodyPr/>
        <a:lstStyle/>
        <a:p>
          <a:endParaRPr lang="fr-FR"/>
        </a:p>
      </dgm:t>
    </dgm:pt>
    <dgm:pt modelId="{B242B0EA-47C5-4926-8C20-DC5154118C3C}" type="sibTrans" cxnId="{0225F1EC-14F4-4887-A9F9-23E41449071E}">
      <dgm:prSet/>
      <dgm:spPr/>
      <dgm:t>
        <a:bodyPr/>
        <a:lstStyle/>
        <a:p>
          <a:endParaRPr lang="fr-FR"/>
        </a:p>
      </dgm:t>
    </dgm:pt>
    <dgm:pt modelId="{9087E4F5-BFA8-4F93-82EB-0C5BC046350B}">
      <dgm:prSet phldrT="[Texte]"/>
      <dgm:spPr/>
      <dgm:t>
        <a:bodyPr/>
        <a:lstStyle/>
        <a:p>
          <a:r>
            <a:rPr lang="fr-FR" dirty="0" smtClean="0"/>
            <a:t>Définir les cas d’utilisation, les user story</a:t>
          </a:r>
          <a:endParaRPr lang="fr-FR" dirty="0"/>
        </a:p>
      </dgm:t>
    </dgm:pt>
    <dgm:pt modelId="{A0382E59-61A2-4DD4-9B4B-F6D0D667B853}" type="parTrans" cxnId="{3D5CC4F7-C1C8-45C4-B00D-7B5C58548F5A}">
      <dgm:prSet/>
      <dgm:spPr/>
      <dgm:t>
        <a:bodyPr/>
        <a:lstStyle/>
        <a:p>
          <a:endParaRPr lang="fr-FR"/>
        </a:p>
      </dgm:t>
    </dgm:pt>
    <dgm:pt modelId="{DD777DAE-CC36-44D6-8B60-7E7107C1AE2A}" type="sibTrans" cxnId="{3D5CC4F7-C1C8-45C4-B00D-7B5C58548F5A}">
      <dgm:prSet/>
      <dgm:spPr/>
      <dgm:t>
        <a:bodyPr/>
        <a:lstStyle/>
        <a:p>
          <a:endParaRPr lang="fr-FR"/>
        </a:p>
      </dgm:t>
    </dgm:pt>
    <dgm:pt modelId="{4F2ACDFE-0483-46F7-B71F-348D3101C6EB}">
      <dgm:prSet phldrT="[Texte]"/>
      <dgm:spPr/>
      <dgm:t>
        <a:bodyPr/>
        <a:lstStyle/>
        <a:p>
          <a:r>
            <a:rPr lang="fr-FR" dirty="0" smtClean="0"/>
            <a:t>Identifier les ressources candidates</a:t>
          </a:r>
          <a:endParaRPr lang="fr-FR" dirty="0"/>
        </a:p>
      </dgm:t>
    </dgm:pt>
    <dgm:pt modelId="{8A6701FC-8E8B-47BA-8036-0BB487A13B9F}" type="parTrans" cxnId="{D54FBDC0-B658-4ED3-91BA-4F313D80AE85}">
      <dgm:prSet/>
      <dgm:spPr/>
      <dgm:t>
        <a:bodyPr/>
        <a:lstStyle/>
        <a:p>
          <a:endParaRPr lang="fr-FR"/>
        </a:p>
      </dgm:t>
    </dgm:pt>
    <dgm:pt modelId="{FD921C07-0A72-402B-8070-2C2295EFF9C1}" type="sibTrans" cxnId="{D54FBDC0-B658-4ED3-91BA-4F313D80AE85}">
      <dgm:prSet/>
      <dgm:spPr/>
      <dgm:t>
        <a:bodyPr/>
        <a:lstStyle/>
        <a:p>
          <a:endParaRPr lang="fr-FR"/>
        </a:p>
      </dgm:t>
    </dgm:pt>
    <dgm:pt modelId="{E0C28A99-BC26-4544-806C-A6E00659BB47}">
      <dgm:prSet phldrT="[Texte]"/>
      <dgm:spPr/>
      <dgm:t>
        <a:bodyPr/>
        <a:lstStyle/>
        <a:p>
          <a:r>
            <a:rPr lang="fr-FR" dirty="0" smtClean="0"/>
            <a:t>Valider l’identification des ressources</a:t>
          </a:r>
          <a:endParaRPr lang="fr-FR" dirty="0"/>
        </a:p>
      </dgm:t>
    </dgm:pt>
    <dgm:pt modelId="{96FA1BA2-932B-4344-8AC2-2FF7E814EFE1}" type="parTrans" cxnId="{40B26DDB-9699-4FFF-BD92-C897E4940756}">
      <dgm:prSet/>
      <dgm:spPr/>
      <dgm:t>
        <a:bodyPr/>
        <a:lstStyle/>
        <a:p>
          <a:endParaRPr lang="fr-FR"/>
        </a:p>
      </dgm:t>
    </dgm:pt>
    <dgm:pt modelId="{37628A3B-1D52-4938-992D-7111843AF687}" type="sibTrans" cxnId="{40B26DDB-9699-4FFF-BD92-C897E4940756}">
      <dgm:prSet/>
      <dgm:spPr/>
      <dgm:t>
        <a:bodyPr/>
        <a:lstStyle/>
        <a:p>
          <a:endParaRPr lang="fr-FR"/>
        </a:p>
      </dgm:t>
    </dgm:pt>
    <dgm:pt modelId="{DF2CDAFA-3AD6-45AD-8733-0E96DDC4FD72}" type="pres">
      <dgm:prSet presAssocID="{40F8C1CF-ED5E-42E4-941B-8079FE553109}" presName="Name0" presStyleCnt="0">
        <dgm:presLayoutVars>
          <dgm:dir/>
          <dgm:animLvl val="lvl"/>
          <dgm:resizeHandles val="exact"/>
        </dgm:presLayoutVars>
      </dgm:prSet>
      <dgm:spPr/>
    </dgm:pt>
    <dgm:pt modelId="{3E00E7C6-A58D-4AB9-8796-7AEB0DE5FB60}" type="pres">
      <dgm:prSet presAssocID="{E0C28A99-BC26-4544-806C-A6E00659BB47}" presName="boxAndChildren" presStyleCnt="0"/>
      <dgm:spPr/>
    </dgm:pt>
    <dgm:pt modelId="{E0890BD0-B15C-4A1B-8A9A-8992BA376B6E}" type="pres">
      <dgm:prSet presAssocID="{E0C28A99-BC26-4544-806C-A6E00659BB47}" presName="parentTextBox" presStyleLbl="node1" presStyleIdx="0" presStyleCnt="5"/>
      <dgm:spPr/>
      <dgm:t>
        <a:bodyPr/>
        <a:lstStyle/>
        <a:p>
          <a:endParaRPr lang="fr-FR"/>
        </a:p>
      </dgm:t>
    </dgm:pt>
    <dgm:pt modelId="{6B8223CC-6E73-4E2D-85EB-51CE73286AB6}" type="pres">
      <dgm:prSet presAssocID="{FD921C07-0A72-402B-8070-2C2295EFF9C1}" presName="sp" presStyleCnt="0"/>
      <dgm:spPr/>
    </dgm:pt>
    <dgm:pt modelId="{82ABD24B-0CE1-4B37-969A-22933B64CC9E}" type="pres">
      <dgm:prSet presAssocID="{4F2ACDFE-0483-46F7-B71F-348D3101C6EB}" presName="arrowAndChildren" presStyleCnt="0"/>
      <dgm:spPr/>
    </dgm:pt>
    <dgm:pt modelId="{06FC1E89-CC12-434D-9661-EB374459D4EB}" type="pres">
      <dgm:prSet presAssocID="{4F2ACDFE-0483-46F7-B71F-348D3101C6EB}" presName="parentTextArrow" presStyleLbl="node1" presStyleIdx="1" presStyleCnt="5"/>
      <dgm:spPr/>
      <dgm:t>
        <a:bodyPr/>
        <a:lstStyle/>
        <a:p>
          <a:endParaRPr lang="fr-FR"/>
        </a:p>
      </dgm:t>
    </dgm:pt>
    <dgm:pt modelId="{0D676A39-9E5C-4EB2-8ED2-416C101A328B}" type="pres">
      <dgm:prSet presAssocID="{DD777DAE-CC36-44D6-8B60-7E7107C1AE2A}" presName="sp" presStyleCnt="0"/>
      <dgm:spPr/>
    </dgm:pt>
    <dgm:pt modelId="{D1D8ECD9-46E1-4039-95BD-42D588F4C75B}" type="pres">
      <dgm:prSet presAssocID="{9087E4F5-BFA8-4F93-82EB-0C5BC046350B}" presName="arrowAndChildren" presStyleCnt="0"/>
      <dgm:spPr/>
    </dgm:pt>
    <dgm:pt modelId="{26825F81-EDC3-47B5-A7E4-72AF8711CB13}" type="pres">
      <dgm:prSet presAssocID="{9087E4F5-BFA8-4F93-82EB-0C5BC046350B}" presName="parentTextArrow" presStyleLbl="node1" presStyleIdx="2" presStyleCnt="5"/>
      <dgm:spPr/>
      <dgm:t>
        <a:bodyPr/>
        <a:lstStyle/>
        <a:p>
          <a:endParaRPr lang="fr-FR"/>
        </a:p>
      </dgm:t>
    </dgm:pt>
    <dgm:pt modelId="{3BE620EF-7B4D-4E80-8F2E-6C679770721E}" type="pres">
      <dgm:prSet presAssocID="{B242B0EA-47C5-4926-8C20-DC5154118C3C}" presName="sp" presStyleCnt="0"/>
      <dgm:spPr/>
    </dgm:pt>
    <dgm:pt modelId="{5EBC9E77-05A4-4A1B-AFA9-EDA385F3D9AB}" type="pres">
      <dgm:prSet presAssocID="{35339506-2933-4083-9D2F-8F38D8EC4AC8}" presName="arrowAndChildren" presStyleCnt="0"/>
      <dgm:spPr/>
    </dgm:pt>
    <dgm:pt modelId="{845189A3-055D-4726-953A-D10BE4552541}" type="pres">
      <dgm:prSet presAssocID="{35339506-2933-4083-9D2F-8F38D8EC4AC8}" presName="parentTextArrow" presStyleLbl="node1" presStyleIdx="3" presStyleCnt="5"/>
      <dgm:spPr/>
      <dgm:t>
        <a:bodyPr/>
        <a:lstStyle/>
        <a:p>
          <a:endParaRPr lang="fr-FR"/>
        </a:p>
      </dgm:t>
    </dgm:pt>
    <dgm:pt modelId="{3A058A4F-C42C-498C-A55F-8BF7BA6A172D}" type="pres">
      <dgm:prSet presAssocID="{3389473B-8683-436F-99D2-D626C11D0126}" presName="sp" presStyleCnt="0"/>
      <dgm:spPr/>
    </dgm:pt>
    <dgm:pt modelId="{5BF4599B-1BB0-42CF-87CC-E77FD765940B}" type="pres">
      <dgm:prSet presAssocID="{A003D0D5-10ED-470C-8994-E228CCB80EB0}" presName="arrowAndChildren" presStyleCnt="0"/>
      <dgm:spPr/>
    </dgm:pt>
    <dgm:pt modelId="{06DB324E-37A9-4114-9955-96002D173ED6}" type="pres">
      <dgm:prSet presAssocID="{A003D0D5-10ED-470C-8994-E228CCB80EB0}" presName="parentTextArrow" presStyleLbl="node1" presStyleIdx="4" presStyleCnt="5"/>
      <dgm:spPr/>
      <dgm:t>
        <a:bodyPr/>
        <a:lstStyle/>
        <a:p>
          <a:endParaRPr lang="fr-FR"/>
        </a:p>
      </dgm:t>
    </dgm:pt>
  </dgm:ptLst>
  <dgm:cxnLst>
    <dgm:cxn modelId="{1DA5BAAC-A99B-40F2-928D-E8A33E456F9A}" type="presOf" srcId="{9087E4F5-BFA8-4F93-82EB-0C5BC046350B}" destId="{26825F81-EDC3-47B5-A7E4-72AF8711CB13}" srcOrd="0" destOrd="0" presId="urn:microsoft.com/office/officeart/2005/8/layout/process4"/>
    <dgm:cxn modelId="{0225F1EC-14F4-4887-A9F9-23E41449071E}" srcId="{40F8C1CF-ED5E-42E4-941B-8079FE553109}" destId="{35339506-2933-4083-9D2F-8F38D8EC4AC8}" srcOrd="1" destOrd="0" parTransId="{2FD6DA74-2893-436C-8004-8BA7A11B4908}" sibTransId="{B242B0EA-47C5-4926-8C20-DC5154118C3C}"/>
    <dgm:cxn modelId="{D54FBDC0-B658-4ED3-91BA-4F313D80AE85}" srcId="{40F8C1CF-ED5E-42E4-941B-8079FE553109}" destId="{4F2ACDFE-0483-46F7-B71F-348D3101C6EB}" srcOrd="3" destOrd="0" parTransId="{8A6701FC-8E8B-47BA-8036-0BB487A13B9F}" sibTransId="{FD921C07-0A72-402B-8070-2C2295EFF9C1}"/>
    <dgm:cxn modelId="{606FFED0-4A8E-4AEA-BAD8-FBF5B5221190}" type="presOf" srcId="{40F8C1CF-ED5E-42E4-941B-8079FE553109}" destId="{DF2CDAFA-3AD6-45AD-8733-0E96DDC4FD72}" srcOrd="0" destOrd="0" presId="urn:microsoft.com/office/officeart/2005/8/layout/process4"/>
    <dgm:cxn modelId="{1B1553E9-55F8-4E49-A3C0-1F4D46E75699}" type="presOf" srcId="{35339506-2933-4083-9D2F-8F38D8EC4AC8}" destId="{845189A3-055D-4726-953A-D10BE4552541}" srcOrd="0" destOrd="0" presId="urn:microsoft.com/office/officeart/2005/8/layout/process4"/>
    <dgm:cxn modelId="{9CA256C6-0140-4B23-9FDE-9C4D4FB1620A}" type="presOf" srcId="{E0C28A99-BC26-4544-806C-A6E00659BB47}" destId="{E0890BD0-B15C-4A1B-8A9A-8992BA376B6E}" srcOrd="0" destOrd="0" presId="urn:microsoft.com/office/officeart/2005/8/layout/process4"/>
    <dgm:cxn modelId="{40B26DDB-9699-4FFF-BD92-C897E4940756}" srcId="{40F8C1CF-ED5E-42E4-941B-8079FE553109}" destId="{E0C28A99-BC26-4544-806C-A6E00659BB47}" srcOrd="4" destOrd="0" parTransId="{96FA1BA2-932B-4344-8AC2-2FF7E814EFE1}" sibTransId="{37628A3B-1D52-4938-992D-7111843AF687}"/>
    <dgm:cxn modelId="{3D5CC4F7-C1C8-45C4-B00D-7B5C58548F5A}" srcId="{40F8C1CF-ED5E-42E4-941B-8079FE553109}" destId="{9087E4F5-BFA8-4F93-82EB-0C5BC046350B}" srcOrd="2" destOrd="0" parTransId="{A0382E59-61A2-4DD4-9B4B-F6D0D667B853}" sibTransId="{DD777DAE-CC36-44D6-8B60-7E7107C1AE2A}"/>
    <dgm:cxn modelId="{40B799A8-E7CF-4B57-9F16-74B5534DF27A}" type="presOf" srcId="{A003D0D5-10ED-470C-8994-E228CCB80EB0}" destId="{06DB324E-37A9-4114-9955-96002D173ED6}" srcOrd="0" destOrd="0" presId="urn:microsoft.com/office/officeart/2005/8/layout/process4"/>
    <dgm:cxn modelId="{1669FF5B-73C0-4728-B15D-763388642F9F}" srcId="{40F8C1CF-ED5E-42E4-941B-8079FE553109}" destId="{A003D0D5-10ED-470C-8994-E228CCB80EB0}" srcOrd="0" destOrd="0" parTransId="{24A39CCB-B262-455D-B251-979CA9BCAB47}" sibTransId="{3389473B-8683-436F-99D2-D626C11D0126}"/>
    <dgm:cxn modelId="{487B3919-0C22-4CB0-9D41-1DDA866FD474}" type="presOf" srcId="{4F2ACDFE-0483-46F7-B71F-348D3101C6EB}" destId="{06FC1E89-CC12-434D-9661-EB374459D4EB}" srcOrd="0" destOrd="0" presId="urn:microsoft.com/office/officeart/2005/8/layout/process4"/>
    <dgm:cxn modelId="{B3AE45B2-BD09-4E63-917B-680A6C785B5A}" type="presParOf" srcId="{DF2CDAFA-3AD6-45AD-8733-0E96DDC4FD72}" destId="{3E00E7C6-A58D-4AB9-8796-7AEB0DE5FB60}" srcOrd="0" destOrd="0" presId="urn:microsoft.com/office/officeart/2005/8/layout/process4"/>
    <dgm:cxn modelId="{CA855BEC-21CB-4D16-B898-E2D87F7D34F9}" type="presParOf" srcId="{3E00E7C6-A58D-4AB9-8796-7AEB0DE5FB60}" destId="{E0890BD0-B15C-4A1B-8A9A-8992BA376B6E}" srcOrd="0" destOrd="0" presId="urn:microsoft.com/office/officeart/2005/8/layout/process4"/>
    <dgm:cxn modelId="{600A4D10-72CF-401D-9FE8-FF66B5D03BA1}" type="presParOf" srcId="{DF2CDAFA-3AD6-45AD-8733-0E96DDC4FD72}" destId="{6B8223CC-6E73-4E2D-85EB-51CE73286AB6}" srcOrd="1" destOrd="0" presId="urn:microsoft.com/office/officeart/2005/8/layout/process4"/>
    <dgm:cxn modelId="{CD2DAB42-DC45-48BC-B88F-24C6A0CAD3BF}" type="presParOf" srcId="{DF2CDAFA-3AD6-45AD-8733-0E96DDC4FD72}" destId="{82ABD24B-0CE1-4B37-969A-22933B64CC9E}" srcOrd="2" destOrd="0" presId="urn:microsoft.com/office/officeart/2005/8/layout/process4"/>
    <dgm:cxn modelId="{F58B124A-FD41-4F26-BF05-7E9B3A995838}" type="presParOf" srcId="{82ABD24B-0CE1-4B37-969A-22933B64CC9E}" destId="{06FC1E89-CC12-434D-9661-EB374459D4EB}" srcOrd="0" destOrd="0" presId="urn:microsoft.com/office/officeart/2005/8/layout/process4"/>
    <dgm:cxn modelId="{0D083EC3-C945-4F74-9498-682527C426BA}" type="presParOf" srcId="{DF2CDAFA-3AD6-45AD-8733-0E96DDC4FD72}" destId="{0D676A39-9E5C-4EB2-8ED2-416C101A328B}" srcOrd="3" destOrd="0" presId="urn:microsoft.com/office/officeart/2005/8/layout/process4"/>
    <dgm:cxn modelId="{8CF1E849-7B68-4E25-BE88-A483B08F0783}" type="presParOf" srcId="{DF2CDAFA-3AD6-45AD-8733-0E96DDC4FD72}" destId="{D1D8ECD9-46E1-4039-95BD-42D588F4C75B}" srcOrd="4" destOrd="0" presId="urn:microsoft.com/office/officeart/2005/8/layout/process4"/>
    <dgm:cxn modelId="{DE9526CB-2604-497B-B5DC-4DAD7ED9A539}" type="presParOf" srcId="{D1D8ECD9-46E1-4039-95BD-42D588F4C75B}" destId="{26825F81-EDC3-47B5-A7E4-72AF8711CB13}" srcOrd="0" destOrd="0" presId="urn:microsoft.com/office/officeart/2005/8/layout/process4"/>
    <dgm:cxn modelId="{D2976711-21E9-43E6-BA1C-98E8EE705B48}" type="presParOf" srcId="{DF2CDAFA-3AD6-45AD-8733-0E96DDC4FD72}" destId="{3BE620EF-7B4D-4E80-8F2E-6C679770721E}" srcOrd="5" destOrd="0" presId="urn:microsoft.com/office/officeart/2005/8/layout/process4"/>
    <dgm:cxn modelId="{9C944505-4778-48E9-B68F-06FFE7D9EA17}" type="presParOf" srcId="{DF2CDAFA-3AD6-45AD-8733-0E96DDC4FD72}" destId="{5EBC9E77-05A4-4A1B-AFA9-EDA385F3D9AB}" srcOrd="6" destOrd="0" presId="urn:microsoft.com/office/officeart/2005/8/layout/process4"/>
    <dgm:cxn modelId="{01B30CE9-E839-4E09-993F-B06337FC258F}" type="presParOf" srcId="{5EBC9E77-05A4-4A1B-AFA9-EDA385F3D9AB}" destId="{845189A3-055D-4726-953A-D10BE4552541}" srcOrd="0" destOrd="0" presId="urn:microsoft.com/office/officeart/2005/8/layout/process4"/>
    <dgm:cxn modelId="{443D374C-A3C5-4B24-AE60-2E1BA93F547D}" type="presParOf" srcId="{DF2CDAFA-3AD6-45AD-8733-0E96DDC4FD72}" destId="{3A058A4F-C42C-498C-A55F-8BF7BA6A172D}" srcOrd="7" destOrd="0" presId="urn:microsoft.com/office/officeart/2005/8/layout/process4"/>
    <dgm:cxn modelId="{A9522870-5C6E-45D0-B6DD-92605728369F}" type="presParOf" srcId="{DF2CDAFA-3AD6-45AD-8733-0E96DDC4FD72}" destId="{5BF4599B-1BB0-42CF-87CC-E77FD765940B}" srcOrd="8" destOrd="0" presId="urn:microsoft.com/office/officeart/2005/8/layout/process4"/>
    <dgm:cxn modelId="{8C08CADC-C2A5-4EC5-849D-9E2DDA150FB9}" type="presParOf" srcId="{5BF4599B-1BB0-42CF-87CC-E77FD765940B}" destId="{06DB324E-37A9-4114-9955-96002D173ED6}"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16C9419-B5F5-4A27-8892-A3FC58CD3175}"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fr-FR"/>
        </a:p>
      </dgm:t>
    </dgm:pt>
    <dgm:pt modelId="{E170D9FA-2F6F-41AB-9956-5F04C33EF7A1}">
      <dgm:prSet phldrT="[Texte]"/>
      <dgm:spPr/>
      <dgm:t>
        <a:bodyPr/>
        <a:lstStyle/>
        <a:p>
          <a:r>
            <a:rPr lang="fr-FR" dirty="0" smtClean="0"/>
            <a:t>Introduction</a:t>
          </a:r>
          <a:endParaRPr lang="fr-FR" dirty="0"/>
        </a:p>
      </dgm:t>
    </dgm:pt>
    <dgm:pt modelId="{660EFD8A-645F-463C-AB31-741E9E1285AB}" type="parTrans" cxnId="{B1BD8C6D-E652-414F-AB73-2F36E3C910DA}">
      <dgm:prSet/>
      <dgm:spPr/>
      <dgm:t>
        <a:bodyPr/>
        <a:lstStyle/>
        <a:p>
          <a:endParaRPr lang="fr-FR"/>
        </a:p>
      </dgm:t>
    </dgm:pt>
    <dgm:pt modelId="{722F2698-200E-492C-B0B4-8829D084DC4B}" type="sibTrans" cxnId="{B1BD8C6D-E652-414F-AB73-2F36E3C910DA}">
      <dgm:prSet/>
      <dgm:spPr/>
      <dgm:t>
        <a:bodyPr/>
        <a:lstStyle/>
        <a:p>
          <a:endParaRPr lang="fr-FR"/>
        </a:p>
      </dgm:t>
    </dgm:pt>
    <dgm:pt modelId="{42AA02A9-496B-4328-A119-8E759697CAEC}">
      <dgm:prSet phldrT="[Texte]"/>
      <dgm:spPr/>
      <dgm:t>
        <a:bodyPr/>
        <a:lstStyle/>
        <a:p>
          <a:r>
            <a:rPr lang="fr-FR" dirty="0" smtClean="0"/>
            <a:t>Analyse et Identification</a:t>
          </a:r>
          <a:endParaRPr lang="fr-FR" dirty="0"/>
        </a:p>
      </dgm:t>
    </dgm:pt>
    <dgm:pt modelId="{4815F677-8FE5-4A9D-85B2-DCEB3FDC95E0}" type="parTrans" cxnId="{CED08F85-0C1A-46FF-BFA1-C5823344C378}">
      <dgm:prSet/>
      <dgm:spPr/>
      <dgm:t>
        <a:bodyPr/>
        <a:lstStyle/>
        <a:p>
          <a:endParaRPr lang="fr-FR"/>
        </a:p>
      </dgm:t>
    </dgm:pt>
    <dgm:pt modelId="{B9D15DFC-58EE-4F1B-BC2F-D9E94028BEA3}" type="sibTrans" cxnId="{CED08F85-0C1A-46FF-BFA1-C5823344C378}">
      <dgm:prSet/>
      <dgm:spPr/>
      <dgm:t>
        <a:bodyPr/>
        <a:lstStyle/>
        <a:p>
          <a:endParaRPr lang="fr-FR"/>
        </a:p>
      </dgm:t>
    </dgm:pt>
    <dgm:pt modelId="{1C1448CD-F45D-421A-947C-BFC52BE75CAC}">
      <dgm:prSet phldrT="[Texte]"/>
      <dgm:spPr/>
      <dgm:t>
        <a:bodyPr/>
        <a:lstStyle/>
        <a:p>
          <a:r>
            <a:rPr lang="fr-FR" dirty="0" smtClean="0"/>
            <a:t>Conception</a:t>
          </a:r>
          <a:endParaRPr lang="fr-FR" dirty="0"/>
        </a:p>
      </dgm:t>
    </dgm:pt>
    <dgm:pt modelId="{70697AB9-639C-4203-A378-843D727E60EF}" type="parTrans" cxnId="{CAE61160-930F-46A1-9287-4398641F41AF}">
      <dgm:prSet/>
      <dgm:spPr/>
      <dgm:t>
        <a:bodyPr/>
        <a:lstStyle/>
        <a:p>
          <a:endParaRPr lang="fr-FR"/>
        </a:p>
      </dgm:t>
    </dgm:pt>
    <dgm:pt modelId="{434A3EEF-4526-49F4-B309-9B9ABA2CC4D7}" type="sibTrans" cxnId="{CAE61160-930F-46A1-9287-4398641F41AF}">
      <dgm:prSet/>
      <dgm:spPr/>
      <dgm:t>
        <a:bodyPr/>
        <a:lstStyle/>
        <a:p>
          <a:endParaRPr lang="fr-FR"/>
        </a:p>
      </dgm:t>
    </dgm:pt>
    <dgm:pt modelId="{C7E3BD27-19E0-48CA-9BDC-5EFD00F222C2}">
      <dgm:prSet phldrT="[Texte]"/>
      <dgm:spPr/>
      <dgm:t>
        <a:bodyPr/>
        <a:lstStyle/>
        <a:p>
          <a:r>
            <a:rPr lang="fr-FR" dirty="0" smtClean="0"/>
            <a:t>Déclinaison dans les couches d’architecture</a:t>
          </a:r>
          <a:endParaRPr lang="fr-FR" dirty="0"/>
        </a:p>
      </dgm:t>
    </dgm:pt>
    <dgm:pt modelId="{B0EF382B-ADA9-47C2-B997-F9A97CDEF425}" type="parTrans" cxnId="{0A3E6BB6-DAF3-455D-9CAB-9E480B6A9EFD}">
      <dgm:prSet/>
      <dgm:spPr/>
      <dgm:t>
        <a:bodyPr/>
        <a:lstStyle/>
        <a:p>
          <a:endParaRPr lang="fr-FR"/>
        </a:p>
      </dgm:t>
    </dgm:pt>
    <dgm:pt modelId="{9D18EE92-F031-4F79-9334-A8CAE843E19C}" type="sibTrans" cxnId="{0A3E6BB6-DAF3-455D-9CAB-9E480B6A9EFD}">
      <dgm:prSet/>
      <dgm:spPr/>
      <dgm:t>
        <a:bodyPr/>
        <a:lstStyle/>
        <a:p>
          <a:endParaRPr lang="fr-FR"/>
        </a:p>
      </dgm:t>
    </dgm:pt>
    <dgm:pt modelId="{4FE54908-1637-44B8-82CB-6C23866FD188}" type="pres">
      <dgm:prSet presAssocID="{A16C9419-B5F5-4A27-8892-A3FC58CD3175}" presName="Name0" presStyleCnt="0">
        <dgm:presLayoutVars>
          <dgm:chMax val="7"/>
          <dgm:chPref val="7"/>
          <dgm:dir/>
        </dgm:presLayoutVars>
      </dgm:prSet>
      <dgm:spPr/>
      <dgm:t>
        <a:bodyPr/>
        <a:lstStyle/>
        <a:p>
          <a:endParaRPr lang="fr-FR"/>
        </a:p>
      </dgm:t>
    </dgm:pt>
    <dgm:pt modelId="{71B74747-E11B-4539-8E16-262BCC68018A}" type="pres">
      <dgm:prSet presAssocID="{A16C9419-B5F5-4A27-8892-A3FC58CD3175}" presName="Name1" presStyleCnt="0"/>
      <dgm:spPr/>
    </dgm:pt>
    <dgm:pt modelId="{21F8F797-C97A-494F-91E4-1B8B62B2B616}" type="pres">
      <dgm:prSet presAssocID="{A16C9419-B5F5-4A27-8892-A3FC58CD3175}" presName="cycle" presStyleCnt="0"/>
      <dgm:spPr/>
    </dgm:pt>
    <dgm:pt modelId="{AF9D7EC2-8D1D-4C44-A78D-35CEAA509CE6}" type="pres">
      <dgm:prSet presAssocID="{A16C9419-B5F5-4A27-8892-A3FC58CD3175}" presName="srcNode" presStyleLbl="node1" presStyleIdx="0" presStyleCnt="4"/>
      <dgm:spPr/>
    </dgm:pt>
    <dgm:pt modelId="{ACB72A1E-DF5D-4A12-8152-3C3EF2EBCBC7}" type="pres">
      <dgm:prSet presAssocID="{A16C9419-B5F5-4A27-8892-A3FC58CD3175}" presName="conn" presStyleLbl="parChTrans1D2" presStyleIdx="0" presStyleCnt="1"/>
      <dgm:spPr/>
      <dgm:t>
        <a:bodyPr/>
        <a:lstStyle/>
        <a:p>
          <a:endParaRPr lang="fr-FR"/>
        </a:p>
      </dgm:t>
    </dgm:pt>
    <dgm:pt modelId="{937E008C-9FA3-4CC1-AF36-4CAEBE92BBB3}" type="pres">
      <dgm:prSet presAssocID="{A16C9419-B5F5-4A27-8892-A3FC58CD3175}" presName="extraNode" presStyleLbl="node1" presStyleIdx="0" presStyleCnt="4"/>
      <dgm:spPr/>
    </dgm:pt>
    <dgm:pt modelId="{062EE899-3248-4196-846E-8553B1BA283E}" type="pres">
      <dgm:prSet presAssocID="{A16C9419-B5F5-4A27-8892-A3FC58CD3175}" presName="dstNode" presStyleLbl="node1" presStyleIdx="0" presStyleCnt="4"/>
      <dgm:spPr/>
    </dgm:pt>
    <dgm:pt modelId="{4CF6ACD2-944B-477A-98EF-058E0DA11C00}" type="pres">
      <dgm:prSet presAssocID="{E170D9FA-2F6F-41AB-9956-5F04C33EF7A1}" presName="text_1" presStyleLbl="node1" presStyleIdx="0" presStyleCnt="4">
        <dgm:presLayoutVars>
          <dgm:bulletEnabled val="1"/>
        </dgm:presLayoutVars>
      </dgm:prSet>
      <dgm:spPr/>
      <dgm:t>
        <a:bodyPr/>
        <a:lstStyle/>
        <a:p>
          <a:endParaRPr lang="fr-FR"/>
        </a:p>
      </dgm:t>
    </dgm:pt>
    <dgm:pt modelId="{1E7AB560-E699-458C-9F5C-41018484B16B}" type="pres">
      <dgm:prSet presAssocID="{E170D9FA-2F6F-41AB-9956-5F04C33EF7A1}" presName="accent_1" presStyleCnt="0"/>
      <dgm:spPr/>
    </dgm:pt>
    <dgm:pt modelId="{915BD3AF-F15D-4417-A781-24C80C09F513}" type="pres">
      <dgm:prSet presAssocID="{E170D9FA-2F6F-41AB-9956-5F04C33EF7A1}" presName="accentRepeatNode" presStyleLbl="solidFgAcc1" presStyleIdx="0" presStyleCnt="4"/>
      <dgm:spPr/>
    </dgm:pt>
    <dgm:pt modelId="{89F8D4A9-8657-4FBC-A58C-3600D45ED2DC}" type="pres">
      <dgm:prSet presAssocID="{42AA02A9-496B-4328-A119-8E759697CAEC}" presName="text_2" presStyleLbl="node1" presStyleIdx="1" presStyleCnt="4">
        <dgm:presLayoutVars>
          <dgm:bulletEnabled val="1"/>
        </dgm:presLayoutVars>
      </dgm:prSet>
      <dgm:spPr/>
      <dgm:t>
        <a:bodyPr/>
        <a:lstStyle/>
        <a:p>
          <a:endParaRPr lang="fr-FR"/>
        </a:p>
      </dgm:t>
    </dgm:pt>
    <dgm:pt modelId="{670BD782-2235-4D99-90B5-83B160859D9A}" type="pres">
      <dgm:prSet presAssocID="{42AA02A9-496B-4328-A119-8E759697CAEC}" presName="accent_2" presStyleCnt="0"/>
      <dgm:spPr/>
    </dgm:pt>
    <dgm:pt modelId="{D5E0220B-8EFA-46AD-870F-8C5D5D479C3B}" type="pres">
      <dgm:prSet presAssocID="{42AA02A9-496B-4328-A119-8E759697CAEC}" presName="accentRepeatNode" presStyleLbl="solidFgAcc1" presStyleIdx="1" presStyleCnt="4"/>
      <dgm:spPr/>
    </dgm:pt>
    <dgm:pt modelId="{37AEFEFE-6EA5-4763-82D6-AFB5B85F9912}" type="pres">
      <dgm:prSet presAssocID="{C7E3BD27-19E0-48CA-9BDC-5EFD00F222C2}" presName="text_3" presStyleLbl="node1" presStyleIdx="2" presStyleCnt="4">
        <dgm:presLayoutVars>
          <dgm:bulletEnabled val="1"/>
        </dgm:presLayoutVars>
      </dgm:prSet>
      <dgm:spPr/>
      <dgm:t>
        <a:bodyPr/>
        <a:lstStyle/>
        <a:p>
          <a:endParaRPr lang="fr-FR"/>
        </a:p>
      </dgm:t>
    </dgm:pt>
    <dgm:pt modelId="{CFB49DAA-3561-434E-8FFD-E69F890B7F9D}" type="pres">
      <dgm:prSet presAssocID="{C7E3BD27-19E0-48CA-9BDC-5EFD00F222C2}" presName="accent_3" presStyleCnt="0"/>
      <dgm:spPr/>
    </dgm:pt>
    <dgm:pt modelId="{E084651D-6B6C-4D72-8A56-A85D9B408DAB}" type="pres">
      <dgm:prSet presAssocID="{C7E3BD27-19E0-48CA-9BDC-5EFD00F222C2}" presName="accentRepeatNode" presStyleLbl="solidFgAcc1" presStyleIdx="2" presStyleCnt="4"/>
      <dgm:spPr/>
    </dgm:pt>
    <dgm:pt modelId="{BCAA787B-E9E3-4EA1-980F-A25AECD6D963}" type="pres">
      <dgm:prSet presAssocID="{1C1448CD-F45D-421A-947C-BFC52BE75CAC}" presName="text_4" presStyleLbl="node1" presStyleIdx="3" presStyleCnt="4">
        <dgm:presLayoutVars>
          <dgm:bulletEnabled val="1"/>
        </dgm:presLayoutVars>
      </dgm:prSet>
      <dgm:spPr/>
      <dgm:t>
        <a:bodyPr/>
        <a:lstStyle/>
        <a:p>
          <a:endParaRPr lang="fr-FR"/>
        </a:p>
      </dgm:t>
    </dgm:pt>
    <dgm:pt modelId="{D8D676D8-9AD4-4343-A39C-CACF5114CE2F}" type="pres">
      <dgm:prSet presAssocID="{1C1448CD-F45D-421A-947C-BFC52BE75CAC}" presName="accent_4" presStyleCnt="0"/>
      <dgm:spPr/>
    </dgm:pt>
    <dgm:pt modelId="{8C0C9160-5E7B-4D98-8B74-74755526B967}" type="pres">
      <dgm:prSet presAssocID="{1C1448CD-F45D-421A-947C-BFC52BE75CAC}" presName="accentRepeatNode" presStyleLbl="solidFgAcc1" presStyleIdx="3" presStyleCnt="4"/>
      <dgm:spPr/>
    </dgm:pt>
  </dgm:ptLst>
  <dgm:cxnLst>
    <dgm:cxn modelId="{776D5FC0-4FE4-4AA4-A477-19B3E9B8A0A3}" type="presOf" srcId="{1C1448CD-F45D-421A-947C-BFC52BE75CAC}" destId="{BCAA787B-E9E3-4EA1-980F-A25AECD6D963}" srcOrd="0" destOrd="0" presId="urn:microsoft.com/office/officeart/2008/layout/VerticalCurvedList"/>
    <dgm:cxn modelId="{24EB20E8-99F2-4DBA-B931-0E3C731540D7}" type="presOf" srcId="{42AA02A9-496B-4328-A119-8E759697CAEC}" destId="{89F8D4A9-8657-4FBC-A58C-3600D45ED2DC}" srcOrd="0" destOrd="0" presId="urn:microsoft.com/office/officeart/2008/layout/VerticalCurvedList"/>
    <dgm:cxn modelId="{0A3E6BB6-DAF3-455D-9CAB-9E480B6A9EFD}" srcId="{A16C9419-B5F5-4A27-8892-A3FC58CD3175}" destId="{C7E3BD27-19E0-48CA-9BDC-5EFD00F222C2}" srcOrd="2" destOrd="0" parTransId="{B0EF382B-ADA9-47C2-B997-F9A97CDEF425}" sibTransId="{9D18EE92-F031-4F79-9334-A8CAE843E19C}"/>
    <dgm:cxn modelId="{CAE61160-930F-46A1-9287-4398641F41AF}" srcId="{A16C9419-B5F5-4A27-8892-A3FC58CD3175}" destId="{1C1448CD-F45D-421A-947C-BFC52BE75CAC}" srcOrd="3" destOrd="0" parTransId="{70697AB9-639C-4203-A378-843D727E60EF}" sibTransId="{434A3EEF-4526-49F4-B309-9B9ABA2CC4D7}"/>
    <dgm:cxn modelId="{5E2C2F7B-18D6-40A2-8181-E8E4C07F8EA1}" type="presOf" srcId="{C7E3BD27-19E0-48CA-9BDC-5EFD00F222C2}" destId="{37AEFEFE-6EA5-4763-82D6-AFB5B85F9912}" srcOrd="0" destOrd="0" presId="urn:microsoft.com/office/officeart/2008/layout/VerticalCurvedList"/>
    <dgm:cxn modelId="{CED08F85-0C1A-46FF-BFA1-C5823344C378}" srcId="{A16C9419-B5F5-4A27-8892-A3FC58CD3175}" destId="{42AA02A9-496B-4328-A119-8E759697CAEC}" srcOrd="1" destOrd="0" parTransId="{4815F677-8FE5-4A9D-85B2-DCEB3FDC95E0}" sibTransId="{B9D15DFC-58EE-4F1B-BC2F-D9E94028BEA3}"/>
    <dgm:cxn modelId="{B1BD8C6D-E652-414F-AB73-2F36E3C910DA}" srcId="{A16C9419-B5F5-4A27-8892-A3FC58CD3175}" destId="{E170D9FA-2F6F-41AB-9956-5F04C33EF7A1}" srcOrd="0" destOrd="0" parTransId="{660EFD8A-645F-463C-AB31-741E9E1285AB}" sibTransId="{722F2698-200E-492C-B0B4-8829D084DC4B}"/>
    <dgm:cxn modelId="{63171E90-0348-45D3-952C-EA9CF6A625D0}" type="presOf" srcId="{A16C9419-B5F5-4A27-8892-A3FC58CD3175}" destId="{4FE54908-1637-44B8-82CB-6C23866FD188}" srcOrd="0" destOrd="0" presId="urn:microsoft.com/office/officeart/2008/layout/VerticalCurvedList"/>
    <dgm:cxn modelId="{B884D090-A03D-4C24-A990-35D81FE9166C}" type="presOf" srcId="{E170D9FA-2F6F-41AB-9956-5F04C33EF7A1}" destId="{4CF6ACD2-944B-477A-98EF-058E0DA11C00}" srcOrd="0" destOrd="0" presId="urn:microsoft.com/office/officeart/2008/layout/VerticalCurvedList"/>
    <dgm:cxn modelId="{43DB5421-367F-497A-867B-21FF28E29540}" type="presOf" srcId="{722F2698-200E-492C-B0B4-8829D084DC4B}" destId="{ACB72A1E-DF5D-4A12-8152-3C3EF2EBCBC7}" srcOrd="0" destOrd="0" presId="urn:microsoft.com/office/officeart/2008/layout/VerticalCurvedList"/>
    <dgm:cxn modelId="{49100F19-92B1-439A-98FE-433B49D273D0}" type="presParOf" srcId="{4FE54908-1637-44B8-82CB-6C23866FD188}" destId="{71B74747-E11B-4539-8E16-262BCC68018A}" srcOrd="0" destOrd="0" presId="urn:microsoft.com/office/officeart/2008/layout/VerticalCurvedList"/>
    <dgm:cxn modelId="{78F6D9DF-25EF-44A2-8264-F9D088E75BC2}" type="presParOf" srcId="{71B74747-E11B-4539-8E16-262BCC68018A}" destId="{21F8F797-C97A-494F-91E4-1B8B62B2B616}" srcOrd="0" destOrd="0" presId="urn:microsoft.com/office/officeart/2008/layout/VerticalCurvedList"/>
    <dgm:cxn modelId="{C5FA6C4D-1F46-44BC-A3CD-B9F2F51599B9}" type="presParOf" srcId="{21F8F797-C97A-494F-91E4-1B8B62B2B616}" destId="{AF9D7EC2-8D1D-4C44-A78D-35CEAA509CE6}" srcOrd="0" destOrd="0" presId="urn:microsoft.com/office/officeart/2008/layout/VerticalCurvedList"/>
    <dgm:cxn modelId="{6794A907-0379-40BD-A225-E417700991C2}" type="presParOf" srcId="{21F8F797-C97A-494F-91E4-1B8B62B2B616}" destId="{ACB72A1E-DF5D-4A12-8152-3C3EF2EBCBC7}" srcOrd="1" destOrd="0" presId="urn:microsoft.com/office/officeart/2008/layout/VerticalCurvedList"/>
    <dgm:cxn modelId="{7A51DDEE-7C85-4213-AB0F-C7841219C0F4}" type="presParOf" srcId="{21F8F797-C97A-494F-91E4-1B8B62B2B616}" destId="{937E008C-9FA3-4CC1-AF36-4CAEBE92BBB3}" srcOrd="2" destOrd="0" presId="urn:microsoft.com/office/officeart/2008/layout/VerticalCurvedList"/>
    <dgm:cxn modelId="{1484F97F-EA93-4042-90B5-4F90BB54797A}" type="presParOf" srcId="{21F8F797-C97A-494F-91E4-1B8B62B2B616}" destId="{062EE899-3248-4196-846E-8553B1BA283E}" srcOrd="3" destOrd="0" presId="urn:microsoft.com/office/officeart/2008/layout/VerticalCurvedList"/>
    <dgm:cxn modelId="{5C882666-44BE-4AF0-9F9F-BAAF2C5365C1}" type="presParOf" srcId="{71B74747-E11B-4539-8E16-262BCC68018A}" destId="{4CF6ACD2-944B-477A-98EF-058E0DA11C00}" srcOrd="1" destOrd="0" presId="urn:microsoft.com/office/officeart/2008/layout/VerticalCurvedList"/>
    <dgm:cxn modelId="{818D3921-7FF4-4C35-A643-CE3751EAECCC}" type="presParOf" srcId="{71B74747-E11B-4539-8E16-262BCC68018A}" destId="{1E7AB560-E699-458C-9F5C-41018484B16B}" srcOrd="2" destOrd="0" presId="urn:microsoft.com/office/officeart/2008/layout/VerticalCurvedList"/>
    <dgm:cxn modelId="{29C7D661-220D-4602-8722-CFFB98D8CEA6}" type="presParOf" srcId="{1E7AB560-E699-458C-9F5C-41018484B16B}" destId="{915BD3AF-F15D-4417-A781-24C80C09F513}" srcOrd="0" destOrd="0" presId="urn:microsoft.com/office/officeart/2008/layout/VerticalCurvedList"/>
    <dgm:cxn modelId="{969712D5-BE5C-4BC0-A4E5-61E8466B5A23}" type="presParOf" srcId="{71B74747-E11B-4539-8E16-262BCC68018A}" destId="{89F8D4A9-8657-4FBC-A58C-3600D45ED2DC}" srcOrd="3" destOrd="0" presId="urn:microsoft.com/office/officeart/2008/layout/VerticalCurvedList"/>
    <dgm:cxn modelId="{3D31646F-D1A1-4E38-92F5-3546C9ED41E5}" type="presParOf" srcId="{71B74747-E11B-4539-8E16-262BCC68018A}" destId="{670BD782-2235-4D99-90B5-83B160859D9A}" srcOrd="4" destOrd="0" presId="urn:microsoft.com/office/officeart/2008/layout/VerticalCurvedList"/>
    <dgm:cxn modelId="{1BC26C1E-3CA8-4C83-B02A-62023BEFBFDC}" type="presParOf" srcId="{670BD782-2235-4D99-90B5-83B160859D9A}" destId="{D5E0220B-8EFA-46AD-870F-8C5D5D479C3B}" srcOrd="0" destOrd="0" presId="urn:microsoft.com/office/officeart/2008/layout/VerticalCurvedList"/>
    <dgm:cxn modelId="{C9C1942E-ABAB-46F6-B650-3D3A5AFE9138}" type="presParOf" srcId="{71B74747-E11B-4539-8E16-262BCC68018A}" destId="{37AEFEFE-6EA5-4763-82D6-AFB5B85F9912}" srcOrd="5" destOrd="0" presId="urn:microsoft.com/office/officeart/2008/layout/VerticalCurvedList"/>
    <dgm:cxn modelId="{E6C67960-B225-4C90-A560-07ECF6E6C477}" type="presParOf" srcId="{71B74747-E11B-4539-8E16-262BCC68018A}" destId="{CFB49DAA-3561-434E-8FFD-E69F890B7F9D}" srcOrd="6" destOrd="0" presId="urn:microsoft.com/office/officeart/2008/layout/VerticalCurvedList"/>
    <dgm:cxn modelId="{BD586129-089B-48B8-B506-BE96010C25BF}" type="presParOf" srcId="{CFB49DAA-3561-434E-8FFD-E69F890B7F9D}" destId="{E084651D-6B6C-4D72-8A56-A85D9B408DAB}" srcOrd="0" destOrd="0" presId="urn:microsoft.com/office/officeart/2008/layout/VerticalCurvedList"/>
    <dgm:cxn modelId="{F77FE51B-3444-4048-9F07-BC1AA96FE597}" type="presParOf" srcId="{71B74747-E11B-4539-8E16-262BCC68018A}" destId="{BCAA787B-E9E3-4EA1-980F-A25AECD6D963}" srcOrd="7" destOrd="0" presId="urn:microsoft.com/office/officeart/2008/layout/VerticalCurvedList"/>
    <dgm:cxn modelId="{E2F5E24E-86B7-4B75-B234-47769E5C30B9}" type="presParOf" srcId="{71B74747-E11B-4539-8E16-262BCC68018A}" destId="{D8D676D8-9AD4-4343-A39C-CACF5114CE2F}" srcOrd="8" destOrd="0" presId="urn:microsoft.com/office/officeart/2008/layout/VerticalCurvedList"/>
    <dgm:cxn modelId="{5823739D-8A95-41D0-8E57-EDA2F3861C54}" type="presParOf" srcId="{D8D676D8-9AD4-4343-A39C-CACF5114CE2F}" destId="{8C0C9160-5E7B-4D98-8B74-74755526B96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16C9419-B5F5-4A27-8892-A3FC58CD3175}"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fr-FR"/>
        </a:p>
      </dgm:t>
    </dgm:pt>
    <dgm:pt modelId="{E170D9FA-2F6F-41AB-9956-5F04C33EF7A1}">
      <dgm:prSet phldrT="[Texte]"/>
      <dgm:spPr/>
      <dgm:t>
        <a:bodyPr/>
        <a:lstStyle/>
        <a:p>
          <a:r>
            <a:rPr lang="fr-FR" dirty="0" smtClean="0"/>
            <a:t>Introduction</a:t>
          </a:r>
          <a:endParaRPr lang="fr-FR" dirty="0"/>
        </a:p>
      </dgm:t>
    </dgm:pt>
    <dgm:pt modelId="{660EFD8A-645F-463C-AB31-741E9E1285AB}" type="parTrans" cxnId="{B1BD8C6D-E652-414F-AB73-2F36E3C910DA}">
      <dgm:prSet/>
      <dgm:spPr/>
      <dgm:t>
        <a:bodyPr/>
        <a:lstStyle/>
        <a:p>
          <a:endParaRPr lang="fr-FR"/>
        </a:p>
      </dgm:t>
    </dgm:pt>
    <dgm:pt modelId="{722F2698-200E-492C-B0B4-8829D084DC4B}" type="sibTrans" cxnId="{B1BD8C6D-E652-414F-AB73-2F36E3C910DA}">
      <dgm:prSet/>
      <dgm:spPr/>
      <dgm:t>
        <a:bodyPr/>
        <a:lstStyle/>
        <a:p>
          <a:endParaRPr lang="fr-FR"/>
        </a:p>
      </dgm:t>
    </dgm:pt>
    <dgm:pt modelId="{42AA02A9-496B-4328-A119-8E759697CAEC}">
      <dgm:prSet phldrT="[Texte]"/>
      <dgm:spPr/>
      <dgm:t>
        <a:bodyPr/>
        <a:lstStyle/>
        <a:p>
          <a:r>
            <a:rPr lang="fr-FR" dirty="0" smtClean="0"/>
            <a:t>Analyse et Identification</a:t>
          </a:r>
          <a:endParaRPr lang="fr-FR" dirty="0"/>
        </a:p>
      </dgm:t>
    </dgm:pt>
    <dgm:pt modelId="{4815F677-8FE5-4A9D-85B2-DCEB3FDC95E0}" type="parTrans" cxnId="{CED08F85-0C1A-46FF-BFA1-C5823344C378}">
      <dgm:prSet/>
      <dgm:spPr/>
      <dgm:t>
        <a:bodyPr/>
        <a:lstStyle/>
        <a:p>
          <a:endParaRPr lang="fr-FR"/>
        </a:p>
      </dgm:t>
    </dgm:pt>
    <dgm:pt modelId="{B9D15DFC-58EE-4F1B-BC2F-D9E94028BEA3}" type="sibTrans" cxnId="{CED08F85-0C1A-46FF-BFA1-C5823344C378}">
      <dgm:prSet/>
      <dgm:spPr/>
      <dgm:t>
        <a:bodyPr/>
        <a:lstStyle/>
        <a:p>
          <a:endParaRPr lang="fr-FR"/>
        </a:p>
      </dgm:t>
    </dgm:pt>
    <dgm:pt modelId="{1C1448CD-F45D-421A-947C-BFC52BE75CAC}">
      <dgm:prSet phldrT="[Texte]"/>
      <dgm:spPr/>
      <dgm:t>
        <a:bodyPr/>
        <a:lstStyle/>
        <a:p>
          <a:r>
            <a:rPr lang="fr-FR" dirty="0" smtClean="0"/>
            <a:t>Conception</a:t>
          </a:r>
          <a:endParaRPr lang="fr-FR" dirty="0"/>
        </a:p>
      </dgm:t>
    </dgm:pt>
    <dgm:pt modelId="{70697AB9-639C-4203-A378-843D727E60EF}" type="parTrans" cxnId="{CAE61160-930F-46A1-9287-4398641F41AF}">
      <dgm:prSet/>
      <dgm:spPr/>
      <dgm:t>
        <a:bodyPr/>
        <a:lstStyle/>
        <a:p>
          <a:endParaRPr lang="fr-FR"/>
        </a:p>
      </dgm:t>
    </dgm:pt>
    <dgm:pt modelId="{434A3EEF-4526-49F4-B309-9B9ABA2CC4D7}" type="sibTrans" cxnId="{CAE61160-930F-46A1-9287-4398641F41AF}">
      <dgm:prSet/>
      <dgm:spPr/>
      <dgm:t>
        <a:bodyPr/>
        <a:lstStyle/>
        <a:p>
          <a:endParaRPr lang="fr-FR"/>
        </a:p>
      </dgm:t>
    </dgm:pt>
    <dgm:pt modelId="{C7E3BD27-19E0-48CA-9BDC-5EFD00F222C2}">
      <dgm:prSet phldrT="[Texte]"/>
      <dgm:spPr/>
      <dgm:t>
        <a:bodyPr/>
        <a:lstStyle/>
        <a:p>
          <a:r>
            <a:rPr lang="fr-FR" dirty="0" smtClean="0"/>
            <a:t>Déclinaison dans les couches d’architecture</a:t>
          </a:r>
          <a:endParaRPr lang="fr-FR" dirty="0"/>
        </a:p>
      </dgm:t>
    </dgm:pt>
    <dgm:pt modelId="{B0EF382B-ADA9-47C2-B997-F9A97CDEF425}" type="parTrans" cxnId="{0A3E6BB6-DAF3-455D-9CAB-9E480B6A9EFD}">
      <dgm:prSet/>
      <dgm:spPr/>
      <dgm:t>
        <a:bodyPr/>
        <a:lstStyle/>
        <a:p>
          <a:endParaRPr lang="fr-FR"/>
        </a:p>
      </dgm:t>
    </dgm:pt>
    <dgm:pt modelId="{9D18EE92-F031-4F79-9334-A8CAE843E19C}" type="sibTrans" cxnId="{0A3E6BB6-DAF3-455D-9CAB-9E480B6A9EFD}">
      <dgm:prSet/>
      <dgm:spPr/>
      <dgm:t>
        <a:bodyPr/>
        <a:lstStyle/>
        <a:p>
          <a:endParaRPr lang="fr-FR"/>
        </a:p>
      </dgm:t>
    </dgm:pt>
    <dgm:pt modelId="{4FE54908-1637-44B8-82CB-6C23866FD188}" type="pres">
      <dgm:prSet presAssocID="{A16C9419-B5F5-4A27-8892-A3FC58CD3175}" presName="Name0" presStyleCnt="0">
        <dgm:presLayoutVars>
          <dgm:chMax val="7"/>
          <dgm:chPref val="7"/>
          <dgm:dir/>
        </dgm:presLayoutVars>
      </dgm:prSet>
      <dgm:spPr/>
      <dgm:t>
        <a:bodyPr/>
        <a:lstStyle/>
        <a:p>
          <a:endParaRPr lang="fr-FR"/>
        </a:p>
      </dgm:t>
    </dgm:pt>
    <dgm:pt modelId="{71B74747-E11B-4539-8E16-262BCC68018A}" type="pres">
      <dgm:prSet presAssocID="{A16C9419-B5F5-4A27-8892-A3FC58CD3175}" presName="Name1" presStyleCnt="0"/>
      <dgm:spPr/>
    </dgm:pt>
    <dgm:pt modelId="{21F8F797-C97A-494F-91E4-1B8B62B2B616}" type="pres">
      <dgm:prSet presAssocID="{A16C9419-B5F5-4A27-8892-A3FC58CD3175}" presName="cycle" presStyleCnt="0"/>
      <dgm:spPr/>
    </dgm:pt>
    <dgm:pt modelId="{AF9D7EC2-8D1D-4C44-A78D-35CEAA509CE6}" type="pres">
      <dgm:prSet presAssocID="{A16C9419-B5F5-4A27-8892-A3FC58CD3175}" presName="srcNode" presStyleLbl="node1" presStyleIdx="0" presStyleCnt="4"/>
      <dgm:spPr/>
    </dgm:pt>
    <dgm:pt modelId="{ACB72A1E-DF5D-4A12-8152-3C3EF2EBCBC7}" type="pres">
      <dgm:prSet presAssocID="{A16C9419-B5F5-4A27-8892-A3FC58CD3175}" presName="conn" presStyleLbl="parChTrans1D2" presStyleIdx="0" presStyleCnt="1"/>
      <dgm:spPr/>
      <dgm:t>
        <a:bodyPr/>
        <a:lstStyle/>
        <a:p>
          <a:endParaRPr lang="fr-FR"/>
        </a:p>
      </dgm:t>
    </dgm:pt>
    <dgm:pt modelId="{937E008C-9FA3-4CC1-AF36-4CAEBE92BBB3}" type="pres">
      <dgm:prSet presAssocID="{A16C9419-B5F5-4A27-8892-A3FC58CD3175}" presName="extraNode" presStyleLbl="node1" presStyleIdx="0" presStyleCnt="4"/>
      <dgm:spPr/>
    </dgm:pt>
    <dgm:pt modelId="{062EE899-3248-4196-846E-8553B1BA283E}" type="pres">
      <dgm:prSet presAssocID="{A16C9419-B5F5-4A27-8892-A3FC58CD3175}" presName="dstNode" presStyleLbl="node1" presStyleIdx="0" presStyleCnt="4"/>
      <dgm:spPr/>
    </dgm:pt>
    <dgm:pt modelId="{4CF6ACD2-944B-477A-98EF-058E0DA11C00}" type="pres">
      <dgm:prSet presAssocID="{E170D9FA-2F6F-41AB-9956-5F04C33EF7A1}" presName="text_1" presStyleLbl="node1" presStyleIdx="0" presStyleCnt="4">
        <dgm:presLayoutVars>
          <dgm:bulletEnabled val="1"/>
        </dgm:presLayoutVars>
      </dgm:prSet>
      <dgm:spPr/>
      <dgm:t>
        <a:bodyPr/>
        <a:lstStyle/>
        <a:p>
          <a:endParaRPr lang="fr-FR"/>
        </a:p>
      </dgm:t>
    </dgm:pt>
    <dgm:pt modelId="{1E7AB560-E699-458C-9F5C-41018484B16B}" type="pres">
      <dgm:prSet presAssocID="{E170D9FA-2F6F-41AB-9956-5F04C33EF7A1}" presName="accent_1" presStyleCnt="0"/>
      <dgm:spPr/>
    </dgm:pt>
    <dgm:pt modelId="{915BD3AF-F15D-4417-A781-24C80C09F513}" type="pres">
      <dgm:prSet presAssocID="{E170D9FA-2F6F-41AB-9956-5F04C33EF7A1}" presName="accentRepeatNode" presStyleLbl="solidFgAcc1" presStyleIdx="0" presStyleCnt="4"/>
      <dgm:spPr/>
    </dgm:pt>
    <dgm:pt modelId="{89F8D4A9-8657-4FBC-A58C-3600D45ED2DC}" type="pres">
      <dgm:prSet presAssocID="{42AA02A9-496B-4328-A119-8E759697CAEC}" presName="text_2" presStyleLbl="node1" presStyleIdx="1" presStyleCnt="4">
        <dgm:presLayoutVars>
          <dgm:bulletEnabled val="1"/>
        </dgm:presLayoutVars>
      </dgm:prSet>
      <dgm:spPr/>
      <dgm:t>
        <a:bodyPr/>
        <a:lstStyle/>
        <a:p>
          <a:endParaRPr lang="fr-FR"/>
        </a:p>
      </dgm:t>
    </dgm:pt>
    <dgm:pt modelId="{670BD782-2235-4D99-90B5-83B160859D9A}" type="pres">
      <dgm:prSet presAssocID="{42AA02A9-496B-4328-A119-8E759697CAEC}" presName="accent_2" presStyleCnt="0"/>
      <dgm:spPr/>
    </dgm:pt>
    <dgm:pt modelId="{D5E0220B-8EFA-46AD-870F-8C5D5D479C3B}" type="pres">
      <dgm:prSet presAssocID="{42AA02A9-496B-4328-A119-8E759697CAEC}" presName="accentRepeatNode" presStyleLbl="solidFgAcc1" presStyleIdx="1" presStyleCnt="4"/>
      <dgm:spPr/>
    </dgm:pt>
    <dgm:pt modelId="{37AEFEFE-6EA5-4763-82D6-AFB5B85F9912}" type="pres">
      <dgm:prSet presAssocID="{C7E3BD27-19E0-48CA-9BDC-5EFD00F222C2}" presName="text_3" presStyleLbl="node1" presStyleIdx="2" presStyleCnt="4">
        <dgm:presLayoutVars>
          <dgm:bulletEnabled val="1"/>
        </dgm:presLayoutVars>
      </dgm:prSet>
      <dgm:spPr/>
      <dgm:t>
        <a:bodyPr/>
        <a:lstStyle/>
        <a:p>
          <a:endParaRPr lang="fr-FR"/>
        </a:p>
      </dgm:t>
    </dgm:pt>
    <dgm:pt modelId="{CFB49DAA-3561-434E-8FFD-E69F890B7F9D}" type="pres">
      <dgm:prSet presAssocID="{C7E3BD27-19E0-48CA-9BDC-5EFD00F222C2}" presName="accent_3" presStyleCnt="0"/>
      <dgm:spPr/>
    </dgm:pt>
    <dgm:pt modelId="{E084651D-6B6C-4D72-8A56-A85D9B408DAB}" type="pres">
      <dgm:prSet presAssocID="{C7E3BD27-19E0-48CA-9BDC-5EFD00F222C2}" presName="accentRepeatNode" presStyleLbl="solidFgAcc1" presStyleIdx="2" presStyleCnt="4"/>
      <dgm:spPr/>
    </dgm:pt>
    <dgm:pt modelId="{BCAA787B-E9E3-4EA1-980F-A25AECD6D963}" type="pres">
      <dgm:prSet presAssocID="{1C1448CD-F45D-421A-947C-BFC52BE75CAC}" presName="text_4" presStyleLbl="node1" presStyleIdx="3" presStyleCnt="4">
        <dgm:presLayoutVars>
          <dgm:bulletEnabled val="1"/>
        </dgm:presLayoutVars>
      </dgm:prSet>
      <dgm:spPr/>
      <dgm:t>
        <a:bodyPr/>
        <a:lstStyle/>
        <a:p>
          <a:endParaRPr lang="fr-FR"/>
        </a:p>
      </dgm:t>
    </dgm:pt>
    <dgm:pt modelId="{D8D676D8-9AD4-4343-A39C-CACF5114CE2F}" type="pres">
      <dgm:prSet presAssocID="{1C1448CD-F45D-421A-947C-BFC52BE75CAC}" presName="accent_4" presStyleCnt="0"/>
      <dgm:spPr/>
    </dgm:pt>
    <dgm:pt modelId="{8C0C9160-5E7B-4D98-8B74-74755526B967}" type="pres">
      <dgm:prSet presAssocID="{1C1448CD-F45D-421A-947C-BFC52BE75CAC}" presName="accentRepeatNode" presStyleLbl="solidFgAcc1" presStyleIdx="3" presStyleCnt="4"/>
      <dgm:spPr/>
    </dgm:pt>
  </dgm:ptLst>
  <dgm:cxnLst>
    <dgm:cxn modelId="{AA7BDB6C-20FA-414F-99A0-908DCAF5BDA1}" type="presOf" srcId="{A16C9419-B5F5-4A27-8892-A3FC58CD3175}" destId="{4FE54908-1637-44B8-82CB-6C23866FD188}" srcOrd="0" destOrd="0" presId="urn:microsoft.com/office/officeart/2008/layout/VerticalCurvedList"/>
    <dgm:cxn modelId="{0A3E6BB6-DAF3-455D-9CAB-9E480B6A9EFD}" srcId="{A16C9419-B5F5-4A27-8892-A3FC58CD3175}" destId="{C7E3BD27-19E0-48CA-9BDC-5EFD00F222C2}" srcOrd="2" destOrd="0" parTransId="{B0EF382B-ADA9-47C2-B997-F9A97CDEF425}" sibTransId="{9D18EE92-F031-4F79-9334-A8CAE843E19C}"/>
    <dgm:cxn modelId="{CAE61160-930F-46A1-9287-4398641F41AF}" srcId="{A16C9419-B5F5-4A27-8892-A3FC58CD3175}" destId="{1C1448CD-F45D-421A-947C-BFC52BE75CAC}" srcOrd="3" destOrd="0" parTransId="{70697AB9-639C-4203-A378-843D727E60EF}" sibTransId="{434A3EEF-4526-49F4-B309-9B9ABA2CC4D7}"/>
    <dgm:cxn modelId="{8E352AF7-E1CE-4DA0-A44A-3EAED294673E}" type="presOf" srcId="{E170D9FA-2F6F-41AB-9956-5F04C33EF7A1}" destId="{4CF6ACD2-944B-477A-98EF-058E0DA11C00}" srcOrd="0" destOrd="0" presId="urn:microsoft.com/office/officeart/2008/layout/VerticalCurvedList"/>
    <dgm:cxn modelId="{CED08F85-0C1A-46FF-BFA1-C5823344C378}" srcId="{A16C9419-B5F5-4A27-8892-A3FC58CD3175}" destId="{42AA02A9-496B-4328-A119-8E759697CAEC}" srcOrd="1" destOrd="0" parTransId="{4815F677-8FE5-4A9D-85B2-DCEB3FDC95E0}" sibTransId="{B9D15DFC-58EE-4F1B-BC2F-D9E94028BEA3}"/>
    <dgm:cxn modelId="{AFACFAF4-BAB1-4102-ACC4-09291A4FC31F}" type="presOf" srcId="{1C1448CD-F45D-421A-947C-BFC52BE75CAC}" destId="{BCAA787B-E9E3-4EA1-980F-A25AECD6D963}" srcOrd="0" destOrd="0" presId="urn:microsoft.com/office/officeart/2008/layout/VerticalCurvedList"/>
    <dgm:cxn modelId="{119A3A5B-A971-48A0-B1A5-8D93B5D5F03B}" type="presOf" srcId="{722F2698-200E-492C-B0B4-8829D084DC4B}" destId="{ACB72A1E-DF5D-4A12-8152-3C3EF2EBCBC7}" srcOrd="0" destOrd="0" presId="urn:microsoft.com/office/officeart/2008/layout/VerticalCurvedList"/>
    <dgm:cxn modelId="{03BDB731-8E54-45FF-B7B0-650AE1AD65A2}" type="presOf" srcId="{42AA02A9-496B-4328-A119-8E759697CAEC}" destId="{89F8D4A9-8657-4FBC-A58C-3600D45ED2DC}" srcOrd="0" destOrd="0" presId="urn:microsoft.com/office/officeart/2008/layout/VerticalCurvedList"/>
    <dgm:cxn modelId="{B1BD8C6D-E652-414F-AB73-2F36E3C910DA}" srcId="{A16C9419-B5F5-4A27-8892-A3FC58CD3175}" destId="{E170D9FA-2F6F-41AB-9956-5F04C33EF7A1}" srcOrd="0" destOrd="0" parTransId="{660EFD8A-645F-463C-AB31-741E9E1285AB}" sibTransId="{722F2698-200E-492C-B0B4-8829D084DC4B}"/>
    <dgm:cxn modelId="{80D5BFCC-A652-4D18-9252-7A9EED138DA0}" type="presOf" srcId="{C7E3BD27-19E0-48CA-9BDC-5EFD00F222C2}" destId="{37AEFEFE-6EA5-4763-82D6-AFB5B85F9912}" srcOrd="0" destOrd="0" presId="urn:microsoft.com/office/officeart/2008/layout/VerticalCurvedList"/>
    <dgm:cxn modelId="{94A0F9BA-1584-49DE-94BD-438C4166D6BC}" type="presParOf" srcId="{4FE54908-1637-44B8-82CB-6C23866FD188}" destId="{71B74747-E11B-4539-8E16-262BCC68018A}" srcOrd="0" destOrd="0" presId="urn:microsoft.com/office/officeart/2008/layout/VerticalCurvedList"/>
    <dgm:cxn modelId="{4D7C9F2C-99A2-4F34-B8B9-841B3528D965}" type="presParOf" srcId="{71B74747-E11B-4539-8E16-262BCC68018A}" destId="{21F8F797-C97A-494F-91E4-1B8B62B2B616}" srcOrd="0" destOrd="0" presId="urn:microsoft.com/office/officeart/2008/layout/VerticalCurvedList"/>
    <dgm:cxn modelId="{D33C20EC-CA8F-497F-957B-FA41C7159E04}" type="presParOf" srcId="{21F8F797-C97A-494F-91E4-1B8B62B2B616}" destId="{AF9D7EC2-8D1D-4C44-A78D-35CEAA509CE6}" srcOrd="0" destOrd="0" presId="urn:microsoft.com/office/officeart/2008/layout/VerticalCurvedList"/>
    <dgm:cxn modelId="{337C2490-D668-401E-82B6-352BD31397FA}" type="presParOf" srcId="{21F8F797-C97A-494F-91E4-1B8B62B2B616}" destId="{ACB72A1E-DF5D-4A12-8152-3C3EF2EBCBC7}" srcOrd="1" destOrd="0" presId="urn:microsoft.com/office/officeart/2008/layout/VerticalCurvedList"/>
    <dgm:cxn modelId="{3CCF66EF-03A6-4CEC-8D18-A8716A3A6EED}" type="presParOf" srcId="{21F8F797-C97A-494F-91E4-1B8B62B2B616}" destId="{937E008C-9FA3-4CC1-AF36-4CAEBE92BBB3}" srcOrd="2" destOrd="0" presId="urn:microsoft.com/office/officeart/2008/layout/VerticalCurvedList"/>
    <dgm:cxn modelId="{C3A373F6-7993-4DB0-A936-44994E953CBE}" type="presParOf" srcId="{21F8F797-C97A-494F-91E4-1B8B62B2B616}" destId="{062EE899-3248-4196-846E-8553B1BA283E}" srcOrd="3" destOrd="0" presId="urn:microsoft.com/office/officeart/2008/layout/VerticalCurvedList"/>
    <dgm:cxn modelId="{71732AAD-7E47-4947-9B8C-A0A420F59356}" type="presParOf" srcId="{71B74747-E11B-4539-8E16-262BCC68018A}" destId="{4CF6ACD2-944B-477A-98EF-058E0DA11C00}" srcOrd="1" destOrd="0" presId="urn:microsoft.com/office/officeart/2008/layout/VerticalCurvedList"/>
    <dgm:cxn modelId="{32E7B8BE-EAB8-4A32-B28D-D81AD1B22BDE}" type="presParOf" srcId="{71B74747-E11B-4539-8E16-262BCC68018A}" destId="{1E7AB560-E699-458C-9F5C-41018484B16B}" srcOrd="2" destOrd="0" presId="urn:microsoft.com/office/officeart/2008/layout/VerticalCurvedList"/>
    <dgm:cxn modelId="{06C228C7-E548-42D7-8DD9-A3410AEF5E23}" type="presParOf" srcId="{1E7AB560-E699-458C-9F5C-41018484B16B}" destId="{915BD3AF-F15D-4417-A781-24C80C09F513}" srcOrd="0" destOrd="0" presId="urn:microsoft.com/office/officeart/2008/layout/VerticalCurvedList"/>
    <dgm:cxn modelId="{65231ED0-A9BC-42EA-AA82-FEE4FBE0F0B9}" type="presParOf" srcId="{71B74747-E11B-4539-8E16-262BCC68018A}" destId="{89F8D4A9-8657-4FBC-A58C-3600D45ED2DC}" srcOrd="3" destOrd="0" presId="urn:microsoft.com/office/officeart/2008/layout/VerticalCurvedList"/>
    <dgm:cxn modelId="{5D215837-BFD4-41CF-93CE-415748D00CC6}" type="presParOf" srcId="{71B74747-E11B-4539-8E16-262BCC68018A}" destId="{670BD782-2235-4D99-90B5-83B160859D9A}" srcOrd="4" destOrd="0" presId="urn:microsoft.com/office/officeart/2008/layout/VerticalCurvedList"/>
    <dgm:cxn modelId="{DA49AEC1-F9C7-4D60-8935-B563AEC79F04}" type="presParOf" srcId="{670BD782-2235-4D99-90B5-83B160859D9A}" destId="{D5E0220B-8EFA-46AD-870F-8C5D5D479C3B}" srcOrd="0" destOrd="0" presId="urn:microsoft.com/office/officeart/2008/layout/VerticalCurvedList"/>
    <dgm:cxn modelId="{EF7C541E-9F09-4060-9BE0-AD6E84C73FBD}" type="presParOf" srcId="{71B74747-E11B-4539-8E16-262BCC68018A}" destId="{37AEFEFE-6EA5-4763-82D6-AFB5B85F9912}" srcOrd="5" destOrd="0" presId="urn:microsoft.com/office/officeart/2008/layout/VerticalCurvedList"/>
    <dgm:cxn modelId="{7F167EFB-3AE1-4988-921D-639B961D6A45}" type="presParOf" srcId="{71B74747-E11B-4539-8E16-262BCC68018A}" destId="{CFB49DAA-3561-434E-8FFD-E69F890B7F9D}" srcOrd="6" destOrd="0" presId="urn:microsoft.com/office/officeart/2008/layout/VerticalCurvedList"/>
    <dgm:cxn modelId="{CDA32C73-AFCE-49A9-9BDD-D45C6648853C}" type="presParOf" srcId="{CFB49DAA-3561-434E-8FFD-E69F890B7F9D}" destId="{E084651D-6B6C-4D72-8A56-A85D9B408DAB}" srcOrd="0" destOrd="0" presId="urn:microsoft.com/office/officeart/2008/layout/VerticalCurvedList"/>
    <dgm:cxn modelId="{725BA101-2858-4733-AB32-23AC1E8F514E}" type="presParOf" srcId="{71B74747-E11B-4539-8E16-262BCC68018A}" destId="{BCAA787B-E9E3-4EA1-980F-A25AECD6D963}" srcOrd="7" destOrd="0" presId="urn:microsoft.com/office/officeart/2008/layout/VerticalCurvedList"/>
    <dgm:cxn modelId="{3E95EB81-37F6-4F15-9CD5-7D5480C376FF}" type="presParOf" srcId="{71B74747-E11B-4539-8E16-262BCC68018A}" destId="{D8D676D8-9AD4-4343-A39C-CACF5114CE2F}" srcOrd="8" destOrd="0" presId="urn:microsoft.com/office/officeart/2008/layout/VerticalCurvedList"/>
    <dgm:cxn modelId="{CF2BAD40-71DB-477A-A93C-33070B2B7EB0}" type="presParOf" srcId="{D8D676D8-9AD4-4343-A39C-CACF5114CE2F}" destId="{8C0C9160-5E7B-4D98-8B74-74755526B96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72A1E-DF5D-4A12-8152-3C3EF2EBCBC7}">
      <dsp:nvSpPr>
        <dsp:cNvPr id="0" name=""/>
        <dsp:cNvSpPr/>
      </dsp:nvSpPr>
      <dsp:spPr>
        <a:xfrm>
          <a:off x="-4977497" y="-762658"/>
          <a:ext cx="5927984" cy="5927984"/>
        </a:xfrm>
        <a:prstGeom prst="blockArc">
          <a:avLst>
            <a:gd name="adj1" fmla="val 18900000"/>
            <a:gd name="adj2" fmla="val 2700000"/>
            <a:gd name="adj3" fmla="val 364"/>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F6ACD2-944B-477A-98EF-058E0DA11C00}">
      <dsp:nvSpPr>
        <dsp:cNvPr id="0" name=""/>
        <dsp:cNvSpPr/>
      </dsp:nvSpPr>
      <dsp:spPr>
        <a:xfrm>
          <a:off x="497722" y="338477"/>
          <a:ext cx="6045741" cy="6773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612" tIns="53340" rIns="53340" bIns="53340" numCol="1" spcCol="1270" anchor="ctr" anchorCtr="0">
          <a:noAutofit/>
        </a:bodyPr>
        <a:lstStyle/>
        <a:p>
          <a:pPr lvl="0" algn="l" defTabSz="933450">
            <a:lnSpc>
              <a:spcPct val="90000"/>
            </a:lnSpc>
            <a:spcBef>
              <a:spcPct val="0"/>
            </a:spcBef>
            <a:spcAft>
              <a:spcPct val="35000"/>
            </a:spcAft>
          </a:pPr>
          <a:r>
            <a:rPr lang="fr-FR" sz="2100" kern="1200" dirty="0" smtClean="0"/>
            <a:t>Introduction</a:t>
          </a:r>
          <a:endParaRPr lang="fr-FR" sz="2100" kern="1200" dirty="0"/>
        </a:p>
      </dsp:txBody>
      <dsp:txXfrm>
        <a:off x="497722" y="338477"/>
        <a:ext cx="6045741" cy="677306"/>
      </dsp:txXfrm>
    </dsp:sp>
    <dsp:sp modelId="{915BD3AF-F15D-4417-A781-24C80C09F513}">
      <dsp:nvSpPr>
        <dsp:cNvPr id="0" name=""/>
        <dsp:cNvSpPr/>
      </dsp:nvSpPr>
      <dsp:spPr>
        <a:xfrm>
          <a:off x="74406" y="253813"/>
          <a:ext cx="846632" cy="846632"/>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F8D4A9-8657-4FBC-A58C-3600D45ED2DC}">
      <dsp:nvSpPr>
        <dsp:cNvPr id="0" name=""/>
        <dsp:cNvSpPr/>
      </dsp:nvSpPr>
      <dsp:spPr>
        <a:xfrm>
          <a:off x="886037" y="1354612"/>
          <a:ext cx="5657426" cy="6773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612" tIns="53340" rIns="53340" bIns="53340" numCol="1" spcCol="1270" anchor="ctr" anchorCtr="0">
          <a:noAutofit/>
        </a:bodyPr>
        <a:lstStyle/>
        <a:p>
          <a:pPr lvl="0" algn="l" defTabSz="933450">
            <a:lnSpc>
              <a:spcPct val="90000"/>
            </a:lnSpc>
            <a:spcBef>
              <a:spcPct val="0"/>
            </a:spcBef>
            <a:spcAft>
              <a:spcPct val="35000"/>
            </a:spcAft>
          </a:pPr>
          <a:r>
            <a:rPr lang="fr-FR" sz="2100" kern="1200" dirty="0" smtClean="0"/>
            <a:t>Analyse et Identification</a:t>
          </a:r>
          <a:endParaRPr lang="fr-FR" sz="2100" kern="1200" dirty="0"/>
        </a:p>
      </dsp:txBody>
      <dsp:txXfrm>
        <a:off x="886037" y="1354612"/>
        <a:ext cx="5657426" cy="677306"/>
      </dsp:txXfrm>
    </dsp:sp>
    <dsp:sp modelId="{D5E0220B-8EFA-46AD-870F-8C5D5D479C3B}">
      <dsp:nvSpPr>
        <dsp:cNvPr id="0" name=""/>
        <dsp:cNvSpPr/>
      </dsp:nvSpPr>
      <dsp:spPr>
        <a:xfrm>
          <a:off x="462721" y="1269949"/>
          <a:ext cx="846632" cy="846632"/>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AEFEFE-6EA5-4763-82D6-AFB5B85F9912}">
      <dsp:nvSpPr>
        <dsp:cNvPr id="0" name=""/>
        <dsp:cNvSpPr/>
      </dsp:nvSpPr>
      <dsp:spPr>
        <a:xfrm>
          <a:off x="886037" y="2370748"/>
          <a:ext cx="5657426" cy="6773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612" tIns="53340" rIns="53340" bIns="53340" numCol="1" spcCol="1270" anchor="ctr" anchorCtr="0">
          <a:noAutofit/>
        </a:bodyPr>
        <a:lstStyle/>
        <a:p>
          <a:pPr lvl="0" algn="l" defTabSz="933450">
            <a:lnSpc>
              <a:spcPct val="90000"/>
            </a:lnSpc>
            <a:spcBef>
              <a:spcPct val="0"/>
            </a:spcBef>
            <a:spcAft>
              <a:spcPct val="35000"/>
            </a:spcAft>
          </a:pPr>
          <a:r>
            <a:rPr lang="fr-FR" sz="2100" kern="1200" dirty="0" smtClean="0"/>
            <a:t>Déclinaison dans les couches d’architecture</a:t>
          </a:r>
          <a:endParaRPr lang="fr-FR" sz="2100" kern="1200" dirty="0"/>
        </a:p>
      </dsp:txBody>
      <dsp:txXfrm>
        <a:off x="886037" y="2370748"/>
        <a:ext cx="5657426" cy="677306"/>
      </dsp:txXfrm>
    </dsp:sp>
    <dsp:sp modelId="{E084651D-6B6C-4D72-8A56-A85D9B408DAB}">
      <dsp:nvSpPr>
        <dsp:cNvPr id="0" name=""/>
        <dsp:cNvSpPr/>
      </dsp:nvSpPr>
      <dsp:spPr>
        <a:xfrm>
          <a:off x="462721" y="2286084"/>
          <a:ext cx="846632" cy="846632"/>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AA787B-E9E3-4EA1-980F-A25AECD6D963}">
      <dsp:nvSpPr>
        <dsp:cNvPr id="0" name=""/>
        <dsp:cNvSpPr/>
      </dsp:nvSpPr>
      <dsp:spPr>
        <a:xfrm>
          <a:off x="497722" y="3386883"/>
          <a:ext cx="6045741" cy="6773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612" tIns="53340" rIns="53340" bIns="53340" numCol="1" spcCol="1270" anchor="ctr" anchorCtr="0">
          <a:noAutofit/>
        </a:bodyPr>
        <a:lstStyle/>
        <a:p>
          <a:pPr lvl="0" algn="l" defTabSz="933450">
            <a:lnSpc>
              <a:spcPct val="90000"/>
            </a:lnSpc>
            <a:spcBef>
              <a:spcPct val="0"/>
            </a:spcBef>
            <a:spcAft>
              <a:spcPct val="35000"/>
            </a:spcAft>
          </a:pPr>
          <a:r>
            <a:rPr lang="fr-FR" sz="2100" kern="1200" dirty="0" smtClean="0"/>
            <a:t>Conception</a:t>
          </a:r>
          <a:endParaRPr lang="fr-FR" sz="2100" kern="1200" dirty="0"/>
        </a:p>
      </dsp:txBody>
      <dsp:txXfrm>
        <a:off x="497722" y="3386883"/>
        <a:ext cx="6045741" cy="677306"/>
      </dsp:txXfrm>
    </dsp:sp>
    <dsp:sp modelId="{8C0C9160-5E7B-4D98-8B74-74755526B967}">
      <dsp:nvSpPr>
        <dsp:cNvPr id="0" name=""/>
        <dsp:cNvSpPr/>
      </dsp:nvSpPr>
      <dsp:spPr>
        <a:xfrm>
          <a:off x="74406" y="3302220"/>
          <a:ext cx="846632" cy="846632"/>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97EDAF-F00A-4DEE-BFCC-16FE496F8B9B}">
      <dsp:nvSpPr>
        <dsp:cNvPr id="0" name=""/>
        <dsp:cNvSpPr/>
      </dsp:nvSpPr>
      <dsp:spPr>
        <a:xfrm>
          <a:off x="2426" y="546232"/>
          <a:ext cx="1925004" cy="115500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fr-FR" sz="1700" kern="1200" smtClean="0"/>
            <a:t>Une ressource</a:t>
          </a:r>
          <a:endParaRPr lang="fr-FR" sz="1700" kern="1200" dirty="0"/>
        </a:p>
      </dsp:txBody>
      <dsp:txXfrm>
        <a:off x="2426" y="546232"/>
        <a:ext cx="1925004" cy="1155002"/>
      </dsp:txXfrm>
    </dsp:sp>
    <dsp:sp modelId="{EEF99FED-5961-48AA-85A7-9B997CEA45D2}">
      <dsp:nvSpPr>
        <dsp:cNvPr id="0" name=""/>
        <dsp:cNvSpPr/>
      </dsp:nvSpPr>
      <dsp:spPr>
        <a:xfrm>
          <a:off x="2119931" y="546232"/>
          <a:ext cx="1925004" cy="1155002"/>
        </a:xfrm>
        <a:prstGeom prst="rect">
          <a:avLst/>
        </a:prstGeom>
        <a:solidFill>
          <a:schemeClr val="accent5">
            <a:hueOff val="360735"/>
            <a:satOff val="-396"/>
            <a:lumOff val="18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fr-FR" sz="1700" kern="1200" smtClean="0"/>
            <a:t>L’URI</a:t>
          </a:r>
          <a:endParaRPr lang="fr-FR" sz="1700" kern="1200" dirty="0" smtClean="0"/>
        </a:p>
      </dsp:txBody>
      <dsp:txXfrm>
        <a:off x="2119931" y="546232"/>
        <a:ext cx="1925004" cy="1155002"/>
      </dsp:txXfrm>
    </dsp:sp>
    <dsp:sp modelId="{88144772-F255-4DDB-9018-76F4F5133F4F}">
      <dsp:nvSpPr>
        <dsp:cNvPr id="0" name=""/>
        <dsp:cNvSpPr/>
      </dsp:nvSpPr>
      <dsp:spPr>
        <a:xfrm>
          <a:off x="4237437" y="546232"/>
          <a:ext cx="1925004" cy="1155002"/>
        </a:xfrm>
        <a:prstGeom prst="rect">
          <a:avLst/>
        </a:prstGeom>
        <a:solidFill>
          <a:schemeClr val="accent5">
            <a:hueOff val="721470"/>
            <a:satOff val="-792"/>
            <a:lumOff val="36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fr-FR" sz="1700" kern="1200" dirty="0" smtClean="0"/>
            <a:t>Nommer les ressources / API : Un nom</a:t>
          </a:r>
        </a:p>
      </dsp:txBody>
      <dsp:txXfrm>
        <a:off x="4237437" y="546232"/>
        <a:ext cx="1925004" cy="1155002"/>
      </dsp:txXfrm>
    </dsp:sp>
    <dsp:sp modelId="{4DC4087F-4D86-4F44-A87F-F39999D24DAD}">
      <dsp:nvSpPr>
        <dsp:cNvPr id="0" name=""/>
        <dsp:cNvSpPr/>
      </dsp:nvSpPr>
      <dsp:spPr>
        <a:xfrm>
          <a:off x="6354942" y="546232"/>
          <a:ext cx="1925004" cy="1155002"/>
        </a:xfrm>
        <a:prstGeom prst="rect">
          <a:avLst/>
        </a:prstGeom>
        <a:solidFill>
          <a:schemeClr val="accent5">
            <a:hueOff val="1082205"/>
            <a:satOff val="-1188"/>
            <a:lumOff val="54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fr-FR" sz="1700" kern="1200" smtClean="0"/>
            <a:t>Nommer les ressources : Le pluriel</a:t>
          </a:r>
          <a:endParaRPr lang="fr-FR" sz="1700" kern="1200" dirty="0" smtClean="0"/>
        </a:p>
      </dsp:txBody>
      <dsp:txXfrm>
        <a:off x="6354942" y="546232"/>
        <a:ext cx="1925004" cy="1155002"/>
      </dsp:txXfrm>
    </dsp:sp>
    <dsp:sp modelId="{6791BCD1-5401-4A19-B5F7-600F4BB134BD}">
      <dsp:nvSpPr>
        <dsp:cNvPr id="0" name=""/>
        <dsp:cNvSpPr/>
      </dsp:nvSpPr>
      <dsp:spPr>
        <a:xfrm>
          <a:off x="2426" y="1893736"/>
          <a:ext cx="1925004" cy="1155002"/>
        </a:xfrm>
        <a:prstGeom prst="rect">
          <a:avLst/>
        </a:prstGeom>
        <a:solidFill>
          <a:schemeClr val="accent5">
            <a:hueOff val="1442939"/>
            <a:satOff val="-1584"/>
            <a:lumOff val="72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fr-FR" sz="1700" kern="1200" dirty="0" smtClean="0"/>
            <a:t>Construire l’ontologie des ressources</a:t>
          </a:r>
        </a:p>
      </dsp:txBody>
      <dsp:txXfrm>
        <a:off x="2426" y="1893736"/>
        <a:ext cx="1925004" cy="1155002"/>
      </dsp:txXfrm>
    </dsp:sp>
    <dsp:sp modelId="{29C1EFE8-E1BF-4975-8729-2459EB7BB4DA}">
      <dsp:nvSpPr>
        <dsp:cNvPr id="0" name=""/>
        <dsp:cNvSpPr/>
      </dsp:nvSpPr>
      <dsp:spPr>
        <a:xfrm>
          <a:off x="2119931" y="1893736"/>
          <a:ext cx="1925004" cy="1155002"/>
        </a:xfrm>
        <a:prstGeom prst="rect">
          <a:avLst/>
        </a:prstGeom>
        <a:solidFill>
          <a:schemeClr val="accent5">
            <a:hueOff val="1803674"/>
            <a:satOff val="-1980"/>
            <a:lumOff val="90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fr-FR" sz="1700" kern="1200" smtClean="0"/>
            <a:t>Les verbes HTTP</a:t>
          </a:r>
          <a:endParaRPr lang="fr-FR" sz="1700" kern="1200" dirty="0" smtClean="0"/>
        </a:p>
      </dsp:txBody>
      <dsp:txXfrm>
        <a:off x="2119931" y="1893736"/>
        <a:ext cx="1925004" cy="1155002"/>
      </dsp:txXfrm>
    </dsp:sp>
    <dsp:sp modelId="{435C0D1E-0488-4226-AE63-6D7F79927FB2}">
      <dsp:nvSpPr>
        <dsp:cNvPr id="0" name=""/>
        <dsp:cNvSpPr/>
      </dsp:nvSpPr>
      <dsp:spPr>
        <a:xfrm>
          <a:off x="4237437" y="1893736"/>
          <a:ext cx="1925004" cy="1155002"/>
        </a:xfrm>
        <a:prstGeom prst="rect">
          <a:avLst/>
        </a:prstGeom>
        <a:solidFill>
          <a:schemeClr val="accent5">
            <a:hueOff val="2164409"/>
            <a:satOff val="-2377"/>
            <a:lumOff val="108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fr-FR" sz="1700" kern="1200" dirty="0" smtClean="0"/>
            <a:t>Gestion des erreurs </a:t>
          </a:r>
        </a:p>
        <a:p>
          <a:pPr lvl="0" algn="ctr" defTabSz="755650">
            <a:lnSpc>
              <a:spcPct val="90000"/>
            </a:lnSpc>
            <a:spcBef>
              <a:spcPct val="0"/>
            </a:spcBef>
            <a:spcAft>
              <a:spcPct val="35000"/>
            </a:spcAft>
          </a:pPr>
          <a:r>
            <a:rPr lang="fr-FR" sz="1700" kern="1200" dirty="0" smtClean="0"/>
            <a:t>Généralités</a:t>
          </a:r>
        </a:p>
      </dsp:txBody>
      <dsp:txXfrm>
        <a:off x="4237437" y="1893736"/>
        <a:ext cx="1925004" cy="1155002"/>
      </dsp:txXfrm>
    </dsp:sp>
    <dsp:sp modelId="{FBC95CC7-F9B9-481C-9FD0-FCC9F7AEEE6A}">
      <dsp:nvSpPr>
        <dsp:cNvPr id="0" name=""/>
        <dsp:cNvSpPr/>
      </dsp:nvSpPr>
      <dsp:spPr>
        <a:xfrm>
          <a:off x="6354942" y="1893736"/>
          <a:ext cx="1925004" cy="1155002"/>
        </a:xfrm>
        <a:prstGeom prst="rect">
          <a:avLst/>
        </a:prstGeom>
        <a:solidFill>
          <a:schemeClr val="accent5">
            <a:hueOff val="2525144"/>
            <a:satOff val="-2773"/>
            <a:lumOff val="1260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fr-FR" sz="1700" kern="1200" dirty="0" smtClean="0"/>
            <a:t>Gestion des erreurs</a:t>
          </a:r>
        </a:p>
        <a:p>
          <a:pPr lvl="0" algn="ctr" defTabSz="755650">
            <a:lnSpc>
              <a:spcPct val="90000"/>
            </a:lnSpc>
            <a:spcBef>
              <a:spcPct val="0"/>
            </a:spcBef>
            <a:spcAft>
              <a:spcPct val="35000"/>
            </a:spcAft>
          </a:pPr>
          <a:r>
            <a:rPr lang="fr-FR" sz="1700" kern="1200" dirty="0" smtClean="0"/>
            <a:t>Structure du message d’erreur</a:t>
          </a:r>
        </a:p>
      </dsp:txBody>
      <dsp:txXfrm>
        <a:off x="6354942" y="1893736"/>
        <a:ext cx="1925004" cy="1155002"/>
      </dsp:txXfrm>
    </dsp:sp>
    <dsp:sp modelId="{C766EF58-CDDB-4912-A4AE-E1C083C42209}">
      <dsp:nvSpPr>
        <dsp:cNvPr id="0" name=""/>
        <dsp:cNvSpPr/>
      </dsp:nvSpPr>
      <dsp:spPr>
        <a:xfrm>
          <a:off x="2426" y="3241239"/>
          <a:ext cx="1925004" cy="1155002"/>
        </a:xfrm>
        <a:prstGeom prst="rect">
          <a:avLst/>
        </a:prstGeom>
        <a:solidFill>
          <a:schemeClr val="accent5">
            <a:hueOff val="2885879"/>
            <a:satOff val="-3169"/>
            <a:lumOff val="1440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fr-FR" sz="1700" kern="1200" smtClean="0"/>
            <a:t>Les codes retours</a:t>
          </a:r>
          <a:endParaRPr lang="fr-FR" sz="1700" kern="1200" dirty="0" smtClean="0"/>
        </a:p>
      </dsp:txBody>
      <dsp:txXfrm>
        <a:off x="2426" y="3241239"/>
        <a:ext cx="1925004" cy="1155002"/>
      </dsp:txXfrm>
    </dsp:sp>
    <dsp:sp modelId="{3797984C-55AC-4FC3-9A9C-4BF4A86C6EEF}">
      <dsp:nvSpPr>
        <dsp:cNvPr id="0" name=""/>
        <dsp:cNvSpPr/>
      </dsp:nvSpPr>
      <dsp:spPr>
        <a:xfrm>
          <a:off x="2119931" y="3241239"/>
          <a:ext cx="1925004" cy="1155002"/>
        </a:xfrm>
        <a:prstGeom prst="rect">
          <a:avLst/>
        </a:prstGeom>
        <a:solidFill>
          <a:schemeClr val="accent5">
            <a:hueOff val="3246614"/>
            <a:satOff val="-3565"/>
            <a:lumOff val="1620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fr-FR" sz="1700" kern="1200" smtClean="0"/>
            <a:t>Bonnes pratiques</a:t>
          </a:r>
          <a:endParaRPr lang="fr-FR" sz="1700" kern="1200" dirty="0" smtClean="0"/>
        </a:p>
      </dsp:txBody>
      <dsp:txXfrm>
        <a:off x="2119931" y="3241239"/>
        <a:ext cx="1925004" cy="1155002"/>
      </dsp:txXfrm>
    </dsp:sp>
    <dsp:sp modelId="{68840E2A-2EEB-4A27-A9DA-9B164F58EF78}">
      <dsp:nvSpPr>
        <dsp:cNvPr id="0" name=""/>
        <dsp:cNvSpPr/>
      </dsp:nvSpPr>
      <dsp:spPr>
        <a:xfrm>
          <a:off x="4237437" y="3241239"/>
          <a:ext cx="1925004" cy="1155002"/>
        </a:xfrm>
        <a:prstGeom prst="rect">
          <a:avLst/>
        </a:prstGeom>
        <a:solidFill>
          <a:schemeClr val="accent5">
            <a:hueOff val="3607348"/>
            <a:satOff val="-3961"/>
            <a:lumOff val="180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fr-FR" sz="1700" kern="1200" smtClean="0"/>
            <a:t>Documentation Framework</a:t>
          </a:r>
          <a:endParaRPr lang="fr-FR" sz="1700" kern="1200" dirty="0" smtClean="0"/>
        </a:p>
      </dsp:txBody>
      <dsp:txXfrm>
        <a:off x="4237437" y="3241239"/>
        <a:ext cx="1925004" cy="1155002"/>
      </dsp:txXfrm>
    </dsp:sp>
    <dsp:sp modelId="{FDE2E0E9-9D93-40B0-8AA4-8A7D32A2CB87}">
      <dsp:nvSpPr>
        <dsp:cNvPr id="0" name=""/>
        <dsp:cNvSpPr/>
      </dsp:nvSpPr>
      <dsp:spPr>
        <a:xfrm>
          <a:off x="6354942" y="3241239"/>
          <a:ext cx="1925004" cy="1155002"/>
        </a:xfrm>
        <a:prstGeom prst="rect">
          <a:avLst/>
        </a:prstGeom>
        <a:solidFill>
          <a:schemeClr val="accent5">
            <a:hueOff val="3968083"/>
            <a:satOff val="-4357"/>
            <a:lumOff val="19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fr-FR" sz="1700" kern="1200" smtClean="0"/>
            <a:t>Génération PIC</a:t>
          </a:r>
          <a:endParaRPr lang="fr-FR" sz="1700" kern="1200" dirty="0"/>
        </a:p>
      </dsp:txBody>
      <dsp:txXfrm>
        <a:off x="6354942" y="3241239"/>
        <a:ext cx="1925004" cy="1155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72A1E-DF5D-4A12-8152-3C3EF2EBCBC7}">
      <dsp:nvSpPr>
        <dsp:cNvPr id="0" name=""/>
        <dsp:cNvSpPr/>
      </dsp:nvSpPr>
      <dsp:spPr>
        <a:xfrm>
          <a:off x="-4977497" y="-762658"/>
          <a:ext cx="5927984" cy="5927984"/>
        </a:xfrm>
        <a:prstGeom prst="blockArc">
          <a:avLst>
            <a:gd name="adj1" fmla="val 18900000"/>
            <a:gd name="adj2" fmla="val 2700000"/>
            <a:gd name="adj3" fmla="val 364"/>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F6ACD2-944B-477A-98EF-058E0DA11C00}">
      <dsp:nvSpPr>
        <dsp:cNvPr id="0" name=""/>
        <dsp:cNvSpPr/>
      </dsp:nvSpPr>
      <dsp:spPr>
        <a:xfrm>
          <a:off x="497722" y="338477"/>
          <a:ext cx="6045741" cy="6773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612" tIns="53340" rIns="53340" bIns="53340" numCol="1" spcCol="1270" anchor="ctr" anchorCtr="0">
          <a:noAutofit/>
        </a:bodyPr>
        <a:lstStyle/>
        <a:p>
          <a:pPr lvl="0" algn="l" defTabSz="933450">
            <a:lnSpc>
              <a:spcPct val="90000"/>
            </a:lnSpc>
            <a:spcBef>
              <a:spcPct val="0"/>
            </a:spcBef>
            <a:spcAft>
              <a:spcPct val="35000"/>
            </a:spcAft>
          </a:pPr>
          <a:r>
            <a:rPr lang="fr-FR" sz="2100" kern="1200" dirty="0" smtClean="0"/>
            <a:t>Introduction</a:t>
          </a:r>
          <a:endParaRPr lang="fr-FR" sz="2100" kern="1200" dirty="0"/>
        </a:p>
      </dsp:txBody>
      <dsp:txXfrm>
        <a:off x="497722" y="338477"/>
        <a:ext cx="6045741" cy="677306"/>
      </dsp:txXfrm>
    </dsp:sp>
    <dsp:sp modelId="{915BD3AF-F15D-4417-A781-24C80C09F513}">
      <dsp:nvSpPr>
        <dsp:cNvPr id="0" name=""/>
        <dsp:cNvSpPr/>
      </dsp:nvSpPr>
      <dsp:spPr>
        <a:xfrm>
          <a:off x="74406" y="253813"/>
          <a:ext cx="846632" cy="846632"/>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F8D4A9-8657-4FBC-A58C-3600D45ED2DC}">
      <dsp:nvSpPr>
        <dsp:cNvPr id="0" name=""/>
        <dsp:cNvSpPr/>
      </dsp:nvSpPr>
      <dsp:spPr>
        <a:xfrm>
          <a:off x="886037" y="1354612"/>
          <a:ext cx="5657426" cy="6773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612" tIns="53340" rIns="53340" bIns="53340" numCol="1" spcCol="1270" anchor="ctr" anchorCtr="0">
          <a:noAutofit/>
        </a:bodyPr>
        <a:lstStyle/>
        <a:p>
          <a:pPr lvl="0" algn="l" defTabSz="933450">
            <a:lnSpc>
              <a:spcPct val="90000"/>
            </a:lnSpc>
            <a:spcBef>
              <a:spcPct val="0"/>
            </a:spcBef>
            <a:spcAft>
              <a:spcPct val="35000"/>
            </a:spcAft>
          </a:pPr>
          <a:r>
            <a:rPr lang="fr-FR" sz="2100" kern="1200" dirty="0" smtClean="0"/>
            <a:t>Analyse et Identification</a:t>
          </a:r>
          <a:endParaRPr lang="fr-FR" sz="2100" kern="1200" dirty="0"/>
        </a:p>
      </dsp:txBody>
      <dsp:txXfrm>
        <a:off x="886037" y="1354612"/>
        <a:ext cx="5657426" cy="677306"/>
      </dsp:txXfrm>
    </dsp:sp>
    <dsp:sp modelId="{D5E0220B-8EFA-46AD-870F-8C5D5D479C3B}">
      <dsp:nvSpPr>
        <dsp:cNvPr id="0" name=""/>
        <dsp:cNvSpPr/>
      </dsp:nvSpPr>
      <dsp:spPr>
        <a:xfrm>
          <a:off x="462721" y="1269949"/>
          <a:ext cx="846632" cy="846632"/>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AEFEFE-6EA5-4763-82D6-AFB5B85F9912}">
      <dsp:nvSpPr>
        <dsp:cNvPr id="0" name=""/>
        <dsp:cNvSpPr/>
      </dsp:nvSpPr>
      <dsp:spPr>
        <a:xfrm>
          <a:off x="886037" y="2370748"/>
          <a:ext cx="5657426" cy="6773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612" tIns="53340" rIns="53340" bIns="53340" numCol="1" spcCol="1270" anchor="ctr" anchorCtr="0">
          <a:noAutofit/>
        </a:bodyPr>
        <a:lstStyle/>
        <a:p>
          <a:pPr lvl="0" algn="l" defTabSz="933450">
            <a:lnSpc>
              <a:spcPct val="90000"/>
            </a:lnSpc>
            <a:spcBef>
              <a:spcPct val="0"/>
            </a:spcBef>
            <a:spcAft>
              <a:spcPct val="35000"/>
            </a:spcAft>
          </a:pPr>
          <a:r>
            <a:rPr lang="fr-FR" sz="2100" kern="1200" dirty="0" smtClean="0"/>
            <a:t>Déclinaison dans les couches d’architecture</a:t>
          </a:r>
          <a:endParaRPr lang="fr-FR" sz="2100" kern="1200" dirty="0"/>
        </a:p>
      </dsp:txBody>
      <dsp:txXfrm>
        <a:off x="886037" y="2370748"/>
        <a:ext cx="5657426" cy="677306"/>
      </dsp:txXfrm>
    </dsp:sp>
    <dsp:sp modelId="{E084651D-6B6C-4D72-8A56-A85D9B408DAB}">
      <dsp:nvSpPr>
        <dsp:cNvPr id="0" name=""/>
        <dsp:cNvSpPr/>
      </dsp:nvSpPr>
      <dsp:spPr>
        <a:xfrm>
          <a:off x="462721" y="2286084"/>
          <a:ext cx="846632" cy="846632"/>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AA787B-E9E3-4EA1-980F-A25AECD6D963}">
      <dsp:nvSpPr>
        <dsp:cNvPr id="0" name=""/>
        <dsp:cNvSpPr/>
      </dsp:nvSpPr>
      <dsp:spPr>
        <a:xfrm>
          <a:off x="497722" y="3386883"/>
          <a:ext cx="6045741" cy="6773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612" tIns="53340" rIns="53340" bIns="53340" numCol="1" spcCol="1270" anchor="ctr" anchorCtr="0">
          <a:noAutofit/>
        </a:bodyPr>
        <a:lstStyle/>
        <a:p>
          <a:pPr lvl="0" algn="l" defTabSz="933450">
            <a:lnSpc>
              <a:spcPct val="90000"/>
            </a:lnSpc>
            <a:spcBef>
              <a:spcPct val="0"/>
            </a:spcBef>
            <a:spcAft>
              <a:spcPct val="35000"/>
            </a:spcAft>
          </a:pPr>
          <a:r>
            <a:rPr lang="fr-FR" sz="2100" kern="1200" dirty="0" smtClean="0"/>
            <a:t>Conception</a:t>
          </a:r>
          <a:endParaRPr lang="fr-FR" sz="2100" kern="1200" dirty="0"/>
        </a:p>
      </dsp:txBody>
      <dsp:txXfrm>
        <a:off x="497722" y="3386883"/>
        <a:ext cx="6045741" cy="677306"/>
      </dsp:txXfrm>
    </dsp:sp>
    <dsp:sp modelId="{8C0C9160-5E7B-4D98-8B74-74755526B967}">
      <dsp:nvSpPr>
        <dsp:cNvPr id="0" name=""/>
        <dsp:cNvSpPr/>
      </dsp:nvSpPr>
      <dsp:spPr>
        <a:xfrm>
          <a:off x="74406" y="3302220"/>
          <a:ext cx="846632" cy="846632"/>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958DB6-C3D3-403D-A857-60BD26575DED}">
      <dsp:nvSpPr>
        <dsp:cNvPr id="0" name=""/>
        <dsp:cNvSpPr/>
      </dsp:nvSpPr>
      <dsp:spPr>
        <a:xfrm>
          <a:off x="2256595" y="1584632"/>
          <a:ext cx="958474" cy="958474"/>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fr-FR" sz="900" kern="1200" dirty="0" smtClean="0"/>
            <a:t>Vérifier la pertinence de la ressource candidate</a:t>
          </a:r>
          <a:endParaRPr lang="fr-FR" sz="900" kern="1200" dirty="0"/>
        </a:p>
      </dsp:txBody>
      <dsp:txXfrm>
        <a:off x="2396960" y="1724997"/>
        <a:ext cx="677744" cy="677744"/>
      </dsp:txXfrm>
    </dsp:sp>
    <dsp:sp modelId="{517803F7-63FD-4198-B62D-A1AB6DD4D977}">
      <dsp:nvSpPr>
        <dsp:cNvPr id="0" name=""/>
        <dsp:cNvSpPr/>
      </dsp:nvSpPr>
      <dsp:spPr>
        <a:xfrm rot="16200000">
          <a:off x="2633844" y="1250134"/>
          <a:ext cx="203977" cy="29567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fr-FR" sz="700" kern="1200"/>
        </a:p>
      </dsp:txBody>
      <dsp:txXfrm>
        <a:off x="2664441" y="1339867"/>
        <a:ext cx="142784" cy="177406"/>
      </dsp:txXfrm>
    </dsp:sp>
    <dsp:sp modelId="{EE754423-B305-47E9-ABC6-8F79083401D9}">
      <dsp:nvSpPr>
        <dsp:cNvPr id="0" name=""/>
        <dsp:cNvSpPr/>
      </dsp:nvSpPr>
      <dsp:spPr>
        <a:xfrm>
          <a:off x="2136786" y="1675"/>
          <a:ext cx="1198093" cy="1198093"/>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t>Confronter avec le référentiel des API et ressources existantes</a:t>
          </a:r>
          <a:endParaRPr lang="fr-FR" sz="800" kern="1200" dirty="0"/>
        </a:p>
      </dsp:txBody>
      <dsp:txXfrm>
        <a:off x="2312243" y="177132"/>
        <a:ext cx="847179" cy="847179"/>
      </dsp:txXfrm>
    </dsp:sp>
    <dsp:sp modelId="{324A885D-1240-49C7-A589-70FF4196BC7C}">
      <dsp:nvSpPr>
        <dsp:cNvPr id="0" name=""/>
        <dsp:cNvSpPr/>
      </dsp:nvSpPr>
      <dsp:spPr>
        <a:xfrm rot="20520000">
          <a:off x="3267149" y="1710257"/>
          <a:ext cx="203977" cy="295678"/>
        </a:xfrm>
        <a:prstGeom prst="rightArrow">
          <a:avLst>
            <a:gd name="adj1" fmla="val 60000"/>
            <a:gd name="adj2" fmla="val 50000"/>
          </a:avLst>
        </a:prstGeom>
        <a:solidFill>
          <a:schemeClr val="accent5">
            <a:hueOff val="992021"/>
            <a:satOff val="-1089"/>
            <a:lumOff val="49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fr-FR" sz="700" kern="1200"/>
        </a:p>
      </dsp:txBody>
      <dsp:txXfrm>
        <a:off x="3268646" y="1778848"/>
        <a:ext cx="142784" cy="177406"/>
      </dsp:txXfrm>
    </dsp:sp>
    <dsp:sp modelId="{DA2C6BEE-3A6F-4FF1-B15F-DFF1EF50DB9E}">
      <dsp:nvSpPr>
        <dsp:cNvPr id="0" name=""/>
        <dsp:cNvSpPr/>
      </dsp:nvSpPr>
      <dsp:spPr>
        <a:xfrm>
          <a:off x="3528322" y="1012685"/>
          <a:ext cx="1198093" cy="1198093"/>
        </a:xfrm>
        <a:prstGeom prst="ellipse">
          <a:avLst/>
        </a:prstGeom>
        <a:solidFill>
          <a:schemeClr val="accent5">
            <a:hueOff val="992021"/>
            <a:satOff val="-1089"/>
            <a:lumOff val="49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t>Confronter les ressources candidates aux normes groupes (AEG, …)</a:t>
          </a:r>
          <a:endParaRPr lang="fr-FR" sz="800" kern="1200" dirty="0"/>
        </a:p>
      </dsp:txBody>
      <dsp:txXfrm>
        <a:off x="3703779" y="1188142"/>
        <a:ext cx="847179" cy="847179"/>
      </dsp:txXfrm>
    </dsp:sp>
    <dsp:sp modelId="{7A344E99-C3DE-45D4-99F0-9BB315828B7E}">
      <dsp:nvSpPr>
        <dsp:cNvPr id="0" name=""/>
        <dsp:cNvSpPr/>
      </dsp:nvSpPr>
      <dsp:spPr>
        <a:xfrm rot="3240000">
          <a:off x="3025248" y="2454752"/>
          <a:ext cx="203977" cy="295678"/>
        </a:xfrm>
        <a:prstGeom prst="rightArrow">
          <a:avLst>
            <a:gd name="adj1" fmla="val 60000"/>
            <a:gd name="adj2" fmla="val 50000"/>
          </a:avLst>
        </a:prstGeom>
        <a:solidFill>
          <a:schemeClr val="accent5">
            <a:hueOff val="1984042"/>
            <a:satOff val="-2178"/>
            <a:lumOff val="990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fr-FR" sz="700" kern="1200"/>
        </a:p>
      </dsp:txBody>
      <dsp:txXfrm>
        <a:off x="3037860" y="2489135"/>
        <a:ext cx="142784" cy="177406"/>
      </dsp:txXfrm>
    </dsp:sp>
    <dsp:sp modelId="{79FF4EC8-E9F0-4AC7-877B-35708C7BA32A}">
      <dsp:nvSpPr>
        <dsp:cNvPr id="0" name=""/>
        <dsp:cNvSpPr/>
      </dsp:nvSpPr>
      <dsp:spPr>
        <a:xfrm>
          <a:off x="2996802" y="2648534"/>
          <a:ext cx="1198093" cy="1198093"/>
        </a:xfrm>
        <a:prstGeom prst="ellipse">
          <a:avLst/>
        </a:prstGeom>
        <a:solidFill>
          <a:schemeClr val="accent5">
            <a:hueOff val="1984042"/>
            <a:satOff val="-2178"/>
            <a:lumOff val="99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t>Confronter les ressources candidates à des informations externes (BIAN, Open Bank …)</a:t>
          </a:r>
          <a:endParaRPr lang="fr-FR" sz="800" kern="1200" dirty="0"/>
        </a:p>
      </dsp:txBody>
      <dsp:txXfrm>
        <a:off x="3172259" y="2823991"/>
        <a:ext cx="847179" cy="847179"/>
      </dsp:txXfrm>
    </dsp:sp>
    <dsp:sp modelId="{7229E89B-FF99-4AB7-B6C0-09344E7872A8}">
      <dsp:nvSpPr>
        <dsp:cNvPr id="0" name=""/>
        <dsp:cNvSpPr/>
      </dsp:nvSpPr>
      <dsp:spPr>
        <a:xfrm rot="7560000">
          <a:off x="2242440" y="2454752"/>
          <a:ext cx="203977" cy="295678"/>
        </a:xfrm>
        <a:prstGeom prst="rightArrow">
          <a:avLst>
            <a:gd name="adj1" fmla="val 60000"/>
            <a:gd name="adj2" fmla="val 50000"/>
          </a:avLst>
        </a:prstGeom>
        <a:solidFill>
          <a:schemeClr val="accent5">
            <a:hueOff val="2976062"/>
            <a:satOff val="-3268"/>
            <a:lumOff val="1485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fr-FR" sz="700" kern="1200"/>
        </a:p>
      </dsp:txBody>
      <dsp:txXfrm rot="10800000">
        <a:off x="2291021" y="2489135"/>
        <a:ext cx="142784" cy="177406"/>
      </dsp:txXfrm>
    </dsp:sp>
    <dsp:sp modelId="{324A0AFE-482B-471D-81C2-DD11FB217BC5}">
      <dsp:nvSpPr>
        <dsp:cNvPr id="0" name=""/>
        <dsp:cNvSpPr/>
      </dsp:nvSpPr>
      <dsp:spPr>
        <a:xfrm>
          <a:off x="1276769" y="2648534"/>
          <a:ext cx="1198093" cy="1198093"/>
        </a:xfrm>
        <a:prstGeom prst="ellipse">
          <a:avLst/>
        </a:prstGeom>
        <a:solidFill>
          <a:schemeClr val="accent5">
            <a:hueOff val="2976062"/>
            <a:satOff val="-3268"/>
            <a:lumOff val="148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t>Confronter au Modèle des Entités Métiers</a:t>
          </a:r>
          <a:endParaRPr lang="fr-FR" sz="800" kern="1200" dirty="0"/>
        </a:p>
      </dsp:txBody>
      <dsp:txXfrm>
        <a:off x="1452226" y="2823991"/>
        <a:ext cx="847179" cy="847179"/>
      </dsp:txXfrm>
    </dsp:sp>
    <dsp:sp modelId="{FD07DAF0-B3C6-4EAB-B148-AC7EA118473D}">
      <dsp:nvSpPr>
        <dsp:cNvPr id="0" name=""/>
        <dsp:cNvSpPr/>
      </dsp:nvSpPr>
      <dsp:spPr>
        <a:xfrm rot="11880000">
          <a:off x="2000539" y="1710257"/>
          <a:ext cx="203977" cy="295678"/>
        </a:xfrm>
        <a:prstGeom prst="rightArrow">
          <a:avLst>
            <a:gd name="adj1" fmla="val 60000"/>
            <a:gd name="adj2" fmla="val 50000"/>
          </a:avLst>
        </a:prstGeom>
        <a:solidFill>
          <a:schemeClr val="accent5">
            <a:hueOff val="3968083"/>
            <a:satOff val="-4357"/>
            <a:lumOff val="1980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fr-FR" sz="700" kern="1200"/>
        </a:p>
      </dsp:txBody>
      <dsp:txXfrm rot="10800000">
        <a:off x="2060235" y="1778848"/>
        <a:ext cx="142784" cy="177406"/>
      </dsp:txXfrm>
    </dsp:sp>
    <dsp:sp modelId="{F1DAA1AF-BB97-44F8-817C-613D6DDE81C6}">
      <dsp:nvSpPr>
        <dsp:cNvPr id="0" name=""/>
        <dsp:cNvSpPr/>
      </dsp:nvSpPr>
      <dsp:spPr>
        <a:xfrm>
          <a:off x="745249" y="1012685"/>
          <a:ext cx="1198093" cy="1198093"/>
        </a:xfrm>
        <a:prstGeom prst="ellipse">
          <a:avLst/>
        </a:prstGeom>
        <a:solidFill>
          <a:schemeClr val="accent5">
            <a:hueOff val="3968083"/>
            <a:satOff val="-4357"/>
            <a:lumOff val="19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fr-FR" sz="800" kern="1200" dirty="0" smtClean="0"/>
            <a:t>Définir les états de la ressource</a:t>
          </a:r>
          <a:endParaRPr lang="fr-FR" sz="800" kern="1200" dirty="0"/>
        </a:p>
      </dsp:txBody>
      <dsp:txXfrm>
        <a:off x="920706" y="1188142"/>
        <a:ext cx="847179" cy="8471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3C4BC-ADFA-4497-BDBF-6E069C94E35F}">
      <dsp:nvSpPr>
        <dsp:cNvPr id="0" name=""/>
        <dsp:cNvSpPr/>
      </dsp:nvSpPr>
      <dsp:spPr>
        <a:xfrm>
          <a:off x="583641" y="217"/>
          <a:ext cx="2739426" cy="712406"/>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fr-FR" sz="1400" kern="1200" dirty="0" smtClean="0"/>
            <a:t>Réaliser l’analyse des opérations que doit rendre le SI</a:t>
          </a:r>
          <a:endParaRPr lang="fr-FR" sz="1400" kern="1200" dirty="0"/>
        </a:p>
      </dsp:txBody>
      <dsp:txXfrm>
        <a:off x="604507" y="21083"/>
        <a:ext cx="2697694" cy="670674"/>
      </dsp:txXfrm>
    </dsp:sp>
    <dsp:sp modelId="{0353F98F-06C5-4291-940C-BB2907F97CAD}">
      <dsp:nvSpPr>
        <dsp:cNvPr id="0" name=""/>
        <dsp:cNvSpPr/>
      </dsp:nvSpPr>
      <dsp:spPr>
        <a:xfrm rot="5400000">
          <a:off x="1819778" y="730434"/>
          <a:ext cx="267152" cy="32058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fr-FR" sz="1100" kern="1200"/>
        </a:p>
      </dsp:txBody>
      <dsp:txXfrm rot="-5400000">
        <a:off x="1857180" y="757149"/>
        <a:ext cx="192349" cy="187006"/>
      </dsp:txXfrm>
    </dsp:sp>
    <dsp:sp modelId="{0D8DE3D8-D24E-471C-9FD5-25DDB92FA70D}">
      <dsp:nvSpPr>
        <dsp:cNvPr id="0" name=""/>
        <dsp:cNvSpPr/>
      </dsp:nvSpPr>
      <dsp:spPr>
        <a:xfrm>
          <a:off x="583641" y="1068827"/>
          <a:ext cx="2739426" cy="712406"/>
        </a:xfrm>
        <a:prstGeom prst="roundRect">
          <a:avLst>
            <a:gd name="adj" fmla="val 10000"/>
          </a:avLst>
        </a:prstGeom>
        <a:solidFill>
          <a:schemeClr val="accent5">
            <a:hueOff val="3968083"/>
            <a:satOff val="-4357"/>
            <a:lumOff val="19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fr-FR" sz="1400" kern="1200" dirty="0" smtClean="0"/>
            <a:t>A partir des Informations métiers et des opérations, identifier les ressources candidates </a:t>
          </a:r>
          <a:endParaRPr lang="fr-FR" sz="1400" kern="1200" dirty="0"/>
        </a:p>
      </dsp:txBody>
      <dsp:txXfrm>
        <a:off x="604507" y="1089693"/>
        <a:ext cx="2697694" cy="6706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3D605-40DD-442D-9E17-DD269FA155CB}">
      <dsp:nvSpPr>
        <dsp:cNvPr id="0" name=""/>
        <dsp:cNvSpPr/>
      </dsp:nvSpPr>
      <dsp:spPr>
        <a:xfrm>
          <a:off x="106698" y="941246"/>
          <a:ext cx="1488193" cy="490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fr-FR" sz="1000" kern="1200" dirty="0" smtClean="0"/>
            <a:t>Identifier les participants</a:t>
          </a:r>
          <a:endParaRPr lang="fr-FR" sz="1000" kern="1200" dirty="0"/>
        </a:p>
      </dsp:txBody>
      <dsp:txXfrm>
        <a:off x="106698" y="941246"/>
        <a:ext cx="1488193" cy="490427"/>
      </dsp:txXfrm>
    </dsp:sp>
    <dsp:sp modelId="{8A1C5501-57A8-426C-BAF4-41903421094D}">
      <dsp:nvSpPr>
        <dsp:cNvPr id="0" name=""/>
        <dsp:cNvSpPr/>
      </dsp:nvSpPr>
      <dsp:spPr>
        <a:xfrm>
          <a:off x="105007" y="792089"/>
          <a:ext cx="118379" cy="11837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7C34E2-20D8-4980-895E-DFF9C71552C9}">
      <dsp:nvSpPr>
        <dsp:cNvPr id="0" name=""/>
        <dsp:cNvSpPr/>
      </dsp:nvSpPr>
      <dsp:spPr>
        <a:xfrm>
          <a:off x="187873" y="626358"/>
          <a:ext cx="118379" cy="118379"/>
        </a:xfrm>
        <a:prstGeom prst="ellipse">
          <a:avLst/>
        </a:prstGeom>
        <a:solidFill>
          <a:schemeClr val="accent4">
            <a:hueOff val="-459988"/>
            <a:satOff val="-3119"/>
            <a:lumOff val="-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9DAB64-DC25-4518-8FE7-C03EE0F6B9DF}">
      <dsp:nvSpPr>
        <dsp:cNvPr id="0" name=""/>
        <dsp:cNvSpPr/>
      </dsp:nvSpPr>
      <dsp:spPr>
        <a:xfrm>
          <a:off x="386749" y="659504"/>
          <a:ext cx="186024" cy="186024"/>
        </a:xfrm>
        <a:prstGeom prst="ellipse">
          <a:avLst/>
        </a:prstGeom>
        <a:solidFill>
          <a:schemeClr val="accent4">
            <a:hueOff val="-919976"/>
            <a:satOff val="-6238"/>
            <a:lumOff val="-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63929C-7892-4AA2-9D4F-A1EE6BAA38E6}">
      <dsp:nvSpPr>
        <dsp:cNvPr id="0" name=""/>
        <dsp:cNvSpPr/>
      </dsp:nvSpPr>
      <dsp:spPr>
        <a:xfrm>
          <a:off x="552480" y="477201"/>
          <a:ext cx="118379" cy="118379"/>
        </a:xfrm>
        <a:prstGeom prst="ellipse">
          <a:avLst/>
        </a:prstGeom>
        <a:solidFill>
          <a:schemeClr val="accent4">
            <a:hueOff val="-1379964"/>
            <a:satOff val="-9357"/>
            <a:lumOff val="-1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9718D8-9A4F-4458-A7DE-1C099005539E}">
      <dsp:nvSpPr>
        <dsp:cNvPr id="0" name=""/>
        <dsp:cNvSpPr/>
      </dsp:nvSpPr>
      <dsp:spPr>
        <a:xfrm>
          <a:off x="767930" y="410908"/>
          <a:ext cx="118379" cy="118379"/>
        </a:xfrm>
        <a:prstGeom prst="ellipse">
          <a:avLst/>
        </a:prstGeom>
        <a:solidFill>
          <a:schemeClr val="accent4">
            <a:hueOff val="-1839952"/>
            <a:satOff val="-12476"/>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8C30FF-1C0F-4C1C-B6EC-04E6EAF4CF73}">
      <dsp:nvSpPr>
        <dsp:cNvPr id="0" name=""/>
        <dsp:cNvSpPr/>
      </dsp:nvSpPr>
      <dsp:spPr>
        <a:xfrm>
          <a:off x="1033099" y="526920"/>
          <a:ext cx="118379" cy="118379"/>
        </a:xfrm>
        <a:prstGeom prst="ellipse">
          <a:avLst/>
        </a:prstGeom>
        <a:solidFill>
          <a:schemeClr val="accent4">
            <a:hueOff val="-2299940"/>
            <a:satOff val="-15595"/>
            <a:lumOff val="-24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55BE76-CA3B-4A89-B538-0161CF4FEC23}">
      <dsp:nvSpPr>
        <dsp:cNvPr id="0" name=""/>
        <dsp:cNvSpPr/>
      </dsp:nvSpPr>
      <dsp:spPr>
        <a:xfrm>
          <a:off x="1198830" y="609785"/>
          <a:ext cx="186024" cy="186024"/>
        </a:xfrm>
        <a:prstGeom prst="ellipse">
          <a:avLst/>
        </a:prstGeom>
        <a:solidFill>
          <a:schemeClr val="accent4">
            <a:hueOff val="-2759928"/>
            <a:satOff val="-18714"/>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B425A5-2C75-4C1A-AB21-2A541E4C659B}">
      <dsp:nvSpPr>
        <dsp:cNvPr id="0" name=""/>
        <dsp:cNvSpPr/>
      </dsp:nvSpPr>
      <dsp:spPr>
        <a:xfrm>
          <a:off x="1430853" y="792089"/>
          <a:ext cx="118379" cy="118379"/>
        </a:xfrm>
        <a:prstGeom prst="ellipse">
          <a:avLst/>
        </a:prstGeom>
        <a:solidFill>
          <a:schemeClr val="accent4">
            <a:hueOff val="-3219916"/>
            <a:satOff val="-21833"/>
            <a:lumOff val="-343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7FD044-2822-4B6A-9CBB-C500BADED7D2}">
      <dsp:nvSpPr>
        <dsp:cNvPr id="0" name=""/>
        <dsp:cNvSpPr/>
      </dsp:nvSpPr>
      <dsp:spPr>
        <a:xfrm>
          <a:off x="1530291" y="974393"/>
          <a:ext cx="118379" cy="118379"/>
        </a:xfrm>
        <a:prstGeom prst="ellipse">
          <a:avLst/>
        </a:prstGeom>
        <a:solidFill>
          <a:schemeClr val="accent4">
            <a:hueOff val="-3679904"/>
            <a:satOff val="-24952"/>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A8A878-5987-4CED-9932-A6FBFDE93673}">
      <dsp:nvSpPr>
        <dsp:cNvPr id="0" name=""/>
        <dsp:cNvSpPr/>
      </dsp:nvSpPr>
      <dsp:spPr>
        <a:xfrm>
          <a:off x="668492" y="626358"/>
          <a:ext cx="304403" cy="304403"/>
        </a:xfrm>
        <a:prstGeom prst="ellipse">
          <a:avLst/>
        </a:prstGeom>
        <a:solidFill>
          <a:schemeClr val="accent4">
            <a:hueOff val="-4139892"/>
            <a:satOff val="-28071"/>
            <a:lumOff val="-4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5177A6-6757-4485-A90C-DC8002AF61D8}">
      <dsp:nvSpPr>
        <dsp:cNvPr id="0" name=""/>
        <dsp:cNvSpPr/>
      </dsp:nvSpPr>
      <dsp:spPr>
        <a:xfrm>
          <a:off x="22142" y="1256135"/>
          <a:ext cx="118379" cy="118379"/>
        </a:xfrm>
        <a:prstGeom prst="ellipse">
          <a:avLst/>
        </a:prstGeom>
        <a:solidFill>
          <a:schemeClr val="accent4">
            <a:hueOff val="-4599879"/>
            <a:satOff val="-31189"/>
            <a:lumOff val="-49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8A40D2-E903-4A43-ADBE-3D61C896F07D}">
      <dsp:nvSpPr>
        <dsp:cNvPr id="0" name=""/>
        <dsp:cNvSpPr/>
      </dsp:nvSpPr>
      <dsp:spPr>
        <a:xfrm>
          <a:off x="121580" y="1405292"/>
          <a:ext cx="186024" cy="186024"/>
        </a:xfrm>
        <a:prstGeom prst="ellipse">
          <a:avLst/>
        </a:prstGeom>
        <a:solidFill>
          <a:schemeClr val="accent4">
            <a:hueOff val="-5059867"/>
            <a:satOff val="-34308"/>
            <a:lumOff val="-5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14DDBF-4E30-4054-90CA-6DFC17C855B6}">
      <dsp:nvSpPr>
        <dsp:cNvPr id="0" name=""/>
        <dsp:cNvSpPr/>
      </dsp:nvSpPr>
      <dsp:spPr>
        <a:xfrm>
          <a:off x="370176" y="1537877"/>
          <a:ext cx="270580" cy="270580"/>
        </a:xfrm>
        <a:prstGeom prst="ellipse">
          <a:avLst/>
        </a:prstGeom>
        <a:solidFill>
          <a:schemeClr val="accent4">
            <a:hueOff val="-5519855"/>
            <a:satOff val="-37427"/>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793084-55AA-46F6-AB45-62C289C4ACD5}">
      <dsp:nvSpPr>
        <dsp:cNvPr id="0" name=""/>
        <dsp:cNvSpPr/>
      </dsp:nvSpPr>
      <dsp:spPr>
        <a:xfrm>
          <a:off x="718211" y="1753327"/>
          <a:ext cx="118379" cy="118379"/>
        </a:xfrm>
        <a:prstGeom prst="ellipse">
          <a:avLst/>
        </a:prstGeom>
        <a:solidFill>
          <a:schemeClr val="accent4">
            <a:hueOff val="-5979843"/>
            <a:satOff val="-40546"/>
            <a:lumOff val="-6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D27A63-7AD0-4BA6-8EC0-349FB2788346}">
      <dsp:nvSpPr>
        <dsp:cNvPr id="0" name=""/>
        <dsp:cNvSpPr/>
      </dsp:nvSpPr>
      <dsp:spPr>
        <a:xfrm>
          <a:off x="784503" y="1537877"/>
          <a:ext cx="186024" cy="186024"/>
        </a:xfrm>
        <a:prstGeom prst="ellipse">
          <a:avLst/>
        </a:prstGeom>
        <a:solidFill>
          <a:schemeClr val="accent4">
            <a:hueOff val="-6439831"/>
            <a:satOff val="-43665"/>
            <a:lumOff val="-6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361D8B-DF70-4246-BA0C-4CB6B76332B2}">
      <dsp:nvSpPr>
        <dsp:cNvPr id="0" name=""/>
        <dsp:cNvSpPr/>
      </dsp:nvSpPr>
      <dsp:spPr>
        <a:xfrm>
          <a:off x="950234" y="1769900"/>
          <a:ext cx="118379" cy="118379"/>
        </a:xfrm>
        <a:prstGeom prst="ellipse">
          <a:avLst/>
        </a:prstGeom>
        <a:solidFill>
          <a:schemeClr val="accent4">
            <a:hueOff val="-6899819"/>
            <a:satOff val="-46784"/>
            <a:lumOff val="-7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3A4AEA-4DC6-4FAF-B579-B2499FE72B85}">
      <dsp:nvSpPr>
        <dsp:cNvPr id="0" name=""/>
        <dsp:cNvSpPr/>
      </dsp:nvSpPr>
      <dsp:spPr>
        <a:xfrm>
          <a:off x="1099391" y="1504731"/>
          <a:ext cx="270580" cy="270580"/>
        </a:xfrm>
        <a:prstGeom prst="ellipse">
          <a:avLst/>
        </a:prstGeom>
        <a:solidFill>
          <a:schemeClr val="accent4">
            <a:hueOff val="-7359807"/>
            <a:satOff val="-49903"/>
            <a:lumOff val="-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B62ABE-685D-4509-BE20-53C75A518992}">
      <dsp:nvSpPr>
        <dsp:cNvPr id="0" name=""/>
        <dsp:cNvSpPr/>
      </dsp:nvSpPr>
      <dsp:spPr>
        <a:xfrm>
          <a:off x="1463999" y="1438438"/>
          <a:ext cx="186024" cy="186024"/>
        </a:xfrm>
        <a:prstGeom prst="ellipse">
          <a:avLst/>
        </a:prstGeom>
        <a:solidFill>
          <a:schemeClr val="accent4">
            <a:hueOff val="-7819795"/>
            <a:satOff val="-53022"/>
            <a:lumOff val="-833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2C0E9F-4BD1-4EF2-9E08-9F6B0A604CB5}">
      <dsp:nvSpPr>
        <dsp:cNvPr id="0" name=""/>
        <dsp:cNvSpPr/>
      </dsp:nvSpPr>
      <dsp:spPr>
        <a:xfrm>
          <a:off x="1650023" y="659229"/>
          <a:ext cx="546326" cy="1042997"/>
        </a:xfrm>
        <a:prstGeom prst="chevron">
          <a:avLst>
            <a:gd name="adj" fmla="val 6231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AB3B565-175B-499A-9C49-00C71529CDBE}">
      <dsp:nvSpPr>
        <dsp:cNvPr id="0" name=""/>
        <dsp:cNvSpPr/>
      </dsp:nvSpPr>
      <dsp:spPr>
        <a:xfrm>
          <a:off x="2196350" y="659735"/>
          <a:ext cx="1489981" cy="1042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fr-FR" sz="1000" kern="1200" dirty="0" smtClean="0"/>
            <a:t>Définir les prestations, activités, processus métiers, et les informations métiers</a:t>
          </a:r>
          <a:endParaRPr lang="fr-FR" sz="1000" kern="1200" dirty="0"/>
        </a:p>
      </dsp:txBody>
      <dsp:txXfrm>
        <a:off x="2196350" y="659735"/>
        <a:ext cx="1489981" cy="1042987"/>
      </dsp:txXfrm>
    </dsp:sp>
    <dsp:sp modelId="{825C9973-4B7D-42BC-8CBB-FC3C1655BC87}">
      <dsp:nvSpPr>
        <dsp:cNvPr id="0" name=""/>
        <dsp:cNvSpPr/>
      </dsp:nvSpPr>
      <dsp:spPr>
        <a:xfrm>
          <a:off x="3686331" y="659229"/>
          <a:ext cx="546326" cy="1042997"/>
        </a:xfrm>
        <a:prstGeom prst="chevron">
          <a:avLst>
            <a:gd name="adj" fmla="val 62310"/>
          </a:avLst>
        </a:prstGeom>
        <a:solidFill>
          <a:schemeClr val="accent4">
            <a:hueOff val="-2759928"/>
            <a:satOff val="-18714"/>
            <a:lumOff val="-294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BEB5AB-7B06-488D-A785-1D6ED9F58B4B}">
      <dsp:nvSpPr>
        <dsp:cNvPr id="0" name=""/>
        <dsp:cNvSpPr/>
      </dsp:nvSpPr>
      <dsp:spPr>
        <a:xfrm>
          <a:off x="4232658" y="659735"/>
          <a:ext cx="1489981" cy="1042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fr-FR" sz="1000" kern="1200" dirty="0" smtClean="0"/>
            <a:t>Définir les cas d’utilisations, les user story</a:t>
          </a:r>
          <a:endParaRPr lang="fr-FR" sz="1000" kern="1200" dirty="0"/>
        </a:p>
      </dsp:txBody>
      <dsp:txXfrm>
        <a:off x="4232658" y="659735"/>
        <a:ext cx="1489981" cy="1042987"/>
      </dsp:txXfrm>
    </dsp:sp>
    <dsp:sp modelId="{305E8BBD-29D4-4717-A98A-45AC30006CAD}">
      <dsp:nvSpPr>
        <dsp:cNvPr id="0" name=""/>
        <dsp:cNvSpPr/>
      </dsp:nvSpPr>
      <dsp:spPr>
        <a:xfrm>
          <a:off x="5722639" y="659229"/>
          <a:ext cx="546326" cy="1042997"/>
        </a:xfrm>
        <a:prstGeom prst="chevron">
          <a:avLst>
            <a:gd name="adj" fmla="val 62310"/>
          </a:avLst>
        </a:prstGeom>
        <a:solidFill>
          <a:schemeClr val="accent4">
            <a:hueOff val="-5519855"/>
            <a:satOff val="-37427"/>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009090-D78D-459D-9086-ABAEC6428494}">
      <dsp:nvSpPr>
        <dsp:cNvPr id="0" name=""/>
        <dsp:cNvSpPr/>
      </dsp:nvSpPr>
      <dsp:spPr>
        <a:xfrm>
          <a:off x="6268966" y="659735"/>
          <a:ext cx="1489981" cy="1042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fr-FR" sz="1000" kern="1200" dirty="0" smtClean="0"/>
            <a:t>Identifier les ressources candidates</a:t>
          </a:r>
          <a:endParaRPr lang="fr-FR" sz="1000" kern="1200" dirty="0"/>
        </a:p>
      </dsp:txBody>
      <dsp:txXfrm>
        <a:off x="6268966" y="659735"/>
        <a:ext cx="1489981" cy="1042987"/>
      </dsp:txXfrm>
    </dsp:sp>
    <dsp:sp modelId="{00131E17-8BC3-4E12-A31F-FA4B9A7DDF1B}">
      <dsp:nvSpPr>
        <dsp:cNvPr id="0" name=""/>
        <dsp:cNvSpPr/>
      </dsp:nvSpPr>
      <dsp:spPr>
        <a:xfrm>
          <a:off x="7758947" y="659229"/>
          <a:ext cx="546326" cy="1042997"/>
        </a:xfrm>
        <a:prstGeom prst="chevron">
          <a:avLst>
            <a:gd name="adj" fmla="val 62310"/>
          </a:avLst>
        </a:prstGeom>
        <a:solidFill>
          <a:schemeClr val="accent4">
            <a:hueOff val="-8279783"/>
            <a:satOff val="-56141"/>
            <a:lumOff val="-882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5070328-6000-4971-88D1-F148C41AD486}">
      <dsp:nvSpPr>
        <dsp:cNvPr id="0" name=""/>
        <dsp:cNvSpPr/>
      </dsp:nvSpPr>
      <dsp:spPr>
        <a:xfrm>
          <a:off x="8364873" y="573033"/>
          <a:ext cx="1266484" cy="1266484"/>
        </a:xfrm>
        <a:prstGeom prst="ellipse">
          <a:avLst/>
        </a:prstGeom>
        <a:solidFill>
          <a:schemeClr val="accent4">
            <a:hueOff val="-8279783"/>
            <a:satOff val="-56141"/>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r>
            <a:rPr lang="fr-FR" sz="1000" kern="1200" dirty="0" smtClean="0"/>
            <a:t>Valider l’identifications des ressources candidates</a:t>
          </a:r>
          <a:endParaRPr lang="fr-FR" sz="1000" kern="1200" dirty="0"/>
        </a:p>
      </dsp:txBody>
      <dsp:txXfrm>
        <a:off x="8550345" y="758505"/>
        <a:ext cx="895540" cy="8955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B3969-36D0-460A-A816-62EC33D27A1B}">
      <dsp:nvSpPr>
        <dsp:cNvPr id="0" name=""/>
        <dsp:cNvSpPr/>
      </dsp:nvSpPr>
      <dsp:spPr>
        <a:xfrm>
          <a:off x="430765" y="788"/>
          <a:ext cx="1563317" cy="390829"/>
        </a:xfrm>
        <a:prstGeom prst="roundRect">
          <a:avLst>
            <a:gd name="adj" fmla="val 10000"/>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fr-FR" sz="1000" kern="1200" dirty="0" smtClean="0"/>
            <a:t>Identifier les participants</a:t>
          </a:r>
          <a:endParaRPr lang="fr-FR" sz="1000" kern="1200" dirty="0"/>
        </a:p>
      </dsp:txBody>
      <dsp:txXfrm>
        <a:off x="442212" y="12235"/>
        <a:ext cx="1540423" cy="367935"/>
      </dsp:txXfrm>
    </dsp:sp>
    <dsp:sp modelId="{67D9EA4C-C20C-49D3-9F29-9B84E32CF73C}">
      <dsp:nvSpPr>
        <dsp:cNvPr id="0" name=""/>
        <dsp:cNvSpPr/>
      </dsp:nvSpPr>
      <dsp:spPr>
        <a:xfrm rot="5400000">
          <a:off x="1178226" y="425815"/>
          <a:ext cx="68395" cy="68395"/>
        </a:xfrm>
        <a:prstGeom prst="rightArrow">
          <a:avLst>
            <a:gd name="adj1" fmla="val 667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C1C5C5D-D55C-4919-92A2-702A9B17FB5E}">
      <dsp:nvSpPr>
        <dsp:cNvPr id="0" name=""/>
        <dsp:cNvSpPr/>
      </dsp:nvSpPr>
      <dsp:spPr>
        <a:xfrm>
          <a:off x="430765" y="528408"/>
          <a:ext cx="1563317" cy="390829"/>
        </a:xfrm>
        <a:prstGeom prst="roundRect">
          <a:avLst>
            <a:gd name="adj" fmla="val 10000"/>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kern="1200" dirty="0" smtClean="0"/>
            <a:t>Avoir les exigences et besoins de chacun</a:t>
          </a:r>
          <a:endParaRPr lang="fr-FR" sz="700" kern="1200" dirty="0"/>
        </a:p>
      </dsp:txBody>
      <dsp:txXfrm>
        <a:off x="442212" y="539855"/>
        <a:ext cx="1540423" cy="367935"/>
      </dsp:txXfrm>
    </dsp:sp>
    <dsp:sp modelId="{A9E4E1B8-C316-4E13-B1CA-93AF6E5AAEA2}">
      <dsp:nvSpPr>
        <dsp:cNvPr id="0" name=""/>
        <dsp:cNvSpPr/>
      </dsp:nvSpPr>
      <dsp:spPr>
        <a:xfrm rot="5400000">
          <a:off x="1178226" y="953434"/>
          <a:ext cx="68395" cy="68395"/>
        </a:xfrm>
        <a:prstGeom prst="rightArrow">
          <a:avLst>
            <a:gd name="adj1" fmla="val 66700"/>
            <a:gd name="adj2" fmla="val 50000"/>
          </a:avLst>
        </a:prstGeom>
        <a:solidFill>
          <a:schemeClr val="accent5">
            <a:shade val="90000"/>
            <a:hueOff val="7284"/>
            <a:satOff val="-521"/>
            <a:lumOff val="132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D8F1A3-BAF3-49C3-8289-579681DBB530}">
      <dsp:nvSpPr>
        <dsp:cNvPr id="0" name=""/>
        <dsp:cNvSpPr/>
      </dsp:nvSpPr>
      <dsp:spPr>
        <a:xfrm>
          <a:off x="430765" y="1056027"/>
          <a:ext cx="1563317" cy="390829"/>
        </a:xfrm>
        <a:prstGeom prst="roundRect">
          <a:avLst>
            <a:gd name="adj" fmla="val 10000"/>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kern="1200" dirty="0" smtClean="0"/>
            <a:t>Construire l’écosystèmes des intervenants sur l’analyse des Ressources</a:t>
          </a:r>
          <a:endParaRPr lang="fr-FR" sz="700" kern="1200" dirty="0"/>
        </a:p>
      </dsp:txBody>
      <dsp:txXfrm>
        <a:off x="442212" y="1067474"/>
        <a:ext cx="1540423" cy="367935"/>
      </dsp:txXfrm>
    </dsp:sp>
    <dsp:sp modelId="{72534959-03FB-4286-A99E-6C65775FD19A}">
      <dsp:nvSpPr>
        <dsp:cNvPr id="0" name=""/>
        <dsp:cNvSpPr/>
      </dsp:nvSpPr>
      <dsp:spPr>
        <a:xfrm>
          <a:off x="2212947" y="788"/>
          <a:ext cx="1563317" cy="390829"/>
        </a:xfrm>
        <a:prstGeom prst="roundRect">
          <a:avLst>
            <a:gd name="adj" fmla="val 10000"/>
          </a:avLst>
        </a:prstGeom>
        <a:solidFill>
          <a:schemeClr val="accent5">
            <a:shade val="80000"/>
            <a:hueOff val="36419"/>
            <a:satOff val="-2641"/>
            <a:lumOff val="71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fr-FR" sz="1000" kern="1200" dirty="0" smtClean="0"/>
            <a:t>Définir les activités, processus métiers</a:t>
          </a:r>
          <a:endParaRPr lang="fr-FR" sz="1000" kern="1200" dirty="0"/>
        </a:p>
      </dsp:txBody>
      <dsp:txXfrm>
        <a:off x="2224394" y="12235"/>
        <a:ext cx="1540423" cy="367935"/>
      </dsp:txXfrm>
    </dsp:sp>
    <dsp:sp modelId="{55E7D773-FCC9-47CE-A08A-542352E3B1D7}">
      <dsp:nvSpPr>
        <dsp:cNvPr id="0" name=""/>
        <dsp:cNvSpPr/>
      </dsp:nvSpPr>
      <dsp:spPr>
        <a:xfrm rot="5400000">
          <a:off x="2960408" y="425815"/>
          <a:ext cx="68395" cy="68395"/>
        </a:xfrm>
        <a:prstGeom prst="rightArrow">
          <a:avLst>
            <a:gd name="adj1" fmla="val 66700"/>
            <a:gd name="adj2" fmla="val 50000"/>
          </a:avLst>
        </a:prstGeom>
        <a:solidFill>
          <a:schemeClr val="accent5">
            <a:shade val="90000"/>
            <a:hueOff val="14568"/>
            <a:satOff val="-1042"/>
            <a:lumOff val="265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DE67190-4661-45C0-82F9-46CE9B54D50E}">
      <dsp:nvSpPr>
        <dsp:cNvPr id="0" name=""/>
        <dsp:cNvSpPr/>
      </dsp:nvSpPr>
      <dsp:spPr>
        <a:xfrm>
          <a:off x="2212947" y="528408"/>
          <a:ext cx="1563317" cy="390829"/>
        </a:xfrm>
        <a:prstGeom prst="roundRect">
          <a:avLst>
            <a:gd name="adj" fmla="val 10000"/>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kern="1200" dirty="0" smtClean="0"/>
            <a:t>Processus métiers</a:t>
          </a:r>
          <a:endParaRPr lang="fr-FR" sz="700" kern="1200" dirty="0"/>
        </a:p>
      </dsp:txBody>
      <dsp:txXfrm>
        <a:off x="2224394" y="539855"/>
        <a:ext cx="1540423" cy="367935"/>
      </dsp:txXfrm>
    </dsp:sp>
    <dsp:sp modelId="{1590CD6A-CC95-49D8-9E30-4E166FD4E816}">
      <dsp:nvSpPr>
        <dsp:cNvPr id="0" name=""/>
        <dsp:cNvSpPr/>
      </dsp:nvSpPr>
      <dsp:spPr>
        <a:xfrm rot="5400000">
          <a:off x="2960408" y="953434"/>
          <a:ext cx="68395" cy="68395"/>
        </a:xfrm>
        <a:prstGeom prst="rightArrow">
          <a:avLst>
            <a:gd name="adj1" fmla="val 66700"/>
            <a:gd name="adj2" fmla="val 50000"/>
          </a:avLst>
        </a:prstGeom>
        <a:solidFill>
          <a:schemeClr val="accent5">
            <a:shade val="90000"/>
            <a:hueOff val="21852"/>
            <a:satOff val="-1562"/>
            <a:lumOff val="397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1A2986-A51D-4929-931F-541C342BA341}">
      <dsp:nvSpPr>
        <dsp:cNvPr id="0" name=""/>
        <dsp:cNvSpPr/>
      </dsp:nvSpPr>
      <dsp:spPr>
        <a:xfrm>
          <a:off x="2212947" y="1056027"/>
          <a:ext cx="1563317" cy="390829"/>
        </a:xfrm>
        <a:prstGeom prst="roundRect">
          <a:avLst>
            <a:gd name="adj" fmla="val 10000"/>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kern="1200" dirty="0" smtClean="0"/>
            <a:t>Ensemble de tâches  à valeur métier, et leurs relations</a:t>
          </a:r>
          <a:endParaRPr lang="fr-FR" sz="700" kern="1200" dirty="0"/>
        </a:p>
      </dsp:txBody>
      <dsp:txXfrm>
        <a:off x="2224394" y="1067474"/>
        <a:ext cx="1540423" cy="367935"/>
      </dsp:txXfrm>
    </dsp:sp>
    <dsp:sp modelId="{0F0A0E47-F8B2-4145-80FA-881D2408510C}">
      <dsp:nvSpPr>
        <dsp:cNvPr id="0" name=""/>
        <dsp:cNvSpPr/>
      </dsp:nvSpPr>
      <dsp:spPr>
        <a:xfrm rot="5400000">
          <a:off x="2960408" y="1481054"/>
          <a:ext cx="68395" cy="68395"/>
        </a:xfrm>
        <a:prstGeom prst="rightArrow">
          <a:avLst>
            <a:gd name="adj1" fmla="val 66700"/>
            <a:gd name="adj2" fmla="val 50000"/>
          </a:avLst>
        </a:prstGeom>
        <a:solidFill>
          <a:schemeClr val="accent5">
            <a:shade val="90000"/>
            <a:hueOff val="29136"/>
            <a:satOff val="-2083"/>
            <a:lumOff val="530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82F206-6090-4D9F-8891-C18676E58442}">
      <dsp:nvSpPr>
        <dsp:cNvPr id="0" name=""/>
        <dsp:cNvSpPr/>
      </dsp:nvSpPr>
      <dsp:spPr>
        <a:xfrm>
          <a:off x="2212947" y="1583647"/>
          <a:ext cx="1563317" cy="390829"/>
        </a:xfrm>
        <a:prstGeom prst="roundRect">
          <a:avLst>
            <a:gd name="adj" fmla="val 10000"/>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kern="1200" dirty="0" smtClean="0"/>
            <a:t>Identifier les « prestations » que doit rendre chaque structure</a:t>
          </a:r>
          <a:endParaRPr lang="fr-FR" sz="700" kern="1200" dirty="0"/>
        </a:p>
      </dsp:txBody>
      <dsp:txXfrm>
        <a:off x="2224394" y="1595094"/>
        <a:ext cx="1540423" cy="367935"/>
      </dsp:txXfrm>
    </dsp:sp>
    <dsp:sp modelId="{ADB7955F-8795-437C-84B1-C32E868BF29A}">
      <dsp:nvSpPr>
        <dsp:cNvPr id="0" name=""/>
        <dsp:cNvSpPr/>
      </dsp:nvSpPr>
      <dsp:spPr>
        <a:xfrm rot="5400000">
          <a:off x="2960408" y="2008674"/>
          <a:ext cx="68395" cy="68395"/>
        </a:xfrm>
        <a:prstGeom prst="rightArrow">
          <a:avLst>
            <a:gd name="adj1" fmla="val 66700"/>
            <a:gd name="adj2" fmla="val 50000"/>
          </a:avLst>
        </a:prstGeom>
        <a:solidFill>
          <a:schemeClr val="accent5">
            <a:shade val="90000"/>
            <a:hueOff val="36420"/>
            <a:satOff val="-2604"/>
            <a:lumOff val="663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355A7CC-D653-4728-9C96-90404C3979AF}">
      <dsp:nvSpPr>
        <dsp:cNvPr id="0" name=""/>
        <dsp:cNvSpPr/>
      </dsp:nvSpPr>
      <dsp:spPr>
        <a:xfrm>
          <a:off x="2212947" y="2111266"/>
          <a:ext cx="1563317" cy="390829"/>
        </a:xfrm>
        <a:prstGeom prst="roundRect">
          <a:avLst>
            <a:gd name="adj" fmla="val 10000"/>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i="0" kern="1200" dirty="0" smtClean="0"/>
            <a:t>Identifier les Informations Métiers</a:t>
          </a:r>
          <a:endParaRPr lang="fr-FR" sz="700" i="0" kern="1200" dirty="0"/>
        </a:p>
      </dsp:txBody>
      <dsp:txXfrm>
        <a:off x="2224394" y="2122713"/>
        <a:ext cx="1540423" cy="367935"/>
      </dsp:txXfrm>
    </dsp:sp>
    <dsp:sp modelId="{34530610-3368-4B02-965A-905BA96EF7FE}">
      <dsp:nvSpPr>
        <dsp:cNvPr id="0" name=""/>
        <dsp:cNvSpPr/>
      </dsp:nvSpPr>
      <dsp:spPr>
        <a:xfrm>
          <a:off x="3995128" y="788"/>
          <a:ext cx="1563317" cy="390829"/>
        </a:xfrm>
        <a:prstGeom prst="roundRect">
          <a:avLst>
            <a:gd name="adj" fmla="val 10000"/>
          </a:avLst>
        </a:prstGeom>
        <a:solidFill>
          <a:schemeClr val="accent5">
            <a:shade val="80000"/>
            <a:hueOff val="72838"/>
            <a:satOff val="-5281"/>
            <a:lumOff val="143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fr-FR" sz="1000" kern="1200" dirty="0" smtClean="0"/>
            <a:t>Définir les cas d’utilisation, les user story</a:t>
          </a:r>
          <a:endParaRPr lang="fr-FR" sz="1000" kern="1200" dirty="0"/>
        </a:p>
      </dsp:txBody>
      <dsp:txXfrm>
        <a:off x="4006575" y="12235"/>
        <a:ext cx="1540423" cy="367935"/>
      </dsp:txXfrm>
    </dsp:sp>
    <dsp:sp modelId="{12B5D927-B183-476F-B0B2-2942B675E9E9}">
      <dsp:nvSpPr>
        <dsp:cNvPr id="0" name=""/>
        <dsp:cNvSpPr/>
      </dsp:nvSpPr>
      <dsp:spPr>
        <a:xfrm rot="5400000">
          <a:off x="4742589" y="425815"/>
          <a:ext cx="68395" cy="68395"/>
        </a:xfrm>
        <a:prstGeom prst="rightArrow">
          <a:avLst>
            <a:gd name="adj1" fmla="val 66700"/>
            <a:gd name="adj2" fmla="val 50000"/>
          </a:avLst>
        </a:prstGeom>
        <a:solidFill>
          <a:schemeClr val="accent5">
            <a:shade val="90000"/>
            <a:hueOff val="43704"/>
            <a:satOff val="-3125"/>
            <a:lumOff val="79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C71011-CBE3-4163-A668-A72B51ED6EAC}">
      <dsp:nvSpPr>
        <dsp:cNvPr id="0" name=""/>
        <dsp:cNvSpPr/>
      </dsp:nvSpPr>
      <dsp:spPr>
        <a:xfrm>
          <a:off x="3995128" y="528408"/>
          <a:ext cx="1563317" cy="390829"/>
        </a:xfrm>
        <a:prstGeom prst="roundRect">
          <a:avLst>
            <a:gd name="adj" fmla="val 10000"/>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kern="1200" dirty="0" smtClean="0"/>
            <a:t>Par participant, décrire chaque story qui le concerne</a:t>
          </a:r>
          <a:endParaRPr lang="fr-FR" sz="700" kern="1200" dirty="0"/>
        </a:p>
      </dsp:txBody>
      <dsp:txXfrm>
        <a:off x="4006575" y="539855"/>
        <a:ext cx="1540423" cy="367935"/>
      </dsp:txXfrm>
    </dsp:sp>
    <dsp:sp modelId="{93850251-DF4D-44FA-9A05-6A39818FD911}">
      <dsp:nvSpPr>
        <dsp:cNvPr id="0" name=""/>
        <dsp:cNvSpPr/>
      </dsp:nvSpPr>
      <dsp:spPr>
        <a:xfrm rot="5400000">
          <a:off x="4742589" y="953434"/>
          <a:ext cx="68395" cy="68395"/>
        </a:xfrm>
        <a:prstGeom prst="rightArrow">
          <a:avLst>
            <a:gd name="adj1" fmla="val 66700"/>
            <a:gd name="adj2" fmla="val 50000"/>
          </a:avLst>
        </a:prstGeom>
        <a:solidFill>
          <a:schemeClr val="accent5">
            <a:shade val="90000"/>
            <a:hueOff val="50989"/>
            <a:satOff val="-3646"/>
            <a:lumOff val="92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04BBEFF-0AFB-4517-BEA8-742E5172E922}">
      <dsp:nvSpPr>
        <dsp:cNvPr id="0" name=""/>
        <dsp:cNvSpPr/>
      </dsp:nvSpPr>
      <dsp:spPr>
        <a:xfrm>
          <a:off x="3995128" y="1056027"/>
          <a:ext cx="1563317" cy="390829"/>
        </a:xfrm>
        <a:prstGeom prst="roundRect">
          <a:avLst>
            <a:gd name="adj" fmla="val 10000"/>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kern="1200" dirty="0" smtClean="0"/>
            <a:t>Décrire le cas d’utilisation sous forme de scénario</a:t>
          </a:r>
          <a:endParaRPr lang="fr-FR" sz="700" kern="1200" dirty="0"/>
        </a:p>
      </dsp:txBody>
      <dsp:txXfrm>
        <a:off x="4006575" y="1067474"/>
        <a:ext cx="1540423" cy="367935"/>
      </dsp:txXfrm>
    </dsp:sp>
    <dsp:sp modelId="{FDE1F9ED-1AE7-4D0A-A43F-2165D9960249}">
      <dsp:nvSpPr>
        <dsp:cNvPr id="0" name=""/>
        <dsp:cNvSpPr/>
      </dsp:nvSpPr>
      <dsp:spPr>
        <a:xfrm rot="5400000">
          <a:off x="4742589" y="1481054"/>
          <a:ext cx="68395" cy="68395"/>
        </a:xfrm>
        <a:prstGeom prst="rightArrow">
          <a:avLst>
            <a:gd name="adj1" fmla="val 66700"/>
            <a:gd name="adj2" fmla="val 50000"/>
          </a:avLst>
        </a:prstGeom>
        <a:solidFill>
          <a:schemeClr val="accent5">
            <a:shade val="90000"/>
            <a:hueOff val="58273"/>
            <a:satOff val="-4166"/>
            <a:lumOff val="1061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3B8EEB-5C5B-4E36-B0A2-7D0E75DC58E1}">
      <dsp:nvSpPr>
        <dsp:cNvPr id="0" name=""/>
        <dsp:cNvSpPr/>
      </dsp:nvSpPr>
      <dsp:spPr>
        <a:xfrm>
          <a:off x="3995128" y="1583647"/>
          <a:ext cx="1563317" cy="390829"/>
        </a:xfrm>
        <a:prstGeom prst="roundRect">
          <a:avLst>
            <a:gd name="adj" fmla="val 10000"/>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kern="1200" dirty="0" smtClean="0"/>
            <a:t>Pour </a:t>
          </a:r>
          <a:r>
            <a:rPr lang="fr-FR" sz="700" kern="1200" smtClean="0"/>
            <a:t>chaque prestation</a:t>
          </a:r>
          <a:r>
            <a:rPr lang="fr-FR" sz="700" kern="1200" dirty="0" smtClean="0"/>
            <a:t>, décrire les cas d’utilisations</a:t>
          </a:r>
          <a:endParaRPr lang="fr-FR" sz="700" kern="1200" dirty="0"/>
        </a:p>
      </dsp:txBody>
      <dsp:txXfrm>
        <a:off x="4006575" y="1595094"/>
        <a:ext cx="1540423" cy="367935"/>
      </dsp:txXfrm>
    </dsp:sp>
    <dsp:sp modelId="{0FF411CC-B70B-4146-9A8C-712A5001D125}">
      <dsp:nvSpPr>
        <dsp:cNvPr id="0" name=""/>
        <dsp:cNvSpPr/>
      </dsp:nvSpPr>
      <dsp:spPr>
        <a:xfrm>
          <a:off x="5777310" y="788"/>
          <a:ext cx="1563317" cy="390829"/>
        </a:xfrm>
        <a:prstGeom prst="roundRect">
          <a:avLst>
            <a:gd name="adj" fmla="val 10000"/>
          </a:avLst>
        </a:prstGeom>
        <a:solidFill>
          <a:schemeClr val="accent5">
            <a:shade val="80000"/>
            <a:hueOff val="109256"/>
            <a:satOff val="-7922"/>
            <a:lumOff val="215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fr-FR" sz="1000" kern="1200" dirty="0" smtClean="0"/>
            <a:t>Identifier les ressources candidates</a:t>
          </a:r>
          <a:endParaRPr lang="fr-FR" sz="1000" kern="1200" dirty="0"/>
        </a:p>
      </dsp:txBody>
      <dsp:txXfrm>
        <a:off x="5788757" y="12235"/>
        <a:ext cx="1540423" cy="367935"/>
      </dsp:txXfrm>
    </dsp:sp>
    <dsp:sp modelId="{6C532BB0-3C45-4811-B326-1F0298D88519}">
      <dsp:nvSpPr>
        <dsp:cNvPr id="0" name=""/>
        <dsp:cNvSpPr/>
      </dsp:nvSpPr>
      <dsp:spPr>
        <a:xfrm rot="5400000">
          <a:off x="6524771" y="425815"/>
          <a:ext cx="68395" cy="68395"/>
        </a:xfrm>
        <a:prstGeom prst="rightArrow">
          <a:avLst>
            <a:gd name="adj1" fmla="val 66700"/>
            <a:gd name="adj2" fmla="val 50000"/>
          </a:avLst>
        </a:prstGeom>
        <a:solidFill>
          <a:schemeClr val="accent5">
            <a:shade val="90000"/>
            <a:hueOff val="65557"/>
            <a:satOff val="-4687"/>
            <a:lumOff val="1193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B3B1B1-FD67-4D17-B888-7FB180CADDA6}">
      <dsp:nvSpPr>
        <dsp:cNvPr id="0" name=""/>
        <dsp:cNvSpPr/>
      </dsp:nvSpPr>
      <dsp:spPr>
        <a:xfrm>
          <a:off x="5777310" y="528408"/>
          <a:ext cx="1563317" cy="390829"/>
        </a:xfrm>
        <a:prstGeom prst="roundRect">
          <a:avLst>
            <a:gd name="adj" fmla="val 10000"/>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kern="1200" dirty="0" smtClean="0"/>
            <a:t>Réaliser l’analyse des opérations que doit rendre le SI</a:t>
          </a:r>
          <a:endParaRPr lang="fr-FR" sz="700" kern="1200" dirty="0"/>
        </a:p>
      </dsp:txBody>
      <dsp:txXfrm>
        <a:off x="5788757" y="539855"/>
        <a:ext cx="1540423" cy="367935"/>
      </dsp:txXfrm>
    </dsp:sp>
    <dsp:sp modelId="{9976C1E7-F403-4844-91F2-0ABB35D8C3A6}">
      <dsp:nvSpPr>
        <dsp:cNvPr id="0" name=""/>
        <dsp:cNvSpPr/>
      </dsp:nvSpPr>
      <dsp:spPr>
        <a:xfrm rot="5400000">
          <a:off x="6524771" y="953434"/>
          <a:ext cx="68395" cy="68395"/>
        </a:xfrm>
        <a:prstGeom prst="rightArrow">
          <a:avLst>
            <a:gd name="adj1" fmla="val 66700"/>
            <a:gd name="adj2" fmla="val 50000"/>
          </a:avLst>
        </a:prstGeom>
        <a:solidFill>
          <a:schemeClr val="accent5">
            <a:shade val="90000"/>
            <a:hueOff val="72841"/>
            <a:satOff val="-5208"/>
            <a:lumOff val="1326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B75E7B-5EED-4C36-8619-1AE13730AE30}">
      <dsp:nvSpPr>
        <dsp:cNvPr id="0" name=""/>
        <dsp:cNvSpPr/>
      </dsp:nvSpPr>
      <dsp:spPr>
        <a:xfrm>
          <a:off x="5777310" y="1056027"/>
          <a:ext cx="1563317" cy="390829"/>
        </a:xfrm>
        <a:prstGeom prst="roundRect">
          <a:avLst>
            <a:gd name="adj" fmla="val 10000"/>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kern="1200" dirty="0" smtClean="0"/>
            <a:t>A partir des Informations métiers et des opérations, identifier les ressources candidates </a:t>
          </a:r>
          <a:endParaRPr lang="fr-FR" sz="700" kern="1200" dirty="0"/>
        </a:p>
      </dsp:txBody>
      <dsp:txXfrm>
        <a:off x="5788757" y="1067474"/>
        <a:ext cx="1540423" cy="367935"/>
      </dsp:txXfrm>
    </dsp:sp>
    <dsp:sp modelId="{7DD213CF-9E1A-42BF-9ECE-84A1B36CC4BA}">
      <dsp:nvSpPr>
        <dsp:cNvPr id="0" name=""/>
        <dsp:cNvSpPr/>
      </dsp:nvSpPr>
      <dsp:spPr>
        <a:xfrm rot="5400000">
          <a:off x="6524771" y="1481054"/>
          <a:ext cx="68395" cy="68395"/>
        </a:xfrm>
        <a:prstGeom prst="rightArrow">
          <a:avLst>
            <a:gd name="adj1" fmla="val 66700"/>
            <a:gd name="adj2" fmla="val 50000"/>
          </a:avLst>
        </a:prstGeom>
        <a:solidFill>
          <a:schemeClr val="accent5">
            <a:shade val="90000"/>
            <a:hueOff val="80125"/>
            <a:satOff val="-5729"/>
            <a:lumOff val="1458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185351-3A04-4444-8741-0163217D6153}">
      <dsp:nvSpPr>
        <dsp:cNvPr id="0" name=""/>
        <dsp:cNvSpPr/>
      </dsp:nvSpPr>
      <dsp:spPr>
        <a:xfrm>
          <a:off x="5777310" y="1583647"/>
          <a:ext cx="1563317" cy="390829"/>
        </a:xfrm>
        <a:prstGeom prst="roundRect">
          <a:avLst>
            <a:gd name="adj" fmla="val 10000"/>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kern="1200" dirty="0" smtClean="0"/>
            <a:t>Confronter avec le référentiel des API et ressources existantes</a:t>
          </a:r>
          <a:endParaRPr lang="fr-FR" sz="700" kern="1200" dirty="0"/>
        </a:p>
      </dsp:txBody>
      <dsp:txXfrm>
        <a:off x="5788757" y="1595094"/>
        <a:ext cx="1540423" cy="367935"/>
      </dsp:txXfrm>
    </dsp:sp>
    <dsp:sp modelId="{91618468-88A3-4D04-A052-2E1D7103877C}">
      <dsp:nvSpPr>
        <dsp:cNvPr id="0" name=""/>
        <dsp:cNvSpPr/>
      </dsp:nvSpPr>
      <dsp:spPr>
        <a:xfrm rot="5400000">
          <a:off x="6524771" y="2008674"/>
          <a:ext cx="68395" cy="68395"/>
        </a:xfrm>
        <a:prstGeom prst="rightArrow">
          <a:avLst>
            <a:gd name="adj1" fmla="val 66700"/>
            <a:gd name="adj2" fmla="val 50000"/>
          </a:avLst>
        </a:prstGeom>
        <a:solidFill>
          <a:schemeClr val="accent5">
            <a:shade val="90000"/>
            <a:hueOff val="87409"/>
            <a:satOff val="-6250"/>
            <a:lumOff val="159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0A9A745-93A2-4DF4-B046-0E9F62BD6941}">
      <dsp:nvSpPr>
        <dsp:cNvPr id="0" name=""/>
        <dsp:cNvSpPr/>
      </dsp:nvSpPr>
      <dsp:spPr>
        <a:xfrm>
          <a:off x="5777310" y="2111266"/>
          <a:ext cx="1563317" cy="390829"/>
        </a:xfrm>
        <a:prstGeom prst="roundRect">
          <a:avLst>
            <a:gd name="adj" fmla="val 10000"/>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kern="1200" dirty="0" smtClean="0"/>
            <a:t>Mettre les ressources candidates en cohérence avec l’exposition groupe (AEG, …)</a:t>
          </a:r>
          <a:endParaRPr lang="fr-FR" sz="700" kern="1200" dirty="0"/>
        </a:p>
      </dsp:txBody>
      <dsp:txXfrm>
        <a:off x="5788757" y="2122713"/>
        <a:ext cx="1540423" cy="367935"/>
      </dsp:txXfrm>
    </dsp:sp>
    <dsp:sp modelId="{6729CD5E-4552-457E-A4BD-FEFA0F3C91E9}">
      <dsp:nvSpPr>
        <dsp:cNvPr id="0" name=""/>
        <dsp:cNvSpPr/>
      </dsp:nvSpPr>
      <dsp:spPr>
        <a:xfrm rot="5400000">
          <a:off x="6524771" y="2536293"/>
          <a:ext cx="68395" cy="68395"/>
        </a:xfrm>
        <a:prstGeom prst="rightArrow">
          <a:avLst>
            <a:gd name="adj1" fmla="val 66700"/>
            <a:gd name="adj2" fmla="val 50000"/>
          </a:avLst>
        </a:prstGeom>
        <a:solidFill>
          <a:schemeClr val="accent5">
            <a:shade val="90000"/>
            <a:hueOff val="94693"/>
            <a:satOff val="-6770"/>
            <a:lumOff val="1724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66FCC45-0A77-494F-8F0A-F54DD3CF6239}">
      <dsp:nvSpPr>
        <dsp:cNvPr id="0" name=""/>
        <dsp:cNvSpPr/>
      </dsp:nvSpPr>
      <dsp:spPr>
        <a:xfrm>
          <a:off x="5777310" y="2638886"/>
          <a:ext cx="1563317" cy="390829"/>
        </a:xfrm>
        <a:prstGeom prst="roundRect">
          <a:avLst>
            <a:gd name="adj" fmla="val 10000"/>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kern="1200" dirty="0" smtClean="0"/>
            <a:t>Confronter les ressources candidates à des informations externes (BIAN, Open Bank …)</a:t>
          </a:r>
          <a:endParaRPr lang="fr-FR" sz="700" kern="1200" dirty="0"/>
        </a:p>
      </dsp:txBody>
      <dsp:txXfrm>
        <a:off x="5788757" y="2650333"/>
        <a:ext cx="1540423" cy="367935"/>
      </dsp:txXfrm>
    </dsp:sp>
    <dsp:sp modelId="{888CC669-9084-43AC-97A5-43D369DC9F9F}">
      <dsp:nvSpPr>
        <dsp:cNvPr id="0" name=""/>
        <dsp:cNvSpPr/>
      </dsp:nvSpPr>
      <dsp:spPr>
        <a:xfrm rot="10789752">
          <a:off x="5573383" y="2802788"/>
          <a:ext cx="169730" cy="68395"/>
        </a:xfrm>
        <a:prstGeom prst="rightArrow">
          <a:avLst>
            <a:gd name="adj1" fmla="val 66700"/>
            <a:gd name="adj2" fmla="val 50000"/>
          </a:avLst>
        </a:prstGeom>
        <a:solidFill>
          <a:schemeClr val="accent5">
            <a:shade val="90000"/>
            <a:hueOff val="101977"/>
            <a:satOff val="-7291"/>
            <a:lumOff val="1856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57D34D0-B83D-4381-9377-37A18CD0B3DA}">
      <dsp:nvSpPr>
        <dsp:cNvPr id="0" name=""/>
        <dsp:cNvSpPr/>
      </dsp:nvSpPr>
      <dsp:spPr>
        <a:xfrm>
          <a:off x="3975868" y="2644256"/>
          <a:ext cx="1563317" cy="390829"/>
        </a:xfrm>
        <a:prstGeom prst="roundRect">
          <a:avLst>
            <a:gd name="adj" fmla="val 10000"/>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kern="1200" smtClean="0"/>
            <a:t>Confronter au Modèle des Entités Métiers</a:t>
          </a:r>
          <a:endParaRPr lang="fr-FR" sz="700" kern="1200" dirty="0"/>
        </a:p>
      </dsp:txBody>
      <dsp:txXfrm>
        <a:off x="3987315" y="2655703"/>
        <a:ext cx="1540423" cy="367935"/>
      </dsp:txXfrm>
    </dsp:sp>
    <dsp:sp modelId="{3803AADA-247E-4E6D-BF2C-EFF952931E37}">
      <dsp:nvSpPr>
        <dsp:cNvPr id="0" name=""/>
        <dsp:cNvSpPr/>
      </dsp:nvSpPr>
      <dsp:spPr>
        <a:xfrm rot="5400000">
          <a:off x="4689069" y="3103543"/>
          <a:ext cx="136915" cy="68395"/>
        </a:xfrm>
        <a:prstGeom prst="rightArrow">
          <a:avLst>
            <a:gd name="adj1" fmla="val 66700"/>
            <a:gd name="adj2" fmla="val 50000"/>
          </a:avLst>
        </a:prstGeom>
        <a:solidFill>
          <a:schemeClr val="accent5">
            <a:shade val="90000"/>
            <a:hueOff val="109261"/>
            <a:satOff val="-7812"/>
            <a:lumOff val="1989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F23328-579F-4D01-A591-C04CB68069B4}">
      <dsp:nvSpPr>
        <dsp:cNvPr id="0" name=""/>
        <dsp:cNvSpPr/>
      </dsp:nvSpPr>
      <dsp:spPr>
        <a:xfrm>
          <a:off x="3975868" y="3240396"/>
          <a:ext cx="1563317" cy="390829"/>
        </a:xfrm>
        <a:prstGeom prst="roundRect">
          <a:avLst>
            <a:gd name="adj" fmla="val 10000"/>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kern="1200" dirty="0" smtClean="0"/>
            <a:t>Définir les états de la ressource</a:t>
          </a:r>
          <a:endParaRPr lang="fr-FR" sz="700" kern="1200" dirty="0"/>
        </a:p>
      </dsp:txBody>
      <dsp:txXfrm>
        <a:off x="3987315" y="3251843"/>
        <a:ext cx="1540423" cy="367935"/>
      </dsp:txXfrm>
    </dsp:sp>
    <dsp:sp modelId="{2E2D93B4-2DEE-4193-A595-E5DDFDE244B3}">
      <dsp:nvSpPr>
        <dsp:cNvPr id="0" name=""/>
        <dsp:cNvSpPr/>
      </dsp:nvSpPr>
      <dsp:spPr>
        <a:xfrm rot="5400000">
          <a:off x="4686830" y="3701922"/>
          <a:ext cx="141394" cy="68395"/>
        </a:xfrm>
        <a:prstGeom prst="rightArrow">
          <a:avLst>
            <a:gd name="adj1" fmla="val 66700"/>
            <a:gd name="adj2" fmla="val 50000"/>
          </a:avLst>
        </a:prstGeom>
        <a:solidFill>
          <a:schemeClr val="accent5">
            <a:shade val="90000"/>
            <a:hueOff val="116545"/>
            <a:satOff val="-8333"/>
            <a:lumOff val="2121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C3AAB28-63B3-4477-B0DD-10EF14F3B70B}">
      <dsp:nvSpPr>
        <dsp:cNvPr id="0" name=""/>
        <dsp:cNvSpPr/>
      </dsp:nvSpPr>
      <dsp:spPr>
        <a:xfrm>
          <a:off x="3975868" y="3841014"/>
          <a:ext cx="1563317" cy="390829"/>
        </a:xfrm>
        <a:prstGeom prst="roundRect">
          <a:avLst>
            <a:gd name="adj" fmla="val 10000"/>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i="1" kern="1200" dirty="0" smtClean="0"/>
            <a:t>Confronter au référentiel des services (arbitrage réutilisation)</a:t>
          </a:r>
          <a:endParaRPr lang="fr-FR" sz="700" i="1" kern="1200" dirty="0"/>
        </a:p>
      </dsp:txBody>
      <dsp:txXfrm>
        <a:off x="3987315" y="3852461"/>
        <a:ext cx="1540423" cy="367935"/>
      </dsp:txXfrm>
    </dsp:sp>
    <dsp:sp modelId="{1923D499-3F1B-46C5-A5C0-7EF10412B47D}">
      <dsp:nvSpPr>
        <dsp:cNvPr id="0" name=""/>
        <dsp:cNvSpPr/>
      </dsp:nvSpPr>
      <dsp:spPr>
        <a:xfrm>
          <a:off x="7559492" y="788"/>
          <a:ext cx="1563317" cy="390829"/>
        </a:xfrm>
        <a:prstGeom prst="roundRect">
          <a:avLst>
            <a:gd name="adj" fmla="val 10000"/>
          </a:avLst>
        </a:prstGeom>
        <a:solidFill>
          <a:schemeClr val="accent5">
            <a:shade val="80000"/>
            <a:hueOff val="145675"/>
            <a:satOff val="-10563"/>
            <a:lumOff val="287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fr-FR" sz="1000" kern="1200" dirty="0" smtClean="0"/>
            <a:t>Valider l’identification des ressources</a:t>
          </a:r>
          <a:endParaRPr lang="fr-FR" sz="1000" kern="1200" dirty="0"/>
        </a:p>
      </dsp:txBody>
      <dsp:txXfrm>
        <a:off x="7570939" y="12235"/>
        <a:ext cx="1540423" cy="367935"/>
      </dsp:txXfrm>
    </dsp:sp>
    <dsp:sp modelId="{6FADE8E0-E529-4670-9EDC-0535EE58BB70}">
      <dsp:nvSpPr>
        <dsp:cNvPr id="0" name=""/>
        <dsp:cNvSpPr/>
      </dsp:nvSpPr>
      <dsp:spPr>
        <a:xfrm rot="5400000">
          <a:off x="8306953" y="425815"/>
          <a:ext cx="68395" cy="68395"/>
        </a:xfrm>
        <a:prstGeom prst="rightArrow">
          <a:avLst>
            <a:gd name="adj1" fmla="val 66700"/>
            <a:gd name="adj2" fmla="val 50000"/>
          </a:avLst>
        </a:prstGeom>
        <a:solidFill>
          <a:schemeClr val="accent5">
            <a:shade val="90000"/>
            <a:hueOff val="123829"/>
            <a:satOff val="-8854"/>
            <a:lumOff val="2254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549A0B3-801F-46B6-A1E4-6B804E67C26D}">
      <dsp:nvSpPr>
        <dsp:cNvPr id="0" name=""/>
        <dsp:cNvSpPr/>
      </dsp:nvSpPr>
      <dsp:spPr>
        <a:xfrm>
          <a:off x="7559492" y="528408"/>
          <a:ext cx="1563317" cy="390829"/>
        </a:xfrm>
        <a:prstGeom prst="roundRect">
          <a:avLst>
            <a:gd name="adj" fmla="val 10000"/>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kern="1200" dirty="0" smtClean="0"/>
            <a:t>Reprendre les maquettes d’écran pour valider les ressources candidates</a:t>
          </a:r>
          <a:endParaRPr lang="fr-FR" sz="700" kern="1200" dirty="0"/>
        </a:p>
      </dsp:txBody>
      <dsp:txXfrm>
        <a:off x="7570939" y="539855"/>
        <a:ext cx="1540423" cy="367935"/>
      </dsp:txXfrm>
    </dsp:sp>
    <dsp:sp modelId="{FAE742E1-76D0-427A-9556-A83D30F1B31C}">
      <dsp:nvSpPr>
        <dsp:cNvPr id="0" name=""/>
        <dsp:cNvSpPr/>
      </dsp:nvSpPr>
      <dsp:spPr>
        <a:xfrm rot="5400000">
          <a:off x="8306953" y="953434"/>
          <a:ext cx="68395" cy="68395"/>
        </a:xfrm>
        <a:prstGeom prst="rightArrow">
          <a:avLst>
            <a:gd name="adj1" fmla="val 66700"/>
            <a:gd name="adj2" fmla="val 50000"/>
          </a:avLst>
        </a:prstGeom>
        <a:solidFill>
          <a:schemeClr val="accent5">
            <a:shade val="90000"/>
            <a:hueOff val="131113"/>
            <a:satOff val="-9374"/>
            <a:lumOff val="2387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5F12757-A8C5-4A7E-9846-28170E0F113B}">
      <dsp:nvSpPr>
        <dsp:cNvPr id="0" name=""/>
        <dsp:cNvSpPr/>
      </dsp:nvSpPr>
      <dsp:spPr>
        <a:xfrm>
          <a:off x="7559492" y="1056027"/>
          <a:ext cx="1563317" cy="390829"/>
        </a:xfrm>
        <a:prstGeom prst="roundRect">
          <a:avLst>
            <a:gd name="adj" fmla="val 10000"/>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kern="1200" dirty="0" smtClean="0"/>
            <a:t>Valider avec chaque participant les stories et leur déclinaison en Ressources et opérations sur le SI</a:t>
          </a:r>
          <a:endParaRPr lang="fr-FR" sz="700" kern="1200" dirty="0"/>
        </a:p>
      </dsp:txBody>
      <dsp:txXfrm>
        <a:off x="7570939" y="1067474"/>
        <a:ext cx="1540423" cy="367935"/>
      </dsp:txXfrm>
    </dsp:sp>
    <dsp:sp modelId="{CDEB4317-5984-464A-BCAD-23EDFB20108E}">
      <dsp:nvSpPr>
        <dsp:cNvPr id="0" name=""/>
        <dsp:cNvSpPr/>
      </dsp:nvSpPr>
      <dsp:spPr>
        <a:xfrm rot="5400000">
          <a:off x="8306953" y="1481054"/>
          <a:ext cx="68395" cy="68395"/>
        </a:xfrm>
        <a:prstGeom prst="rightArrow">
          <a:avLst>
            <a:gd name="adj1" fmla="val 66700"/>
            <a:gd name="adj2" fmla="val 50000"/>
          </a:avLst>
        </a:prstGeom>
        <a:solidFill>
          <a:schemeClr val="accent5">
            <a:shade val="90000"/>
            <a:hueOff val="138397"/>
            <a:satOff val="-9895"/>
            <a:lumOff val="2519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6F17A2D-2301-4496-817C-CC295BBE17E3}">
      <dsp:nvSpPr>
        <dsp:cNvPr id="0" name=""/>
        <dsp:cNvSpPr/>
      </dsp:nvSpPr>
      <dsp:spPr>
        <a:xfrm>
          <a:off x="7559492" y="1583647"/>
          <a:ext cx="1563317" cy="390829"/>
        </a:xfrm>
        <a:prstGeom prst="roundRect">
          <a:avLst>
            <a:gd name="adj" fmla="val 10000"/>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kern="1200" dirty="0" smtClean="0"/>
            <a:t>Valider les ressources candidates avec les processus métiers identifiés</a:t>
          </a:r>
          <a:endParaRPr lang="fr-FR" sz="700" kern="1200" dirty="0"/>
        </a:p>
      </dsp:txBody>
      <dsp:txXfrm>
        <a:off x="7570939" y="1595094"/>
        <a:ext cx="1540423" cy="367935"/>
      </dsp:txXfrm>
    </dsp:sp>
    <dsp:sp modelId="{6DC471D2-8844-4E61-BC52-FE5D0058D8BB}">
      <dsp:nvSpPr>
        <dsp:cNvPr id="0" name=""/>
        <dsp:cNvSpPr/>
      </dsp:nvSpPr>
      <dsp:spPr>
        <a:xfrm rot="5400000">
          <a:off x="8306953" y="2008674"/>
          <a:ext cx="68395" cy="68395"/>
        </a:xfrm>
        <a:prstGeom prst="rightArrow">
          <a:avLst>
            <a:gd name="adj1" fmla="val 66700"/>
            <a:gd name="adj2" fmla="val 50000"/>
          </a:avLst>
        </a:prstGeom>
        <a:solidFill>
          <a:schemeClr val="accent5">
            <a:shade val="90000"/>
            <a:hueOff val="145681"/>
            <a:satOff val="-10416"/>
            <a:lumOff val="2652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CDFF89-E628-4E56-B205-B71EAE569C12}">
      <dsp:nvSpPr>
        <dsp:cNvPr id="0" name=""/>
        <dsp:cNvSpPr/>
      </dsp:nvSpPr>
      <dsp:spPr>
        <a:xfrm>
          <a:off x="7559492" y="2111266"/>
          <a:ext cx="1563317" cy="390829"/>
        </a:xfrm>
        <a:prstGeom prst="roundRect">
          <a:avLst>
            <a:gd name="adj" fmla="val 10000"/>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fr-FR" sz="700" i="1" kern="1200" dirty="0" smtClean="0"/>
            <a:t>Choix des modalités de fabrication</a:t>
          </a:r>
          <a:endParaRPr lang="fr-FR" sz="700" i="1" kern="1200" dirty="0"/>
        </a:p>
      </dsp:txBody>
      <dsp:txXfrm>
        <a:off x="7570939" y="2122713"/>
        <a:ext cx="1540423" cy="3679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90BD0-B15C-4A1B-8A9A-8992BA376B6E}">
      <dsp:nvSpPr>
        <dsp:cNvPr id="0" name=""/>
        <dsp:cNvSpPr/>
      </dsp:nvSpPr>
      <dsp:spPr>
        <a:xfrm>
          <a:off x="0" y="3955678"/>
          <a:ext cx="3534996" cy="648962"/>
        </a:xfrm>
        <a:prstGeom prst="rect">
          <a:avLst/>
        </a:prstGeom>
        <a:solidFill>
          <a:schemeClr val="accent5">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fr-FR" sz="1600" kern="1200" dirty="0" smtClean="0"/>
            <a:t>Valider l’identification des ressources</a:t>
          </a:r>
          <a:endParaRPr lang="fr-FR" sz="1600" kern="1200" dirty="0"/>
        </a:p>
      </dsp:txBody>
      <dsp:txXfrm>
        <a:off x="0" y="3955678"/>
        <a:ext cx="3534996" cy="648962"/>
      </dsp:txXfrm>
    </dsp:sp>
    <dsp:sp modelId="{06FC1E89-CC12-434D-9661-EB374459D4EB}">
      <dsp:nvSpPr>
        <dsp:cNvPr id="0" name=""/>
        <dsp:cNvSpPr/>
      </dsp:nvSpPr>
      <dsp:spPr>
        <a:xfrm rot="10800000">
          <a:off x="0" y="2967309"/>
          <a:ext cx="3534996" cy="998103"/>
        </a:xfrm>
        <a:prstGeom prst="upArrowCallout">
          <a:avLst/>
        </a:prstGeom>
        <a:solidFill>
          <a:schemeClr val="accent5">
            <a:shade val="80000"/>
            <a:hueOff val="36419"/>
            <a:satOff val="-2641"/>
            <a:lumOff val="71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fr-FR" sz="1600" kern="1200" dirty="0" smtClean="0"/>
            <a:t>Identifier les ressources candidates</a:t>
          </a:r>
          <a:endParaRPr lang="fr-FR" sz="1600" kern="1200" dirty="0"/>
        </a:p>
      </dsp:txBody>
      <dsp:txXfrm rot="10800000">
        <a:off x="0" y="2967309"/>
        <a:ext cx="3534996" cy="648537"/>
      </dsp:txXfrm>
    </dsp:sp>
    <dsp:sp modelId="{26825F81-EDC3-47B5-A7E4-72AF8711CB13}">
      <dsp:nvSpPr>
        <dsp:cNvPr id="0" name=""/>
        <dsp:cNvSpPr/>
      </dsp:nvSpPr>
      <dsp:spPr>
        <a:xfrm rot="10800000">
          <a:off x="0" y="1978940"/>
          <a:ext cx="3534996" cy="998103"/>
        </a:xfrm>
        <a:prstGeom prst="upArrowCallout">
          <a:avLst/>
        </a:prstGeom>
        <a:solidFill>
          <a:schemeClr val="accent5">
            <a:shade val="80000"/>
            <a:hueOff val="72838"/>
            <a:satOff val="-5281"/>
            <a:lumOff val="143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fr-FR" sz="1600" kern="1200" dirty="0" smtClean="0"/>
            <a:t>Définir les cas d’utilisation, les user story</a:t>
          </a:r>
          <a:endParaRPr lang="fr-FR" sz="1600" kern="1200" dirty="0"/>
        </a:p>
      </dsp:txBody>
      <dsp:txXfrm rot="10800000">
        <a:off x="0" y="1978940"/>
        <a:ext cx="3534996" cy="648537"/>
      </dsp:txXfrm>
    </dsp:sp>
    <dsp:sp modelId="{845189A3-055D-4726-953A-D10BE4552541}">
      <dsp:nvSpPr>
        <dsp:cNvPr id="0" name=""/>
        <dsp:cNvSpPr/>
      </dsp:nvSpPr>
      <dsp:spPr>
        <a:xfrm rot="10800000">
          <a:off x="0" y="990571"/>
          <a:ext cx="3534996" cy="998103"/>
        </a:xfrm>
        <a:prstGeom prst="upArrowCallout">
          <a:avLst/>
        </a:prstGeom>
        <a:solidFill>
          <a:schemeClr val="accent5">
            <a:shade val="80000"/>
            <a:hueOff val="109256"/>
            <a:satOff val="-7922"/>
            <a:lumOff val="215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fr-FR" sz="1600" kern="1200" dirty="0" smtClean="0"/>
            <a:t>Définir les activités, processus métiers</a:t>
          </a:r>
          <a:endParaRPr lang="fr-FR" sz="1600" kern="1200" dirty="0"/>
        </a:p>
      </dsp:txBody>
      <dsp:txXfrm rot="10800000">
        <a:off x="0" y="990571"/>
        <a:ext cx="3534996" cy="648537"/>
      </dsp:txXfrm>
    </dsp:sp>
    <dsp:sp modelId="{06DB324E-37A9-4114-9955-96002D173ED6}">
      <dsp:nvSpPr>
        <dsp:cNvPr id="0" name=""/>
        <dsp:cNvSpPr/>
      </dsp:nvSpPr>
      <dsp:spPr>
        <a:xfrm rot="10800000">
          <a:off x="0" y="2202"/>
          <a:ext cx="3534996" cy="998103"/>
        </a:xfrm>
        <a:prstGeom prst="upArrowCallout">
          <a:avLst/>
        </a:prstGeom>
        <a:solidFill>
          <a:schemeClr val="accent5">
            <a:shade val="80000"/>
            <a:hueOff val="145675"/>
            <a:satOff val="-10563"/>
            <a:lumOff val="287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fr-FR" sz="1600" kern="1200" dirty="0" smtClean="0"/>
            <a:t>Identifier les participants</a:t>
          </a:r>
          <a:endParaRPr lang="fr-FR" sz="1600" kern="1200" dirty="0"/>
        </a:p>
      </dsp:txBody>
      <dsp:txXfrm rot="10800000">
        <a:off x="0" y="2202"/>
        <a:ext cx="3534996" cy="64853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72A1E-DF5D-4A12-8152-3C3EF2EBCBC7}">
      <dsp:nvSpPr>
        <dsp:cNvPr id="0" name=""/>
        <dsp:cNvSpPr/>
      </dsp:nvSpPr>
      <dsp:spPr>
        <a:xfrm>
          <a:off x="-4977497" y="-762658"/>
          <a:ext cx="5927984" cy="5927984"/>
        </a:xfrm>
        <a:prstGeom prst="blockArc">
          <a:avLst>
            <a:gd name="adj1" fmla="val 18900000"/>
            <a:gd name="adj2" fmla="val 2700000"/>
            <a:gd name="adj3" fmla="val 364"/>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F6ACD2-944B-477A-98EF-058E0DA11C00}">
      <dsp:nvSpPr>
        <dsp:cNvPr id="0" name=""/>
        <dsp:cNvSpPr/>
      </dsp:nvSpPr>
      <dsp:spPr>
        <a:xfrm>
          <a:off x="497722" y="338477"/>
          <a:ext cx="6045741" cy="6773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612" tIns="53340" rIns="53340" bIns="53340" numCol="1" spcCol="1270" anchor="ctr" anchorCtr="0">
          <a:noAutofit/>
        </a:bodyPr>
        <a:lstStyle/>
        <a:p>
          <a:pPr lvl="0" algn="l" defTabSz="933450">
            <a:lnSpc>
              <a:spcPct val="90000"/>
            </a:lnSpc>
            <a:spcBef>
              <a:spcPct val="0"/>
            </a:spcBef>
            <a:spcAft>
              <a:spcPct val="35000"/>
            </a:spcAft>
          </a:pPr>
          <a:r>
            <a:rPr lang="fr-FR" sz="2100" kern="1200" dirty="0" smtClean="0"/>
            <a:t>Introduction</a:t>
          </a:r>
          <a:endParaRPr lang="fr-FR" sz="2100" kern="1200" dirty="0"/>
        </a:p>
      </dsp:txBody>
      <dsp:txXfrm>
        <a:off x="497722" y="338477"/>
        <a:ext cx="6045741" cy="677306"/>
      </dsp:txXfrm>
    </dsp:sp>
    <dsp:sp modelId="{915BD3AF-F15D-4417-A781-24C80C09F513}">
      <dsp:nvSpPr>
        <dsp:cNvPr id="0" name=""/>
        <dsp:cNvSpPr/>
      </dsp:nvSpPr>
      <dsp:spPr>
        <a:xfrm>
          <a:off x="74406" y="253813"/>
          <a:ext cx="846632" cy="846632"/>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F8D4A9-8657-4FBC-A58C-3600D45ED2DC}">
      <dsp:nvSpPr>
        <dsp:cNvPr id="0" name=""/>
        <dsp:cNvSpPr/>
      </dsp:nvSpPr>
      <dsp:spPr>
        <a:xfrm>
          <a:off x="886037" y="1354612"/>
          <a:ext cx="5657426" cy="6773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612" tIns="53340" rIns="53340" bIns="53340" numCol="1" spcCol="1270" anchor="ctr" anchorCtr="0">
          <a:noAutofit/>
        </a:bodyPr>
        <a:lstStyle/>
        <a:p>
          <a:pPr lvl="0" algn="l" defTabSz="933450">
            <a:lnSpc>
              <a:spcPct val="90000"/>
            </a:lnSpc>
            <a:spcBef>
              <a:spcPct val="0"/>
            </a:spcBef>
            <a:spcAft>
              <a:spcPct val="35000"/>
            </a:spcAft>
          </a:pPr>
          <a:r>
            <a:rPr lang="fr-FR" sz="2100" kern="1200" dirty="0" smtClean="0"/>
            <a:t>Analyse et Identification</a:t>
          </a:r>
          <a:endParaRPr lang="fr-FR" sz="2100" kern="1200" dirty="0"/>
        </a:p>
      </dsp:txBody>
      <dsp:txXfrm>
        <a:off x="886037" y="1354612"/>
        <a:ext cx="5657426" cy="677306"/>
      </dsp:txXfrm>
    </dsp:sp>
    <dsp:sp modelId="{D5E0220B-8EFA-46AD-870F-8C5D5D479C3B}">
      <dsp:nvSpPr>
        <dsp:cNvPr id="0" name=""/>
        <dsp:cNvSpPr/>
      </dsp:nvSpPr>
      <dsp:spPr>
        <a:xfrm>
          <a:off x="462721" y="1269949"/>
          <a:ext cx="846632" cy="846632"/>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AEFEFE-6EA5-4763-82D6-AFB5B85F9912}">
      <dsp:nvSpPr>
        <dsp:cNvPr id="0" name=""/>
        <dsp:cNvSpPr/>
      </dsp:nvSpPr>
      <dsp:spPr>
        <a:xfrm>
          <a:off x="886037" y="2370748"/>
          <a:ext cx="5657426" cy="6773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612" tIns="53340" rIns="53340" bIns="53340" numCol="1" spcCol="1270" anchor="ctr" anchorCtr="0">
          <a:noAutofit/>
        </a:bodyPr>
        <a:lstStyle/>
        <a:p>
          <a:pPr lvl="0" algn="l" defTabSz="933450">
            <a:lnSpc>
              <a:spcPct val="90000"/>
            </a:lnSpc>
            <a:spcBef>
              <a:spcPct val="0"/>
            </a:spcBef>
            <a:spcAft>
              <a:spcPct val="35000"/>
            </a:spcAft>
          </a:pPr>
          <a:r>
            <a:rPr lang="fr-FR" sz="2100" kern="1200" dirty="0" smtClean="0"/>
            <a:t>Déclinaison dans les couches d’architecture</a:t>
          </a:r>
          <a:endParaRPr lang="fr-FR" sz="2100" kern="1200" dirty="0"/>
        </a:p>
      </dsp:txBody>
      <dsp:txXfrm>
        <a:off x="886037" y="2370748"/>
        <a:ext cx="5657426" cy="677306"/>
      </dsp:txXfrm>
    </dsp:sp>
    <dsp:sp modelId="{E084651D-6B6C-4D72-8A56-A85D9B408DAB}">
      <dsp:nvSpPr>
        <dsp:cNvPr id="0" name=""/>
        <dsp:cNvSpPr/>
      </dsp:nvSpPr>
      <dsp:spPr>
        <a:xfrm>
          <a:off x="462721" y="2286084"/>
          <a:ext cx="846632" cy="846632"/>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AA787B-E9E3-4EA1-980F-A25AECD6D963}">
      <dsp:nvSpPr>
        <dsp:cNvPr id="0" name=""/>
        <dsp:cNvSpPr/>
      </dsp:nvSpPr>
      <dsp:spPr>
        <a:xfrm>
          <a:off x="497722" y="3386883"/>
          <a:ext cx="6045741" cy="6773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612" tIns="53340" rIns="53340" bIns="53340" numCol="1" spcCol="1270" anchor="ctr" anchorCtr="0">
          <a:noAutofit/>
        </a:bodyPr>
        <a:lstStyle/>
        <a:p>
          <a:pPr lvl="0" algn="l" defTabSz="933450">
            <a:lnSpc>
              <a:spcPct val="90000"/>
            </a:lnSpc>
            <a:spcBef>
              <a:spcPct val="0"/>
            </a:spcBef>
            <a:spcAft>
              <a:spcPct val="35000"/>
            </a:spcAft>
          </a:pPr>
          <a:r>
            <a:rPr lang="fr-FR" sz="2100" kern="1200" dirty="0" smtClean="0"/>
            <a:t>Conception</a:t>
          </a:r>
          <a:endParaRPr lang="fr-FR" sz="2100" kern="1200" dirty="0"/>
        </a:p>
      </dsp:txBody>
      <dsp:txXfrm>
        <a:off x="497722" y="3386883"/>
        <a:ext cx="6045741" cy="677306"/>
      </dsp:txXfrm>
    </dsp:sp>
    <dsp:sp modelId="{8C0C9160-5E7B-4D98-8B74-74755526B967}">
      <dsp:nvSpPr>
        <dsp:cNvPr id="0" name=""/>
        <dsp:cNvSpPr/>
      </dsp:nvSpPr>
      <dsp:spPr>
        <a:xfrm>
          <a:off x="74406" y="3302220"/>
          <a:ext cx="846632" cy="846632"/>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72A1E-DF5D-4A12-8152-3C3EF2EBCBC7}">
      <dsp:nvSpPr>
        <dsp:cNvPr id="0" name=""/>
        <dsp:cNvSpPr/>
      </dsp:nvSpPr>
      <dsp:spPr>
        <a:xfrm>
          <a:off x="-4977497" y="-762658"/>
          <a:ext cx="5927984" cy="5927984"/>
        </a:xfrm>
        <a:prstGeom prst="blockArc">
          <a:avLst>
            <a:gd name="adj1" fmla="val 18900000"/>
            <a:gd name="adj2" fmla="val 2700000"/>
            <a:gd name="adj3" fmla="val 364"/>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F6ACD2-944B-477A-98EF-058E0DA11C00}">
      <dsp:nvSpPr>
        <dsp:cNvPr id="0" name=""/>
        <dsp:cNvSpPr/>
      </dsp:nvSpPr>
      <dsp:spPr>
        <a:xfrm>
          <a:off x="497722" y="338477"/>
          <a:ext cx="6045741" cy="6773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612" tIns="53340" rIns="53340" bIns="53340" numCol="1" spcCol="1270" anchor="ctr" anchorCtr="0">
          <a:noAutofit/>
        </a:bodyPr>
        <a:lstStyle/>
        <a:p>
          <a:pPr lvl="0" algn="l" defTabSz="933450">
            <a:lnSpc>
              <a:spcPct val="90000"/>
            </a:lnSpc>
            <a:spcBef>
              <a:spcPct val="0"/>
            </a:spcBef>
            <a:spcAft>
              <a:spcPct val="35000"/>
            </a:spcAft>
          </a:pPr>
          <a:r>
            <a:rPr lang="fr-FR" sz="2100" kern="1200" dirty="0" smtClean="0"/>
            <a:t>Introduction</a:t>
          </a:r>
          <a:endParaRPr lang="fr-FR" sz="2100" kern="1200" dirty="0"/>
        </a:p>
      </dsp:txBody>
      <dsp:txXfrm>
        <a:off x="497722" y="338477"/>
        <a:ext cx="6045741" cy="677306"/>
      </dsp:txXfrm>
    </dsp:sp>
    <dsp:sp modelId="{915BD3AF-F15D-4417-A781-24C80C09F513}">
      <dsp:nvSpPr>
        <dsp:cNvPr id="0" name=""/>
        <dsp:cNvSpPr/>
      </dsp:nvSpPr>
      <dsp:spPr>
        <a:xfrm>
          <a:off x="74406" y="253813"/>
          <a:ext cx="846632" cy="846632"/>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F8D4A9-8657-4FBC-A58C-3600D45ED2DC}">
      <dsp:nvSpPr>
        <dsp:cNvPr id="0" name=""/>
        <dsp:cNvSpPr/>
      </dsp:nvSpPr>
      <dsp:spPr>
        <a:xfrm>
          <a:off x="886037" y="1354612"/>
          <a:ext cx="5657426" cy="6773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612" tIns="53340" rIns="53340" bIns="53340" numCol="1" spcCol="1270" anchor="ctr" anchorCtr="0">
          <a:noAutofit/>
        </a:bodyPr>
        <a:lstStyle/>
        <a:p>
          <a:pPr lvl="0" algn="l" defTabSz="933450">
            <a:lnSpc>
              <a:spcPct val="90000"/>
            </a:lnSpc>
            <a:spcBef>
              <a:spcPct val="0"/>
            </a:spcBef>
            <a:spcAft>
              <a:spcPct val="35000"/>
            </a:spcAft>
          </a:pPr>
          <a:r>
            <a:rPr lang="fr-FR" sz="2100" kern="1200" dirty="0" smtClean="0"/>
            <a:t>Analyse et Identification</a:t>
          </a:r>
          <a:endParaRPr lang="fr-FR" sz="2100" kern="1200" dirty="0"/>
        </a:p>
      </dsp:txBody>
      <dsp:txXfrm>
        <a:off x="886037" y="1354612"/>
        <a:ext cx="5657426" cy="677306"/>
      </dsp:txXfrm>
    </dsp:sp>
    <dsp:sp modelId="{D5E0220B-8EFA-46AD-870F-8C5D5D479C3B}">
      <dsp:nvSpPr>
        <dsp:cNvPr id="0" name=""/>
        <dsp:cNvSpPr/>
      </dsp:nvSpPr>
      <dsp:spPr>
        <a:xfrm>
          <a:off x="462721" y="1269949"/>
          <a:ext cx="846632" cy="846632"/>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AEFEFE-6EA5-4763-82D6-AFB5B85F9912}">
      <dsp:nvSpPr>
        <dsp:cNvPr id="0" name=""/>
        <dsp:cNvSpPr/>
      </dsp:nvSpPr>
      <dsp:spPr>
        <a:xfrm>
          <a:off x="886037" y="2370748"/>
          <a:ext cx="5657426" cy="6773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612" tIns="53340" rIns="53340" bIns="53340" numCol="1" spcCol="1270" anchor="ctr" anchorCtr="0">
          <a:noAutofit/>
        </a:bodyPr>
        <a:lstStyle/>
        <a:p>
          <a:pPr lvl="0" algn="l" defTabSz="933450">
            <a:lnSpc>
              <a:spcPct val="90000"/>
            </a:lnSpc>
            <a:spcBef>
              <a:spcPct val="0"/>
            </a:spcBef>
            <a:spcAft>
              <a:spcPct val="35000"/>
            </a:spcAft>
          </a:pPr>
          <a:r>
            <a:rPr lang="fr-FR" sz="2100" kern="1200" dirty="0" smtClean="0"/>
            <a:t>Déclinaison dans les couches d’architecture</a:t>
          </a:r>
          <a:endParaRPr lang="fr-FR" sz="2100" kern="1200" dirty="0"/>
        </a:p>
      </dsp:txBody>
      <dsp:txXfrm>
        <a:off x="886037" y="2370748"/>
        <a:ext cx="5657426" cy="677306"/>
      </dsp:txXfrm>
    </dsp:sp>
    <dsp:sp modelId="{E084651D-6B6C-4D72-8A56-A85D9B408DAB}">
      <dsp:nvSpPr>
        <dsp:cNvPr id="0" name=""/>
        <dsp:cNvSpPr/>
      </dsp:nvSpPr>
      <dsp:spPr>
        <a:xfrm>
          <a:off x="462721" y="2286084"/>
          <a:ext cx="846632" cy="846632"/>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AA787B-E9E3-4EA1-980F-A25AECD6D963}">
      <dsp:nvSpPr>
        <dsp:cNvPr id="0" name=""/>
        <dsp:cNvSpPr/>
      </dsp:nvSpPr>
      <dsp:spPr>
        <a:xfrm>
          <a:off x="497722" y="3386883"/>
          <a:ext cx="6045741" cy="6773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612" tIns="53340" rIns="53340" bIns="53340" numCol="1" spcCol="1270" anchor="ctr" anchorCtr="0">
          <a:noAutofit/>
        </a:bodyPr>
        <a:lstStyle/>
        <a:p>
          <a:pPr lvl="0" algn="l" defTabSz="933450">
            <a:lnSpc>
              <a:spcPct val="90000"/>
            </a:lnSpc>
            <a:spcBef>
              <a:spcPct val="0"/>
            </a:spcBef>
            <a:spcAft>
              <a:spcPct val="35000"/>
            </a:spcAft>
          </a:pPr>
          <a:r>
            <a:rPr lang="fr-FR" sz="2100" kern="1200" dirty="0" smtClean="0"/>
            <a:t>Conception</a:t>
          </a:r>
          <a:endParaRPr lang="fr-FR" sz="2100" kern="1200" dirty="0"/>
        </a:p>
      </dsp:txBody>
      <dsp:txXfrm>
        <a:off x="497722" y="3386883"/>
        <a:ext cx="6045741" cy="677306"/>
      </dsp:txXfrm>
    </dsp:sp>
    <dsp:sp modelId="{8C0C9160-5E7B-4D98-8B74-74755526B967}">
      <dsp:nvSpPr>
        <dsp:cNvPr id="0" name=""/>
        <dsp:cNvSpPr/>
      </dsp:nvSpPr>
      <dsp:spPr>
        <a:xfrm>
          <a:off x="74406" y="3302220"/>
          <a:ext cx="846632" cy="846632"/>
        </a:xfrm>
        <a:prstGeom prst="ellipse">
          <a:avLst/>
        </a:prstGeom>
        <a:solidFill>
          <a:schemeClr val="lt1">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18831" cy="493316"/>
          </a:xfrm>
          <a:prstGeom prst="rect">
            <a:avLst/>
          </a:prstGeom>
        </p:spPr>
        <p:txBody>
          <a:bodyPr vert="horz" lIns="91440" tIns="45720" rIns="91440" bIns="45720" rtlCol="0"/>
          <a:lstStyle>
            <a:lvl1pPr algn="l" fontAlgn="auto">
              <a:spcBef>
                <a:spcPts val="0"/>
              </a:spcBef>
              <a:spcAft>
                <a:spcPts val="0"/>
              </a:spcAft>
              <a:defRPr sz="1200" smtClean="0">
                <a:latin typeface="+mn-lt"/>
                <a:ea typeface="+mn-ea"/>
              </a:defRPr>
            </a:lvl1pPr>
          </a:lstStyle>
          <a:p>
            <a:pPr>
              <a:defRPr/>
            </a:pPr>
            <a:endParaRPr lang="fr-FR"/>
          </a:p>
        </p:txBody>
      </p:sp>
      <p:sp>
        <p:nvSpPr>
          <p:cNvPr id="3" name="Espace réservé de la date 2"/>
          <p:cNvSpPr>
            <a:spLocks noGrp="1"/>
          </p:cNvSpPr>
          <p:nvPr>
            <p:ph type="dt" sz="quarter" idx="1"/>
          </p:nvPr>
        </p:nvSpPr>
        <p:spPr>
          <a:xfrm>
            <a:off x="3815373" y="0"/>
            <a:ext cx="2918831" cy="493316"/>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4498B8CB-04AA-4018-B836-E5B85273164B}" type="datetimeFigureOut">
              <a:rPr lang="fr-FR" altLang="fr-FR"/>
              <a:pPr/>
              <a:t>02/06/2020</a:t>
            </a:fld>
            <a:endParaRPr lang="fr-FR" altLang="fr-FR"/>
          </a:p>
        </p:txBody>
      </p:sp>
      <p:sp>
        <p:nvSpPr>
          <p:cNvPr id="4" name="Espace réservé du pied de page 3"/>
          <p:cNvSpPr>
            <a:spLocks noGrp="1"/>
          </p:cNvSpPr>
          <p:nvPr>
            <p:ph type="ftr" sz="quarter" idx="2"/>
          </p:nvPr>
        </p:nvSpPr>
        <p:spPr>
          <a:xfrm>
            <a:off x="0" y="9371285"/>
            <a:ext cx="2918831" cy="493316"/>
          </a:xfrm>
          <a:prstGeom prst="rect">
            <a:avLst/>
          </a:prstGeom>
        </p:spPr>
        <p:txBody>
          <a:bodyPr vert="horz" lIns="91440" tIns="45720" rIns="91440" bIns="45720" rtlCol="0" anchor="b"/>
          <a:lstStyle>
            <a:lvl1pPr algn="l" fontAlgn="auto">
              <a:spcBef>
                <a:spcPts val="0"/>
              </a:spcBef>
              <a:spcAft>
                <a:spcPts val="0"/>
              </a:spcAft>
              <a:defRPr sz="1200" smtClean="0">
                <a:latin typeface="+mn-lt"/>
                <a:ea typeface="+mn-ea"/>
              </a:defRPr>
            </a:lvl1pPr>
          </a:lstStyle>
          <a:p>
            <a:pPr>
              <a:defRPr/>
            </a:pPr>
            <a:endParaRPr lang="fr-FR"/>
          </a:p>
        </p:txBody>
      </p:sp>
      <p:sp>
        <p:nvSpPr>
          <p:cNvPr id="5" name="Espace réservé du numéro de diapositive 4"/>
          <p:cNvSpPr>
            <a:spLocks noGrp="1"/>
          </p:cNvSpPr>
          <p:nvPr>
            <p:ph type="sldNum" sz="quarter" idx="3"/>
          </p:nvPr>
        </p:nvSpPr>
        <p:spPr>
          <a:xfrm>
            <a:off x="3815373" y="9371285"/>
            <a:ext cx="2918831" cy="493316"/>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597CB816-BDDD-449F-B283-674E3F0B8CA8}" type="slidenum">
              <a:rPr lang="fr-FR" altLang="fr-FR"/>
              <a:pPr/>
              <a:t>‹N°›</a:t>
            </a:fld>
            <a:endParaRPr lang="fr-FR" altLang="fr-FR"/>
          </a:p>
        </p:txBody>
      </p:sp>
    </p:spTree>
    <p:extLst>
      <p:ext uri="{BB962C8B-B14F-4D97-AF65-F5344CB8AC3E}">
        <p14:creationId xmlns:p14="http://schemas.microsoft.com/office/powerpoint/2010/main" val="182160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14763" y="0"/>
            <a:ext cx="2919412" cy="493713"/>
          </a:xfrm>
          <a:prstGeom prst="rect">
            <a:avLst/>
          </a:prstGeom>
        </p:spPr>
        <p:txBody>
          <a:bodyPr vert="horz" lIns="91440" tIns="45720" rIns="91440" bIns="45720" rtlCol="0"/>
          <a:lstStyle>
            <a:lvl1pPr algn="r">
              <a:defRPr sz="1200"/>
            </a:lvl1pPr>
          </a:lstStyle>
          <a:p>
            <a:fld id="{05DA2C96-48DC-472A-93F3-81898D99CB41}" type="datetimeFigureOut">
              <a:rPr lang="fr-FR" smtClean="0"/>
              <a:t>02/06/2020</a:t>
            </a:fld>
            <a:endParaRPr lang="fr-FR"/>
          </a:p>
        </p:txBody>
      </p:sp>
      <p:sp>
        <p:nvSpPr>
          <p:cNvPr id="4" name="Espace réservé de l'image des diapositives 3"/>
          <p:cNvSpPr>
            <a:spLocks noGrp="1" noRot="1" noChangeAspect="1"/>
          </p:cNvSpPr>
          <p:nvPr>
            <p:ph type="sldImg" idx="2"/>
          </p:nvPr>
        </p:nvSpPr>
        <p:spPr>
          <a:xfrm>
            <a:off x="695325" y="739775"/>
            <a:ext cx="5345113" cy="3700463"/>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3100" y="4686300"/>
            <a:ext cx="5389563" cy="4440238"/>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371013"/>
            <a:ext cx="2919413" cy="493712"/>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14763" y="9371013"/>
            <a:ext cx="2919412" cy="493712"/>
          </a:xfrm>
          <a:prstGeom prst="rect">
            <a:avLst/>
          </a:prstGeom>
        </p:spPr>
        <p:txBody>
          <a:bodyPr vert="horz" lIns="91440" tIns="45720" rIns="91440" bIns="45720" rtlCol="0" anchor="b"/>
          <a:lstStyle>
            <a:lvl1pPr algn="r">
              <a:defRPr sz="1200"/>
            </a:lvl1pPr>
          </a:lstStyle>
          <a:p>
            <a:fld id="{92CFC5CF-DD7E-40CB-B8AD-8475C5C5C11B}" type="slidenum">
              <a:rPr lang="fr-FR" smtClean="0"/>
              <a:t>‹N°›</a:t>
            </a:fld>
            <a:endParaRPr lang="fr-FR"/>
          </a:p>
        </p:txBody>
      </p:sp>
    </p:spTree>
    <p:extLst>
      <p:ext uri="{BB962C8B-B14F-4D97-AF65-F5344CB8AC3E}">
        <p14:creationId xmlns:p14="http://schemas.microsoft.com/office/powerpoint/2010/main" val="4069305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71074" y="1199041"/>
            <a:ext cx="8420100" cy="1861772"/>
          </a:xfrm>
          <a:prstGeom prst="rect">
            <a:avLst/>
          </a:prstGeom>
        </p:spPr>
        <p:txBody>
          <a:bodyPr anchor="b">
            <a:normAutofit/>
          </a:bodyPr>
          <a:lstStyle>
            <a:lvl1pPr algn="l">
              <a:defRPr sz="4000" b="1">
                <a:solidFill>
                  <a:srgbClr val="95C11F"/>
                </a:solidFill>
              </a:defRPr>
            </a:lvl1pPr>
          </a:lstStyle>
          <a:p>
            <a:r>
              <a:rPr lang="fr-FR" smtClean="0"/>
              <a:t>Modifiez le style du titre</a:t>
            </a:r>
            <a:endParaRPr lang="fr-FR" dirty="0"/>
          </a:p>
        </p:txBody>
      </p:sp>
      <p:sp>
        <p:nvSpPr>
          <p:cNvPr id="6" name="Espace réservé du texte 5"/>
          <p:cNvSpPr>
            <a:spLocks noGrp="1"/>
          </p:cNvSpPr>
          <p:nvPr>
            <p:ph type="body" sz="quarter" idx="10"/>
          </p:nvPr>
        </p:nvSpPr>
        <p:spPr>
          <a:xfrm>
            <a:off x="670719" y="3079558"/>
            <a:ext cx="8420100" cy="433387"/>
          </a:xfrm>
          <a:prstGeom prst="rect">
            <a:avLst/>
          </a:prstGeom>
        </p:spPr>
        <p:txBody>
          <a:bodyPr/>
          <a:lstStyle>
            <a:lvl1pPr marL="0" indent="0">
              <a:buNone/>
              <a:defRPr sz="1200" i="1">
                <a:solidFill>
                  <a:srgbClr val="485155"/>
                </a:solidFill>
              </a:defRPr>
            </a:lvl1pPr>
          </a:lstStyle>
          <a:p>
            <a:pPr lvl="0"/>
            <a:r>
              <a:rPr lang="fr-FR" smtClean="0"/>
              <a:t>Modifiez les styles du texte du masque</a:t>
            </a:r>
          </a:p>
        </p:txBody>
      </p:sp>
    </p:spTree>
    <p:extLst>
      <p:ext uri="{BB962C8B-B14F-4D97-AF65-F5344CB8AC3E}">
        <p14:creationId xmlns:p14="http://schemas.microsoft.com/office/powerpoint/2010/main" val="201062054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270626" y="1"/>
            <a:ext cx="8420100" cy="693813"/>
          </a:xfrm>
          <a:prstGeom prst="rect">
            <a:avLst/>
          </a:prstGeom>
        </p:spPr>
        <p:txBody>
          <a:bodyPr anchor="ctr"/>
          <a:lstStyle>
            <a:lvl1pPr algn="l">
              <a:defRPr sz="2200" b="1" baseline="0">
                <a:solidFill>
                  <a:srgbClr val="95C11F"/>
                </a:solidFill>
              </a:defRPr>
            </a:lvl1pPr>
          </a:lstStyle>
          <a:p>
            <a:r>
              <a:rPr lang="fr-FR" smtClean="0"/>
              <a:t>titre</a:t>
            </a:r>
            <a:endParaRPr lang="fr-FR"/>
          </a:p>
        </p:txBody>
      </p:sp>
    </p:spTree>
    <p:extLst>
      <p:ext uri="{BB962C8B-B14F-4D97-AF65-F5344CB8AC3E}">
        <p14:creationId xmlns:p14="http://schemas.microsoft.com/office/powerpoint/2010/main" val="299394957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ommair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270626" y="1"/>
            <a:ext cx="8420100" cy="693813"/>
          </a:xfrm>
          <a:prstGeom prst="rect">
            <a:avLst/>
          </a:prstGeom>
        </p:spPr>
        <p:txBody>
          <a:bodyPr anchor="ctr"/>
          <a:lstStyle>
            <a:lvl1pPr algn="l">
              <a:defRPr sz="2200" b="1">
                <a:solidFill>
                  <a:srgbClr val="95C11F"/>
                </a:solidFill>
              </a:defRPr>
            </a:lvl1pPr>
          </a:lstStyle>
          <a:p>
            <a:r>
              <a:rPr lang="fr-FR" smtClean="0"/>
              <a:t>Sommaire</a:t>
            </a:r>
            <a:endParaRPr lang="fr-FR"/>
          </a:p>
        </p:txBody>
      </p:sp>
      <p:sp>
        <p:nvSpPr>
          <p:cNvPr id="7" name="Espace réservé du texte 6"/>
          <p:cNvSpPr>
            <a:spLocks noGrp="1"/>
          </p:cNvSpPr>
          <p:nvPr>
            <p:ph type="body" sz="quarter" idx="10" hasCustomPrompt="1"/>
          </p:nvPr>
        </p:nvSpPr>
        <p:spPr>
          <a:xfrm>
            <a:off x="764400" y="1028700"/>
            <a:ext cx="8337550" cy="5210175"/>
          </a:xfrm>
          <a:prstGeom prst="rect">
            <a:avLst/>
          </a:prstGeom>
        </p:spPr>
        <p:txBody>
          <a:bodyPr anchor="ctr"/>
          <a:lstStyle>
            <a:lvl1pPr marL="0" indent="0">
              <a:lnSpc>
                <a:spcPct val="100000"/>
              </a:lnSpc>
              <a:buNone/>
              <a:defRPr sz="1800" b="1" baseline="0">
                <a:solidFill>
                  <a:srgbClr val="485155"/>
                </a:solidFill>
              </a:defRPr>
            </a:lvl1pPr>
            <a:lvl2pPr marL="0" indent="0">
              <a:lnSpc>
                <a:spcPct val="100000"/>
              </a:lnSpc>
              <a:spcBef>
                <a:spcPts val="0"/>
              </a:spcBef>
              <a:buNone/>
              <a:defRPr sz="1600" b="0">
                <a:solidFill>
                  <a:srgbClr val="485155"/>
                </a:solidFill>
              </a:defRPr>
            </a:lvl2pPr>
            <a:lvl3pPr marL="0" indent="0">
              <a:lnSpc>
                <a:spcPct val="100000"/>
              </a:lnSpc>
              <a:spcBef>
                <a:spcPts val="0"/>
              </a:spcBef>
              <a:buNone/>
              <a:defRPr sz="1400" i="1" baseline="0">
                <a:solidFill>
                  <a:srgbClr val="485155"/>
                </a:solidFill>
              </a:defRPr>
            </a:lvl3pPr>
            <a:lvl4pPr marL="1371600" indent="0">
              <a:buNone/>
              <a:defRPr/>
            </a:lvl4pPr>
          </a:lstStyle>
          <a:p>
            <a:pPr lvl="0"/>
            <a:r>
              <a:rPr lang="fr-FR" dirty="0" smtClean="0"/>
              <a:t>Saisir le sommaire détaillé</a:t>
            </a:r>
          </a:p>
          <a:p>
            <a:pPr lvl="1"/>
            <a:r>
              <a:rPr lang="fr-FR" dirty="0" smtClean="0"/>
              <a:t>Sous-titre de la partie</a:t>
            </a:r>
          </a:p>
          <a:p>
            <a:pPr lvl="2"/>
            <a:endParaRPr lang="fr-FR" dirty="0" smtClean="0"/>
          </a:p>
          <a:p>
            <a:pPr lvl="2"/>
            <a:endParaRPr lang="fr-FR" dirty="0" smtClean="0"/>
          </a:p>
        </p:txBody>
      </p:sp>
      <p:sp>
        <p:nvSpPr>
          <p:cNvPr id="5" name="Espace réservé du pied de page 1"/>
          <p:cNvSpPr>
            <a:spLocks noGrp="1"/>
          </p:cNvSpPr>
          <p:nvPr>
            <p:ph type="ftr" sz="quarter" idx="3"/>
          </p:nvPr>
        </p:nvSpPr>
        <p:spPr>
          <a:xfrm>
            <a:off x="396875" y="6394936"/>
            <a:ext cx="7035800" cy="152492"/>
          </a:xfrm>
          <a:prstGeom prst="rect">
            <a:avLst/>
          </a:prstGeom>
        </p:spPr>
        <p:txBody>
          <a:bodyPr vert="horz" lIns="0" tIns="45720" rIns="91440" bIns="45720" rtlCol="0" anchor="ctr"/>
          <a:lstStyle>
            <a:lvl1pPr algn="l">
              <a:defRPr sz="700">
                <a:solidFill>
                  <a:schemeClr val="tx1">
                    <a:tint val="75000"/>
                  </a:schemeClr>
                </a:solidFill>
              </a:defRPr>
            </a:lvl1pPr>
          </a:lstStyle>
          <a:p>
            <a:r>
              <a:rPr lang="fr-FR" altLang="fr-FR" smtClean="0">
                <a:solidFill>
                  <a:srgbClr val="95C11F"/>
                </a:solidFill>
              </a:rPr>
              <a:t>TITRE DE LA PRÉSENTATION</a:t>
            </a:r>
            <a:endParaRPr lang="fr-FR" altLang="fr-FR" i="1" dirty="0">
              <a:solidFill>
                <a:srgbClr val="7F7F7F"/>
              </a:solidFill>
            </a:endParaRPr>
          </a:p>
        </p:txBody>
      </p:sp>
    </p:spTree>
    <p:extLst>
      <p:ext uri="{BB962C8B-B14F-4D97-AF65-F5344CB8AC3E}">
        <p14:creationId xmlns:p14="http://schemas.microsoft.com/office/powerpoint/2010/main" val="191550056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269101" y="1"/>
            <a:ext cx="8162131" cy="781051"/>
          </a:xfrm>
          <a:prstGeom prst="rect">
            <a:avLst/>
          </a:prstGeom>
        </p:spPr>
        <p:txBody>
          <a:bodyPr/>
          <a:lstStyle>
            <a:lvl1pPr marL="0" indent="0">
              <a:buNone/>
              <a:defRPr sz="2200" b="1">
                <a:solidFill>
                  <a:srgbClr val="95C11F"/>
                </a:solidFill>
              </a:defRPr>
            </a:lvl1pPr>
            <a:lvl2pPr marL="0" indent="0">
              <a:spcBef>
                <a:spcPts val="0"/>
              </a:spcBef>
              <a:buNone/>
              <a:defRPr sz="1800" i="1">
                <a:solidFill>
                  <a:srgbClr val="485155"/>
                </a:solidFill>
              </a:defRPr>
            </a:lvl2pPr>
          </a:lstStyle>
          <a:p>
            <a:pPr lvl="0"/>
            <a:r>
              <a:rPr lang="fr-FR" smtClean="0"/>
              <a:t>Titre diapo</a:t>
            </a:r>
          </a:p>
          <a:p>
            <a:pPr lvl="1"/>
            <a:r>
              <a:rPr lang="fr-FR" smtClean="0"/>
              <a:t>Sous-titre</a:t>
            </a:r>
          </a:p>
        </p:txBody>
      </p:sp>
      <p:sp>
        <p:nvSpPr>
          <p:cNvPr id="7" name="Espace réservé du texte 8"/>
          <p:cNvSpPr>
            <a:spLocks noGrp="1"/>
          </p:cNvSpPr>
          <p:nvPr>
            <p:ph type="body" sz="quarter" idx="14" hasCustomPrompt="1"/>
          </p:nvPr>
        </p:nvSpPr>
        <p:spPr>
          <a:xfrm>
            <a:off x="269100" y="1257302"/>
            <a:ext cx="8626475" cy="2009775"/>
          </a:xfrm>
          <a:prstGeom prst="rect">
            <a:avLst/>
          </a:prstGeom>
        </p:spPr>
        <p:txBody>
          <a:bodyPr/>
          <a:lstStyle>
            <a:lvl1pPr marL="0" indent="0">
              <a:buNone/>
              <a:defRPr sz="1800">
                <a:solidFill>
                  <a:srgbClr val="485155"/>
                </a:solidFill>
              </a:defRPr>
            </a:lvl1pPr>
            <a:lvl2pPr marL="361950" indent="-180975">
              <a:buSzPct val="100000"/>
              <a:buFontTx/>
              <a:buBlip>
                <a:blip r:embed="rId2"/>
              </a:buBlip>
              <a:defRPr sz="1800">
                <a:solidFill>
                  <a:srgbClr val="485155"/>
                </a:solidFill>
              </a:defRPr>
            </a:lvl2pPr>
            <a:lvl3pPr marL="542925" indent="-180975">
              <a:buClr>
                <a:srgbClr val="485155"/>
              </a:buClr>
              <a:buSzPct val="60000"/>
              <a:buFont typeface="Wingdings 3" panose="05040102010807070707" pitchFamily="18" charset="2"/>
              <a:buChar char="u"/>
              <a:defRPr sz="1600" baseline="0">
                <a:solidFill>
                  <a:srgbClr val="485155"/>
                </a:solidFill>
              </a:defRPr>
            </a:lvl3pPr>
            <a:lvl4pPr marL="714375" indent="-171450">
              <a:buClr>
                <a:srgbClr val="485155"/>
              </a:buClr>
              <a:buFont typeface="Arial" panose="020B0604020202020204" pitchFamily="34" charset="0"/>
              <a:buChar char="•"/>
              <a:tabLst/>
              <a:defRPr sz="1400">
                <a:solidFill>
                  <a:srgbClr val="485155"/>
                </a:solidFill>
              </a:defRPr>
            </a:lvl4pPr>
            <a:lvl5pPr marL="895350" indent="-180975">
              <a:buClr>
                <a:srgbClr val="485155"/>
              </a:buClr>
              <a:buSzPct val="60000"/>
              <a:buFont typeface="Courier New" panose="02070309020205020404" pitchFamily="49" charset="0"/>
              <a:buChar char="o"/>
              <a:defRPr sz="1400">
                <a:solidFill>
                  <a:srgbClr val="485155"/>
                </a:solidFill>
              </a:defRPr>
            </a:lvl5pPr>
          </a:lstStyle>
          <a:p>
            <a:pPr lvl="0"/>
            <a:r>
              <a:rPr lang="fr-FR" smtClean="0"/>
              <a:t>Texte</a:t>
            </a:r>
          </a:p>
          <a:p>
            <a:pPr lvl="0"/>
            <a:endParaRPr lang="fr-FR" smtClean="0"/>
          </a:p>
          <a:p>
            <a:pPr lvl="1"/>
            <a:r>
              <a:rPr lang="fr-FR" smtClean="0"/>
              <a:t>Puce de niveau 1</a:t>
            </a:r>
          </a:p>
          <a:p>
            <a:pPr lvl="2"/>
            <a:r>
              <a:rPr lang="fr-FR" smtClean="0"/>
              <a:t>Puce de niveau 2</a:t>
            </a:r>
          </a:p>
          <a:p>
            <a:pPr lvl="3"/>
            <a:r>
              <a:rPr lang="fr-FR" smtClean="0"/>
              <a:t>Puce de niveau 3</a:t>
            </a:r>
          </a:p>
          <a:p>
            <a:pPr lvl="4"/>
            <a:r>
              <a:rPr lang="fr-FR" smtClean="0"/>
              <a:t>Puce de niveau 4</a:t>
            </a:r>
          </a:p>
          <a:p>
            <a:pPr lvl="0"/>
            <a:endParaRPr lang="fr-FR" smtClean="0"/>
          </a:p>
        </p:txBody>
      </p:sp>
      <p:sp>
        <p:nvSpPr>
          <p:cNvPr id="6" name="Espace réservé du pied de page 1"/>
          <p:cNvSpPr>
            <a:spLocks noGrp="1"/>
          </p:cNvSpPr>
          <p:nvPr>
            <p:ph type="ftr" sz="quarter" idx="3"/>
          </p:nvPr>
        </p:nvSpPr>
        <p:spPr>
          <a:xfrm>
            <a:off x="396875" y="6394936"/>
            <a:ext cx="7035800" cy="152492"/>
          </a:xfrm>
          <a:prstGeom prst="rect">
            <a:avLst/>
          </a:prstGeom>
        </p:spPr>
        <p:txBody>
          <a:bodyPr vert="horz" lIns="0" tIns="45720" rIns="91440" bIns="45720" rtlCol="0" anchor="ctr"/>
          <a:lstStyle>
            <a:lvl1pPr algn="l">
              <a:defRPr sz="700">
                <a:solidFill>
                  <a:schemeClr val="tx1">
                    <a:tint val="75000"/>
                  </a:schemeClr>
                </a:solidFill>
              </a:defRPr>
            </a:lvl1pPr>
          </a:lstStyle>
          <a:p>
            <a:r>
              <a:rPr lang="fr-FR" altLang="fr-FR" smtClean="0">
                <a:solidFill>
                  <a:srgbClr val="95C11F"/>
                </a:solidFill>
              </a:rPr>
              <a:t>TITRE DE LA PRÉSENTATION</a:t>
            </a:r>
            <a:endParaRPr lang="fr-FR" altLang="fr-FR" i="1" dirty="0">
              <a:solidFill>
                <a:srgbClr val="7F7F7F"/>
              </a:solidFill>
            </a:endParaRPr>
          </a:p>
        </p:txBody>
      </p:sp>
    </p:spTree>
    <p:extLst>
      <p:ext uri="{BB962C8B-B14F-4D97-AF65-F5344CB8AC3E}">
        <p14:creationId xmlns:p14="http://schemas.microsoft.com/office/powerpoint/2010/main" val="33933168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de partie">
    <p:spTree>
      <p:nvGrpSpPr>
        <p:cNvPr id="1" name=""/>
        <p:cNvGrpSpPr/>
        <p:nvPr/>
      </p:nvGrpSpPr>
      <p:grpSpPr>
        <a:xfrm>
          <a:off x="0" y="0"/>
          <a:ext cx="0" cy="0"/>
          <a:chOff x="0" y="0"/>
          <a:chExt cx="0" cy="0"/>
        </a:xfrm>
      </p:grpSpPr>
      <p:sp>
        <p:nvSpPr>
          <p:cNvPr id="6" name="Espace réservé du texte 6"/>
          <p:cNvSpPr>
            <a:spLocks noGrp="1"/>
          </p:cNvSpPr>
          <p:nvPr>
            <p:ph type="body" sz="quarter" idx="10" hasCustomPrompt="1"/>
          </p:nvPr>
        </p:nvSpPr>
        <p:spPr>
          <a:xfrm>
            <a:off x="748163" y="-1"/>
            <a:ext cx="8537046" cy="6311901"/>
          </a:xfrm>
          <a:prstGeom prst="rect">
            <a:avLst/>
          </a:prstGeom>
        </p:spPr>
        <p:txBody>
          <a:bodyPr anchor="ctr"/>
          <a:lstStyle>
            <a:lvl1pPr marL="0" indent="0">
              <a:lnSpc>
                <a:spcPct val="100000"/>
              </a:lnSpc>
              <a:buNone/>
              <a:defRPr sz="2600" b="1" baseline="0">
                <a:solidFill>
                  <a:srgbClr val="95C11F"/>
                </a:solidFill>
              </a:defRPr>
            </a:lvl1pPr>
            <a:lvl2pPr marL="0" indent="0">
              <a:lnSpc>
                <a:spcPct val="100000"/>
              </a:lnSpc>
              <a:spcBef>
                <a:spcPts val="0"/>
              </a:spcBef>
              <a:buNone/>
              <a:defRPr sz="2000" b="1">
                <a:solidFill>
                  <a:srgbClr val="485155"/>
                </a:solidFill>
              </a:defRPr>
            </a:lvl2pPr>
            <a:lvl3pPr marL="0" indent="0">
              <a:lnSpc>
                <a:spcPct val="100000"/>
              </a:lnSpc>
              <a:spcBef>
                <a:spcPts val="0"/>
              </a:spcBef>
              <a:buNone/>
              <a:defRPr sz="1800" i="1" baseline="0">
                <a:solidFill>
                  <a:srgbClr val="485155"/>
                </a:solidFill>
              </a:defRPr>
            </a:lvl3pPr>
            <a:lvl4pPr marL="1371600" indent="0">
              <a:buNone/>
              <a:defRPr/>
            </a:lvl4pPr>
          </a:lstStyle>
          <a:p>
            <a:pPr lvl="0"/>
            <a:r>
              <a:rPr lang="fr-FR" smtClean="0"/>
              <a:t>Titre de la partie</a:t>
            </a:r>
          </a:p>
          <a:p>
            <a:pPr lvl="1"/>
            <a:r>
              <a:rPr lang="fr-FR" smtClean="0"/>
              <a:t>Sous-titre de la partie</a:t>
            </a:r>
          </a:p>
          <a:p>
            <a:pPr lvl="2"/>
            <a:r>
              <a:rPr lang="fr-FR" smtClean="0"/>
              <a:t>Nom et poste de l’intervenant</a:t>
            </a:r>
          </a:p>
        </p:txBody>
      </p:sp>
      <p:pic>
        <p:nvPicPr>
          <p:cNvPr id="9" name="Image 8" descr="20151105_GIMMICK_FLECHE_VERT_V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542264"/>
            <a:ext cx="776535" cy="1074453"/>
          </a:xfrm>
          <a:prstGeom prst="rect">
            <a:avLst/>
          </a:prstGeom>
        </p:spPr>
      </p:pic>
      <p:sp>
        <p:nvSpPr>
          <p:cNvPr id="5" name="Espace réservé du pied de page 1"/>
          <p:cNvSpPr>
            <a:spLocks noGrp="1"/>
          </p:cNvSpPr>
          <p:nvPr>
            <p:ph type="ftr" sz="quarter" idx="3"/>
          </p:nvPr>
        </p:nvSpPr>
        <p:spPr>
          <a:xfrm>
            <a:off x="396875" y="6394936"/>
            <a:ext cx="7035800" cy="152492"/>
          </a:xfrm>
          <a:prstGeom prst="rect">
            <a:avLst/>
          </a:prstGeom>
        </p:spPr>
        <p:txBody>
          <a:bodyPr vert="horz" lIns="0" tIns="45720" rIns="91440" bIns="45720" rtlCol="0" anchor="ctr"/>
          <a:lstStyle>
            <a:lvl1pPr algn="l">
              <a:defRPr sz="700">
                <a:solidFill>
                  <a:schemeClr val="tx1">
                    <a:tint val="75000"/>
                  </a:schemeClr>
                </a:solidFill>
              </a:defRPr>
            </a:lvl1pPr>
          </a:lstStyle>
          <a:p>
            <a:r>
              <a:rPr lang="fr-FR" altLang="fr-FR" smtClean="0">
                <a:solidFill>
                  <a:srgbClr val="95C11F"/>
                </a:solidFill>
              </a:rPr>
              <a:t>TITRE DE LA PRÉSENTATION</a:t>
            </a:r>
            <a:endParaRPr lang="fr-FR" altLang="fr-FR" i="1" dirty="0">
              <a:solidFill>
                <a:srgbClr val="7F7F7F"/>
              </a:solidFill>
            </a:endParaRPr>
          </a:p>
        </p:txBody>
      </p:sp>
    </p:spTree>
    <p:extLst>
      <p:ext uri="{BB962C8B-B14F-4D97-AF65-F5344CB8AC3E}">
        <p14:creationId xmlns:p14="http://schemas.microsoft.com/office/powerpoint/2010/main" val="16548813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Image 4" descr="VISUEL_COUV-VERT.png"/>
          <p:cNvPicPr>
            <a:picLocks noChangeAspect="1"/>
          </p:cNvPicPr>
          <p:nvPr/>
        </p:nvPicPr>
        <p:blipFill rotWithShape="1">
          <a:blip r:embed="rId4">
            <a:extLst>
              <a:ext uri="{28A0092B-C50C-407E-A947-70E740481C1C}">
                <a14:useLocalDpi xmlns:a14="http://schemas.microsoft.com/office/drawing/2010/main" val="0"/>
              </a:ext>
            </a:extLst>
          </a:blip>
          <a:srcRect t="1154" b="1226"/>
          <a:stretch/>
        </p:blipFill>
        <p:spPr>
          <a:xfrm>
            <a:off x="-15140" y="0"/>
            <a:ext cx="9934650" cy="6858000"/>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 id="2147483691" r:id="rId2"/>
  </p:sldLayoutIdLst>
  <p:timing>
    <p:tnLst>
      <p:par>
        <p:cTn id="1" dur="indefinite" restart="never" nodeType="tmRoot"/>
      </p:par>
    </p:tnLst>
  </p:timing>
  <p:hf sldNum="0" hdr="0" dt="0"/>
  <p:txStyles>
    <p:titleStyle>
      <a:lvl1pPr algn="ctr" defTabSz="457200" rtl="0" eaLnBrk="1" fontAlgn="base" hangingPunct="1">
        <a:spcBef>
          <a:spcPct val="0"/>
        </a:spcBef>
        <a:spcAft>
          <a:spcPct val="0"/>
        </a:spcAft>
        <a:defRPr sz="4400" kern="1200">
          <a:solidFill>
            <a:schemeClr val="tx1"/>
          </a:solidFill>
          <a:latin typeface="+mj-lt"/>
          <a:ea typeface="ＭＳ Ｐゴシック" pitchFamily="34" charset="-128"/>
          <a:cs typeface="+mj-cs"/>
        </a:defRPr>
      </a:lvl1pPr>
      <a:lvl2pPr algn="ctr" defTabSz="457200" rtl="0" eaLnBrk="1" fontAlgn="base" hangingPunct="1">
        <a:spcBef>
          <a:spcPct val="0"/>
        </a:spcBef>
        <a:spcAft>
          <a:spcPct val="0"/>
        </a:spcAft>
        <a:defRPr sz="4400">
          <a:solidFill>
            <a:schemeClr val="tx1"/>
          </a:solidFill>
          <a:latin typeface="Arial" charset="0"/>
          <a:ea typeface="ＭＳ Ｐゴシック" pitchFamily="34" charset="-128"/>
        </a:defRPr>
      </a:lvl2pPr>
      <a:lvl3pPr algn="ctr" defTabSz="457200" rtl="0" eaLnBrk="1" fontAlgn="base" hangingPunct="1">
        <a:spcBef>
          <a:spcPct val="0"/>
        </a:spcBef>
        <a:spcAft>
          <a:spcPct val="0"/>
        </a:spcAft>
        <a:defRPr sz="4400">
          <a:solidFill>
            <a:schemeClr val="tx1"/>
          </a:solidFill>
          <a:latin typeface="Arial" charset="0"/>
          <a:ea typeface="ＭＳ Ｐゴシック" pitchFamily="34" charset="-128"/>
        </a:defRPr>
      </a:lvl3pPr>
      <a:lvl4pPr algn="ctr" defTabSz="457200" rtl="0" eaLnBrk="1" fontAlgn="base" hangingPunct="1">
        <a:spcBef>
          <a:spcPct val="0"/>
        </a:spcBef>
        <a:spcAft>
          <a:spcPct val="0"/>
        </a:spcAft>
        <a:defRPr sz="4400">
          <a:solidFill>
            <a:schemeClr val="tx1"/>
          </a:solidFill>
          <a:latin typeface="Arial" charset="0"/>
          <a:ea typeface="ＭＳ Ｐゴシック" pitchFamily="34" charset="-128"/>
        </a:defRPr>
      </a:lvl4pPr>
      <a:lvl5pPr algn="ctr" defTabSz="457200" rtl="0" eaLnBrk="1" fontAlgn="base" hangingPunct="1">
        <a:spcBef>
          <a:spcPct val="0"/>
        </a:spcBef>
        <a:spcAft>
          <a:spcPct val="0"/>
        </a:spcAft>
        <a:defRPr sz="4400">
          <a:solidFill>
            <a:schemeClr val="tx1"/>
          </a:solidFill>
          <a:latin typeface="Arial" charset="0"/>
          <a:ea typeface="ＭＳ Ｐゴシック" pitchFamily="34" charset="-128"/>
        </a:defRPr>
      </a:lvl5pPr>
      <a:lvl6pPr marL="457200" algn="ctr" defTabSz="457200" rtl="0" eaLnBrk="1" fontAlgn="base" hangingPunct="1">
        <a:spcBef>
          <a:spcPct val="0"/>
        </a:spcBef>
        <a:spcAft>
          <a:spcPct val="0"/>
        </a:spcAft>
        <a:defRPr sz="4400">
          <a:solidFill>
            <a:schemeClr val="tx1"/>
          </a:solidFill>
          <a:latin typeface="Arial" charset="0"/>
          <a:ea typeface="ＭＳ Ｐゴシック" pitchFamily="34" charset="-128"/>
        </a:defRPr>
      </a:lvl6pPr>
      <a:lvl7pPr marL="914400" algn="ctr" defTabSz="457200" rtl="0" eaLnBrk="1" fontAlgn="base" hangingPunct="1">
        <a:spcBef>
          <a:spcPct val="0"/>
        </a:spcBef>
        <a:spcAft>
          <a:spcPct val="0"/>
        </a:spcAft>
        <a:defRPr sz="4400">
          <a:solidFill>
            <a:schemeClr val="tx1"/>
          </a:solidFill>
          <a:latin typeface="Arial" charset="0"/>
          <a:ea typeface="ＭＳ Ｐゴシック" pitchFamily="34" charset="-128"/>
        </a:defRPr>
      </a:lvl7pPr>
      <a:lvl8pPr marL="1371600" algn="ctr" defTabSz="457200" rtl="0" eaLnBrk="1" fontAlgn="base" hangingPunct="1">
        <a:spcBef>
          <a:spcPct val="0"/>
        </a:spcBef>
        <a:spcAft>
          <a:spcPct val="0"/>
        </a:spcAft>
        <a:defRPr sz="4400">
          <a:solidFill>
            <a:schemeClr val="tx1"/>
          </a:solidFill>
          <a:latin typeface="Arial" charset="0"/>
          <a:ea typeface="ＭＳ Ｐゴシック" pitchFamily="34" charset="-128"/>
        </a:defRPr>
      </a:lvl8pPr>
      <a:lvl9pPr marL="1828800" algn="ctr" defTabSz="457200" rtl="0" eaLnBrk="1" fontAlgn="base" hangingPunct="1">
        <a:spcBef>
          <a:spcPct val="0"/>
        </a:spcBef>
        <a:spcAft>
          <a:spcPct val="0"/>
        </a:spcAft>
        <a:defRPr sz="4400">
          <a:solidFill>
            <a:schemeClr val="tx1"/>
          </a:solidFill>
          <a:latin typeface="Arial" charset="0"/>
          <a:ea typeface="ＭＳ Ｐゴシック" pitchFamily="34"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pitchFamily="34" charset="-128"/>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pitchFamily="34"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pitchFamily="34"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34"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3" descr="C:\Users\CHANTAL\Desktop\DEW\02- Powerpoint\INTERNE\20151003_FOOT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1" y="6356882"/>
            <a:ext cx="9924351" cy="51275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8"/>
          <p:cNvCxnSpPr/>
          <p:nvPr/>
        </p:nvCxnSpPr>
        <p:spPr>
          <a:xfrm>
            <a:off x="337743" y="756000"/>
            <a:ext cx="9568257" cy="0"/>
          </a:xfrm>
          <a:prstGeom prst="line">
            <a:avLst/>
          </a:prstGeom>
          <a:ln>
            <a:solidFill>
              <a:srgbClr val="95C11F"/>
            </a:solidFill>
          </a:ln>
          <a:effectLst/>
        </p:spPr>
        <p:style>
          <a:lnRef idx="2">
            <a:schemeClr val="accent1"/>
          </a:lnRef>
          <a:fillRef idx="0">
            <a:schemeClr val="accent1"/>
          </a:fillRef>
          <a:effectRef idx="1">
            <a:schemeClr val="accent1"/>
          </a:effectRef>
          <a:fontRef idx="minor">
            <a:schemeClr val="tx1"/>
          </a:fontRef>
        </p:style>
      </p:cxnSp>
      <p:pic>
        <p:nvPicPr>
          <p:cNvPr id="10" name="Image 9" descr="GIMMICK_VERT_37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2923" y="75683"/>
            <a:ext cx="522787" cy="603403"/>
          </a:xfrm>
          <a:prstGeom prst="rect">
            <a:avLst/>
          </a:prstGeom>
        </p:spPr>
      </p:pic>
      <p:sp>
        <p:nvSpPr>
          <p:cNvPr id="15" name="Rectangle 1"/>
          <p:cNvSpPr>
            <a:spLocks noChangeArrowheads="1"/>
          </p:cNvSpPr>
          <p:nvPr/>
        </p:nvSpPr>
        <p:spPr bwMode="auto">
          <a:xfrm>
            <a:off x="38101" y="6354049"/>
            <a:ext cx="5016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defTabSz="457200" fontAlgn="base">
              <a:spcBef>
                <a:spcPct val="0"/>
              </a:spcBef>
              <a:spcAft>
                <a:spcPct val="0"/>
              </a:spcAft>
              <a:defRPr>
                <a:solidFill>
                  <a:schemeClr val="tx1"/>
                </a:solidFill>
                <a:latin typeface="Arial" charset="0"/>
                <a:ea typeface="ＭＳ Ｐゴシック" pitchFamily="34" charset="-128"/>
              </a:defRPr>
            </a:lvl6pPr>
            <a:lvl7pPr marL="2971800" indent="-228600" defTabSz="457200" fontAlgn="base">
              <a:spcBef>
                <a:spcPct val="0"/>
              </a:spcBef>
              <a:spcAft>
                <a:spcPct val="0"/>
              </a:spcAft>
              <a:defRPr>
                <a:solidFill>
                  <a:schemeClr val="tx1"/>
                </a:solidFill>
                <a:latin typeface="Arial" charset="0"/>
                <a:ea typeface="ＭＳ Ｐゴシック" pitchFamily="34" charset="-128"/>
              </a:defRPr>
            </a:lvl7pPr>
            <a:lvl8pPr marL="3429000" indent="-228600" defTabSz="457200" fontAlgn="base">
              <a:spcBef>
                <a:spcPct val="0"/>
              </a:spcBef>
              <a:spcAft>
                <a:spcPct val="0"/>
              </a:spcAft>
              <a:defRPr>
                <a:solidFill>
                  <a:schemeClr val="tx1"/>
                </a:solidFill>
                <a:latin typeface="Arial" charset="0"/>
                <a:ea typeface="ＭＳ Ｐゴシック" pitchFamily="34" charset="-128"/>
              </a:defRPr>
            </a:lvl8pPr>
            <a:lvl9pPr marL="3886200" indent="-228600" defTabSz="457200" fontAlgn="base">
              <a:spcBef>
                <a:spcPct val="0"/>
              </a:spcBef>
              <a:spcAft>
                <a:spcPct val="0"/>
              </a:spcAft>
              <a:defRPr>
                <a:solidFill>
                  <a:schemeClr val="tx1"/>
                </a:solidFill>
                <a:latin typeface="Arial" charset="0"/>
                <a:ea typeface="ＭＳ Ｐゴシック" pitchFamily="34" charset="-128"/>
              </a:defRPr>
            </a:lvl9pPr>
          </a:lstStyle>
          <a:p>
            <a:fld id="{464C5B05-003E-41AD-8522-8F925FA4CF80}" type="slidenum">
              <a:rPr lang="fr-FR" altLang="fr-FR" sz="800" b="1" baseline="0" smtClean="0">
                <a:solidFill>
                  <a:srgbClr val="95C11F"/>
                </a:solidFill>
              </a:rPr>
              <a:pPr/>
              <a:t>‹N°›</a:t>
            </a:fld>
            <a:endParaRPr lang="fr-FR" altLang="fr-FR" sz="600" i="1" dirty="0">
              <a:solidFill>
                <a:srgbClr val="7F7F7F"/>
              </a:solidFill>
            </a:endParaRPr>
          </a:p>
        </p:txBody>
      </p:sp>
      <p:sp>
        <p:nvSpPr>
          <p:cNvPr id="6" name="Rectangle 1"/>
          <p:cNvSpPr>
            <a:spLocks noChangeArrowheads="1"/>
          </p:cNvSpPr>
          <p:nvPr/>
        </p:nvSpPr>
        <p:spPr bwMode="auto">
          <a:xfrm>
            <a:off x="32943" y="6515439"/>
            <a:ext cx="72501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defTabSz="457200" fontAlgn="base">
              <a:spcBef>
                <a:spcPct val="0"/>
              </a:spcBef>
              <a:spcAft>
                <a:spcPct val="0"/>
              </a:spcAft>
              <a:defRPr>
                <a:solidFill>
                  <a:schemeClr val="tx1"/>
                </a:solidFill>
                <a:latin typeface="Arial" charset="0"/>
                <a:ea typeface="ＭＳ Ｐゴシック" pitchFamily="34" charset="-128"/>
              </a:defRPr>
            </a:lvl6pPr>
            <a:lvl7pPr marL="2971800" indent="-228600" defTabSz="457200" fontAlgn="base">
              <a:spcBef>
                <a:spcPct val="0"/>
              </a:spcBef>
              <a:spcAft>
                <a:spcPct val="0"/>
              </a:spcAft>
              <a:defRPr>
                <a:solidFill>
                  <a:schemeClr val="tx1"/>
                </a:solidFill>
                <a:latin typeface="Arial" charset="0"/>
                <a:ea typeface="ＭＳ Ｐゴシック" pitchFamily="34" charset="-128"/>
              </a:defRPr>
            </a:lvl7pPr>
            <a:lvl8pPr marL="3429000" indent="-228600" defTabSz="457200" fontAlgn="base">
              <a:spcBef>
                <a:spcPct val="0"/>
              </a:spcBef>
              <a:spcAft>
                <a:spcPct val="0"/>
              </a:spcAft>
              <a:defRPr>
                <a:solidFill>
                  <a:schemeClr val="tx1"/>
                </a:solidFill>
                <a:latin typeface="Arial" charset="0"/>
                <a:ea typeface="ＭＳ Ｐゴシック" pitchFamily="34" charset="-128"/>
              </a:defRPr>
            </a:lvl8pPr>
            <a:lvl9pPr marL="3886200" indent="-228600" defTabSz="457200" fontAlgn="base">
              <a:spcBef>
                <a:spcPct val="0"/>
              </a:spcBef>
              <a:spcAft>
                <a:spcPct val="0"/>
              </a:spcAft>
              <a:defRPr>
                <a:solidFill>
                  <a:schemeClr val="tx1"/>
                </a:solidFill>
                <a:latin typeface="Arial" charset="0"/>
                <a:ea typeface="ＭＳ Ｐゴシック" pitchFamily="34" charset="-128"/>
              </a:defRPr>
            </a:lvl9pPr>
          </a:lstStyle>
          <a:p>
            <a:r>
              <a:rPr lang="fr-FR" altLang="fr-FR" sz="600" i="1" dirty="0" smtClean="0">
                <a:solidFill>
                  <a:srgbClr val="7F7F7F"/>
                </a:solidFill>
              </a:rPr>
              <a:t>GIE </a:t>
            </a:r>
            <a:r>
              <a:rPr lang="fr-FR" altLang="fr-FR" sz="600" i="1" dirty="0">
                <a:solidFill>
                  <a:srgbClr val="7F7F7F"/>
                </a:solidFill>
              </a:rPr>
              <a:t>CA Technologies  et  Services - Ce document est la propriété exclusive </a:t>
            </a:r>
            <a:r>
              <a:rPr lang="fr-FR" altLang="fr-FR" sz="600" i="1" dirty="0" smtClean="0">
                <a:solidFill>
                  <a:srgbClr val="7F7F7F"/>
                </a:solidFill>
              </a:rPr>
              <a:t>du</a:t>
            </a:r>
            <a:r>
              <a:rPr lang="fr-FR" altLang="fr-FR" sz="600" i="1" baseline="0" dirty="0" smtClean="0">
                <a:solidFill>
                  <a:srgbClr val="7F7F7F"/>
                </a:solidFill>
              </a:rPr>
              <a:t> </a:t>
            </a:r>
            <a:r>
              <a:rPr lang="fr-FR" altLang="fr-FR" sz="600" i="1" dirty="0" smtClean="0">
                <a:solidFill>
                  <a:srgbClr val="7F7F7F"/>
                </a:solidFill>
              </a:rPr>
              <a:t>GIE </a:t>
            </a:r>
            <a:r>
              <a:rPr lang="fr-FR" altLang="fr-FR" sz="600" i="1" dirty="0">
                <a:solidFill>
                  <a:srgbClr val="7F7F7F"/>
                </a:solidFill>
              </a:rPr>
              <a:t>et ne peut être utilisé ou reproduit qu'avec l'autorisation écrite du GIE </a:t>
            </a:r>
          </a:p>
        </p:txBody>
      </p:sp>
      <p:sp>
        <p:nvSpPr>
          <p:cNvPr id="2" name="Espace réservé du pied de page 1"/>
          <p:cNvSpPr>
            <a:spLocks noGrp="1"/>
          </p:cNvSpPr>
          <p:nvPr>
            <p:ph type="ftr" sz="quarter" idx="3"/>
          </p:nvPr>
        </p:nvSpPr>
        <p:spPr>
          <a:xfrm>
            <a:off x="396875" y="6394936"/>
            <a:ext cx="7035800" cy="152492"/>
          </a:xfrm>
          <a:prstGeom prst="rect">
            <a:avLst/>
          </a:prstGeom>
        </p:spPr>
        <p:txBody>
          <a:bodyPr vert="horz" lIns="0" tIns="45720" rIns="91440" bIns="45720" rtlCol="0" anchor="ctr"/>
          <a:lstStyle>
            <a:lvl1pPr algn="l">
              <a:defRPr sz="700">
                <a:solidFill>
                  <a:schemeClr val="tx1">
                    <a:tint val="75000"/>
                  </a:schemeClr>
                </a:solidFill>
              </a:defRPr>
            </a:lvl1pPr>
          </a:lstStyle>
          <a:p>
            <a:r>
              <a:rPr lang="fr-FR" altLang="fr-FR" smtClean="0">
                <a:solidFill>
                  <a:srgbClr val="95C11F"/>
                </a:solidFill>
              </a:rPr>
              <a:t>TITRE DE LA PRÉSENTATION</a:t>
            </a:r>
            <a:endParaRPr lang="fr-FR" altLang="fr-FR" i="1" dirty="0">
              <a:solidFill>
                <a:srgbClr val="7F7F7F"/>
              </a:solidFill>
            </a:endParaRPr>
          </a:p>
        </p:txBody>
      </p:sp>
      <p:graphicFrame>
        <p:nvGraphicFramePr>
          <p:cNvPr id="4" name="Tableau 3"/>
          <p:cNvGraphicFramePr>
            <a:graphicFrameLocks noGrp="1"/>
          </p:cNvGraphicFramePr>
          <p:nvPr userDrawn="1">
            <p:extLst>
              <p:ext uri="{D42A27DB-BD31-4B8C-83A1-F6EECF244321}">
                <p14:modId xmlns:p14="http://schemas.microsoft.com/office/powerpoint/2010/main" val="2901183782"/>
              </p:ext>
            </p:extLst>
          </p:nvPr>
        </p:nvGraphicFramePr>
        <p:xfrm>
          <a:off x="389126" y="6649430"/>
          <a:ext cx="7476260" cy="243840"/>
        </p:xfrm>
        <a:graphic>
          <a:graphicData uri="http://schemas.openxmlformats.org/drawingml/2006/table">
            <a:tbl>
              <a:tblPr>
                <a:tableStyleId>{2D5ABB26-0587-4C30-8999-92F81FD0307C}</a:tableStyleId>
              </a:tblPr>
              <a:tblGrid>
                <a:gridCol w="679660">
                  <a:extLst>
                    <a:ext uri="{9D8B030D-6E8A-4147-A177-3AD203B41FA5}">
                      <a16:colId xmlns:a16="http://schemas.microsoft.com/office/drawing/2014/main" val="20000"/>
                    </a:ext>
                  </a:extLst>
                </a:gridCol>
                <a:gridCol w="679660">
                  <a:extLst>
                    <a:ext uri="{9D8B030D-6E8A-4147-A177-3AD203B41FA5}">
                      <a16:colId xmlns:a16="http://schemas.microsoft.com/office/drawing/2014/main" val="20001"/>
                    </a:ext>
                  </a:extLst>
                </a:gridCol>
                <a:gridCol w="679660">
                  <a:extLst>
                    <a:ext uri="{9D8B030D-6E8A-4147-A177-3AD203B41FA5}">
                      <a16:colId xmlns:a16="http://schemas.microsoft.com/office/drawing/2014/main" val="20002"/>
                    </a:ext>
                  </a:extLst>
                </a:gridCol>
                <a:gridCol w="679660">
                  <a:extLst>
                    <a:ext uri="{9D8B030D-6E8A-4147-A177-3AD203B41FA5}">
                      <a16:colId xmlns:a16="http://schemas.microsoft.com/office/drawing/2014/main" val="20003"/>
                    </a:ext>
                  </a:extLst>
                </a:gridCol>
                <a:gridCol w="679660">
                  <a:extLst>
                    <a:ext uri="{9D8B030D-6E8A-4147-A177-3AD203B41FA5}">
                      <a16:colId xmlns:a16="http://schemas.microsoft.com/office/drawing/2014/main" val="20004"/>
                    </a:ext>
                  </a:extLst>
                </a:gridCol>
                <a:gridCol w="679660">
                  <a:extLst>
                    <a:ext uri="{9D8B030D-6E8A-4147-A177-3AD203B41FA5}">
                      <a16:colId xmlns:a16="http://schemas.microsoft.com/office/drawing/2014/main" val="20005"/>
                    </a:ext>
                  </a:extLst>
                </a:gridCol>
                <a:gridCol w="679660">
                  <a:extLst>
                    <a:ext uri="{9D8B030D-6E8A-4147-A177-3AD203B41FA5}">
                      <a16:colId xmlns:a16="http://schemas.microsoft.com/office/drawing/2014/main" val="20006"/>
                    </a:ext>
                  </a:extLst>
                </a:gridCol>
                <a:gridCol w="679660">
                  <a:extLst>
                    <a:ext uri="{9D8B030D-6E8A-4147-A177-3AD203B41FA5}">
                      <a16:colId xmlns:a16="http://schemas.microsoft.com/office/drawing/2014/main" val="20007"/>
                    </a:ext>
                  </a:extLst>
                </a:gridCol>
                <a:gridCol w="679660">
                  <a:extLst>
                    <a:ext uri="{9D8B030D-6E8A-4147-A177-3AD203B41FA5}">
                      <a16:colId xmlns:a16="http://schemas.microsoft.com/office/drawing/2014/main" val="20008"/>
                    </a:ext>
                  </a:extLst>
                </a:gridCol>
                <a:gridCol w="679660">
                  <a:extLst>
                    <a:ext uri="{9D8B030D-6E8A-4147-A177-3AD203B41FA5}">
                      <a16:colId xmlns:a16="http://schemas.microsoft.com/office/drawing/2014/main" val="20009"/>
                    </a:ext>
                  </a:extLst>
                </a:gridCol>
                <a:gridCol w="679660">
                  <a:extLst>
                    <a:ext uri="{9D8B030D-6E8A-4147-A177-3AD203B41FA5}">
                      <a16:colId xmlns:a16="http://schemas.microsoft.com/office/drawing/2014/main" val="20010"/>
                    </a:ext>
                  </a:extLst>
                </a:gridCol>
              </a:tblGrid>
              <a:tr h="181598">
                <a:tc>
                  <a:txBody>
                    <a:bodyPr/>
                    <a:lstStyle/>
                    <a:p>
                      <a:pPr algn="ctr"/>
                      <a:r>
                        <a:rPr lang="fr-FR" sz="500" dirty="0" smtClean="0"/>
                        <a:t>Analyse et Identification</a:t>
                      </a:r>
                      <a:endParaRPr lang="fr-FR" sz="500" dirty="0"/>
                    </a:p>
                  </a:txBody>
                  <a:tcPr anchor="ctr"/>
                </a:tc>
                <a:tc>
                  <a:txBody>
                    <a:bodyPr/>
                    <a:lstStyle/>
                    <a:p>
                      <a:pPr algn="ctr"/>
                      <a:r>
                        <a:rPr lang="fr-FR" sz="500" dirty="0" smtClean="0"/>
                        <a:t>Déclinaison dans les couches</a:t>
                      </a:r>
                      <a:endParaRPr lang="fr-FR" sz="500" dirty="0"/>
                    </a:p>
                  </a:txBody>
                  <a:tcPr anchor="ctr"/>
                </a:tc>
                <a:tc>
                  <a:txBody>
                    <a:bodyPr/>
                    <a:lstStyle/>
                    <a:p>
                      <a:pPr algn="ctr"/>
                      <a:r>
                        <a:rPr lang="fr-FR" sz="500" dirty="0" smtClean="0"/>
                        <a:t>Conception</a:t>
                      </a:r>
                      <a:endParaRPr lang="fr-FR" sz="500" dirty="0"/>
                    </a:p>
                  </a:txBody>
                  <a:tcPr anchor="ctr"/>
                </a:tc>
                <a:tc>
                  <a:txBody>
                    <a:bodyPr/>
                    <a:lstStyle/>
                    <a:p>
                      <a:pPr algn="ctr"/>
                      <a:r>
                        <a:rPr lang="fr-FR" sz="500" dirty="0" smtClean="0"/>
                        <a:t>Resource</a:t>
                      </a:r>
                      <a:endParaRPr lang="fr-FR" sz="500" dirty="0"/>
                    </a:p>
                  </a:txBody>
                  <a:tcPr anchor="ctr"/>
                </a:tc>
                <a:tc>
                  <a:txBody>
                    <a:bodyPr/>
                    <a:lstStyle/>
                    <a:p>
                      <a:pPr algn="ctr"/>
                      <a:r>
                        <a:rPr lang="fr-FR" sz="500" dirty="0" smtClean="0"/>
                        <a:t>URI</a:t>
                      </a:r>
                      <a:endParaRPr lang="fr-FR" sz="500" dirty="0"/>
                    </a:p>
                  </a:txBody>
                  <a:tcPr anchor="ctr"/>
                </a:tc>
                <a:tc>
                  <a:txBody>
                    <a:bodyPr/>
                    <a:lstStyle/>
                    <a:p>
                      <a:pPr algn="ctr"/>
                      <a:r>
                        <a:rPr lang="fr-FR" sz="500" dirty="0" smtClean="0"/>
                        <a:t>Nommage</a:t>
                      </a:r>
                      <a:endParaRPr lang="fr-FR" sz="500" dirty="0"/>
                    </a:p>
                  </a:txBody>
                  <a:tcPr anchor="ctr"/>
                </a:tc>
                <a:tc>
                  <a:txBody>
                    <a:bodyPr/>
                    <a:lstStyle/>
                    <a:p>
                      <a:pPr algn="ctr"/>
                      <a:r>
                        <a:rPr lang="fr-FR" sz="500" dirty="0" smtClean="0"/>
                        <a:t>Ontologie</a:t>
                      </a:r>
                      <a:endParaRPr lang="fr-FR" sz="500" dirty="0"/>
                    </a:p>
                  </a:txBody>
                  <a:tcPr anchor="ctr"/>
                </a:tc>
                <a:tc>
                  <a:txBody>
                    <a:bodyPr/>
                    <a:lstStyle/>
                    <a:p>
                      <a:pPr algn="ctr"/>
                      <a:r>
                        <a:rPr lang="fr-FR" sz="500" dirty="0" smtClean="0"/>
                        <a:t>Verbes</a:t>
                      </a:r>
                      <a:endParaRPr lang="fr-FR" sz="500" dirty="0"/>
                    </a:p>
                  </a:txBody>
                  <a:tcPr anchor="ctr"/>
                </a:tc>
                <a:tc>
                  <a:txBody>
                    <a:bodyPr/>
                    <a:lstStyle/>
                    <a:p>
                      <a:pPr algn="ctr"/>
                      <a:r>
                        <a:rPr lang="fr-FR" sz="500" dirty="0" smtClean="0"/>
                        <a:t>Erreurs et code retours</a:t>
                      </a:r>
                      <a:endParaRPr lang="fr-FR" sz="500" dirty="0"/>
                    </a:p>
                  </a:txBody>
                  <a:tcPr anchor="ctr"/>
                </a:tc>
                <a:tc>
                  <a:txBody>
                    <a:bodyPr/>
                    <a:lstStyle/>
                    <a:p>
                      <a:pPr algn="ctr"/>
                      <a:r>
                        <a:rPr lang="fr-FR" sz="500" dirty="0" smtClean="0"/>
                        <a:t>Bonnes pratiques</a:t>
                      </a:r>
                      <a:endParaRPr lang="fr-FR" sz="500" dirty="0"/>
                    </a:p>
                  </a:txBody>
                  <a:tcPr anchor="ctr"/>
                </a:tc>
                <a:tc>
                  <a:txBody>
                    <a:bodyPr/>
                    <a:lstStyle/>
                    <a:p>
                      <a:pPr algn="ctr"/>
                      <a:r>
                        <a:rPr lang="fr-FR" sz="500" dirty="0" smtClean="0"/>
                        <a:t>Générations</a:t>
                      </a:r>
                      <a:endParaRPr lang="fr-FR" sz="500" dirty="0"/>
                    </a:p>
                  </a:txBody>
                  <a:tcPr anchor="ctr"/>
                </a:tc>
                <a:extLst>
                  <a:ext uri="{0D108BD9-81ED-4DB2-BD59-A6C34878D82A}">
                    <a16:rowId xmlns:a16="http://schemas.microsoft.com/office/drawing/2014/main" val="10000"/>
                  </a:ext>
                </a:extLst>
              </a:tr>
            </a:tbl>
          </a:graphicData>
        </a:graphic>
      </p:graphicFrame>
    </p:spTree>
  </p:cSld>
  <p:clrMap bg1="lt1" tx1="dk1" bg2="lt2" tx2="dk2" accent1="accent1" accent2="accent2" accent3="accent3" accent4="accent4" accent5="accent5" accent6="accent6" hlink="hlink" folHlink="folHlink"/>
  <p:sldLayoutIdLst>
    <p:sldLayoutId id="2147483676" r:id="rId1"/>
    <p:sldLayoutId id="2147483678" r:id="rId2"/>
  </p:sldLayoutIdLst>
  <p:timing>
    <p:tnLst>
      <p:par>
        <p:cTn id="1" dur="indefinite" restart="never" nodeType="tmRoot"/>
      </p:par>
    </p:tnLst>
  </p:timing>
  <p:hf sldNum="0" hdr="0" dt="0"/>
  <p:txStyles>
    <p:titleStyle>
      <a:lvl1pPr algn="ctr" defTabSz="457200" rtl="0" fontAlgn="base">
        <a:spcBef>
          <a:spcPct val="0"/>
        </a:spcBef>
        <a:spcAft>
          <a:spcPct val="0"/>
        </a:spcAft>
        <a:defRPr sz="4400" kern="1200">
          <a:solidFill>
            <a:schemeClr val="tx1"/>
          </a:solidFill>
          <a:latin typeface="+mj-lt"/>
          <a:ea typeface="ＭＳ Ｐゴシック" pitchFamily="34" charset="-128"/>
          <a:cs typeface="+mj-cs"/>
        </a:defRPr>
      </a:lvl1pPr>
      <a:lvl2pPr algn="ctr" defTabSz="457200" rtl="0" fontAlgn="base">
        <a:spcBef>
          <a:spcPct val="0"/>
        </a:spcBef>
        <a:spcAft>
          <a:spcPct val="0"/>
        </a:spcAft>
        <a:defRPr sz="4400">
          <a:solidFill>
            <a:schemeClr val="tx1"/>
          </a:solidFill>
          <a:latin typeface="Arial" charset="0"/>
          <a:ea typeface="ＭＳ Ｐゴシック" pitchFamily="34" charset="-128"/>
        </a:defRPr>
      </a:lvl2pPr>
      <a:lvl3pPr algn="ctr" defTabSz="457200" rtl="0" fontAlgn="base">
        <a:spcBef>
          <a:spcPct val="0"/>
        </a:spcBef>
        <a:spcAft>
          <a:spcPct val="0"/>
        </a:spcAft>
        <a:defRPr sz="4400">
          <a:solidFill>
            <a:schemeClr val="tx1"/>
          </a:solidFill>
          <a:latin typeface="Arial" charset="0"/>
          <a:ea typeface="ＭＳ Ｐゴシック" pitchFamily="34" charset="-128"/>
        </a:defRPr>
      </a:lvl3pPr>
      <a:lvl4pPr algn="ctr" defTabSz="457200" rtl="0" fontAlgn="base">
        <a:spcBef>
          <a:spcPct val="0"/>
        </a:spcBef>
        <a:spcAft>
          <a:spcPct val="0"/>
        </a:spcAft>
        <a:defRPr sz="4400">
          <a:solidFill>
            <a:schemeClr val="tx1"/>
          </a:solidFill>
          <a:latin typeface="Arial" charset="0"/>
          <a:ea typeface="ＭＳ Ｐゴシック" pitchFamily="34" charset="-128"/>
        </a:defRPr>
      </a:lvl4pPr>
      <a:lvl5pPr algn="ctr" defTabSz="457200" rtl="0" fontAlgn="base">
        <a:spcBef>
          <a:spcPct val="0"/>
        </a:spcBef>
        <a:spcAft>
          <a:spcPct val="0"/>
        </a:spcAft>
        <a:defRPr sz="4400">
          <a:solidFill>
            <a:schemeClr val="tx1"/>
          </a:solidFill>
          <a:latin typeface="Arial" charset="0"/>
          <a:ea typeface="ＭＳ Ｐゴシック" pitchFamily="34" charset="-128"/>
        </a:defRPr>
      </a:lvl5pPr>
      <a:lvl6pPr marL="457200" algn="ctr" defTabSz="457200" rtl="0" fontAlgn="base">
        <a:spcBef>
          <a:spcPct val="0"/>
        </a:spcBef>
        <a:spcAft>
          <a:spcPct val="0"/>
        </a:spcAft>
        <a:defRPr sz="4400">
          <a:solidFill>
            <a:schemeClr val="tx1"/>
          </a:solidFill>
          <a:latin typeface="Arial" charset="0"/>
          <a:ea typeface="ＭＳ Ｐゴシック" pitchFamily="34" charset="-128"/>
        </a:defRPr>
      </a:lvl6pPr>
      <a:lvl7pPr marL="914400" algn="ctr" defTabSz="457200" rtl="0" fontAlgn="base">
        <a:spcBef>
          <a:spcPct val="0"/>
        </a:spcBef>
        <a:spcAft>
          <a:spcPct val="0"/>
        </a:spcAft>
        <a:defRPr sz="4400">
          <a:solidFill>
            <a:schemeClr val="tx1"/>
          </a:solidFill>
          <a:latin typeface="Arial" charset="0"/>
          <a:ea typeface="ＭＳ Ｐゴシック" pitchFamily="34" charset="-128"/>
        </a:defRPr>
      </a:lvl7pPr>
      <a:lvl8pPr marL="1371600" algn="ctr" defTabSz="457200" rtl="0" fontAlgn="base">
        <a:spcBef>
          <a:spcPct val="0"/>
        </a:spcBef>
        <a:spcAft>
          <a:spcPct val="0"/>
        </a:spcAft>
        <a:defRPr sz="4400">
          <a:solidFill>
            <a:schemeClr val="tx1"/>
          </a:solidFill>
          <a:latin typeface="Arial" charset="0"/>
          <a:ea typeface="ＭＳ Ｐゴシック" pitchFamily="34" charset="-128"/>
        </a:defRPr>
      </a:lvl8pPr>
      <a:lvl9pPr marL="1828800" algn="ctr" defTabSz="457200" rtl="0" fontAlgn="base">
        <a:spcBef>
          <a:spcPct val="0"/>
        </a:spcBef>
        <a:spcAft>
          <a:spcPct val="0"/>
        </a:spcAft>
        <a:defRPr sz="4400">
          <a:solidFill>
            <a:schemeClr val="tx1"/>
          </a:solidFill>
          <a:latin typeface="Arial" charset="0"/>
          <a:ea typeface="ＭＳ Ｐゴシック" pitchFamily="34"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pitchFamily="34"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pitchFamily="34"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pitchFamily="34"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pitchFamily="34"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descr="C:\Users\CHANTAL\Desktop\DEW\02- Powerpoint\INTERNE\20151003_FOO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1" y="6356882"/>
            <a:ext cx="9924351" cy="51275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p:cNvSpPr>
            <a:spLocks noChangeArrowheads="1"/>
          </p:cNvSpPr>
          <p:nvPr/>
        </p:nvSpPr>
        <p:spPr bwMode="auto">
          <a:xfrm>
            <a:off x="38101" y="6354049"/>
            <a:ext cx="5016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defTabSz="457200" fontAlgn="base">
              <a:spcBef>
                <a:spcPct val="0"/>
              </a:spcBef>
              <a:spcAft>
                <a:spcPct val="0"/>
              </a:spcAft>
              <a:defRPr>
                <a:solidFill>
                  <a:schemeClr val="tx1"/>
                </a:solidFill>
                <a:latin typeface="Arial" charset="0"/>
                <a:ea typeface="ＭＳ Ｐゴシック" pitchFamily="34" charset="-128"/>
              </a:defRPr>
            </a:lvl6pPr>
            <a:lvl7pPr marL="2971800" indent="-228600" defTabSz="457200" fontAlgn="base">
              <a:spcBef>
                <a:spcPct val="0"/>
              </a:spcBef>
              <a:spcAft>
                <a:spcPct val="0"/>
              </a:spcAft>
              <a:defRPr>
                <a:solidFill>
                  <a:schemeClr val="tx1"/>
                </a:solidFill>
                <a:latin typeface="Arial" charset="0"/>
                <a:ea typeface="ＭＳ Ｐゴシック" pitchFamily="34" charset="-128"/>
              </a:defRPr>
            </a:lvl7pPr>
            <a:lvl8pPr marL="3429000" indent="-228600" defTabSz="457200" fontAlgn="base">
              <a:spcBef>
                <a:spcPct val="0"/>
              </a:spcBef>
              <a:spcAft>
                <a:spcPct val="0"/>
              </a:spcAft>
              <a:defRPr>
                <a:solidFill>
                  <a:schemeClr val="tx1"/>
                </a:solidFill>
                <a:latin typeface="Arial" charset="0"/>
                <a:ea typeface="ＭＳ Ｐゴシック" pitchFamily="34" charset="-128"/>
              </a:defRPr>
            </a:lvl8pPr>
            <a:lvl9pPr marL="3886200" indent="-228600" defTabSz="457200" fontAlgn="base">
              <a:spcBef>
                <a:spcPct val="0"/>
              </a:spcBef>
              <a:spcAft>
                <a:spcPct val="0"/>
              </a:spcAft>
              <a:defRPr>
                <a:solidFill>
                  <a:schemeClr val="tx1"/>
                </a:solidFill>
                <a:latin typeface="Arial" charset="0"/>
                <a:ea typeface="ＭＳ Ｐゴシック" pitchFamily="34" charset="-128"/>
              </a:defRPr>
            </a:lvl9pPr>
          </a:lstStyle>
          <a:p>
            <a:fld id="{464C5B05-003E-41AD-8522-8F925FA4CF80}" type="slidenum">
              <a:rPr lang="fr-FR" altLang="fr-FR" sz="800" b="1" baseline="0" smtClean="0">
                <a:solidFill>
                  <a:srgbClr val="95C11F"/>
                </a:solidFill>
              </a:rPr>
              <a:pPr/>
              <a:t>‹N°›</a:t>
            </a:fld>
            <a:endParaRPr lang="fr-FR" altLang="fr-FR" sz="600" i="1" dirty="0">
              <a:solidFill>
                <a:srgbClr val="7F7F7F"/>
              </a:solidFill>
            </a:endParaRPr>
          </a:p>
        </p:txBody>
      </p:sp>
      <p:sp>
        <p:nvSpPr>
          <p:cNvPr id="6" name="Rectangle 1"/>
          <p:cNvSpPr>
            <a:spLocks noChangeArrowheads="1"/>
          </p:cNvSpPr>
          <p:nvPr/>
        </p:nvSpPr>
        <p:spPr bwMode="auto">
          <a:xfrm>
            <a:off x="32943" y="6515439"/>
            <a:ext cx="72501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defTabSz="457200" fontAlgn="base">
              <a:spcBef>
                <a:spcPct val="0"/>
              </a:spcBef>
              <a:spcAft>
                <a:spcPct val="0"/>
              </a:spcAft>
              <a:defRPr>
                <a:solidFill>
                  <a:schemeClr val="tx1"/>
                </a:solidFill>
                <a:latin typeface="Arial" charset="0"/>
                <a:ea typeface="ＭＳ Ｐゴシック" pitchFamily="34" charset="-128"/>
              </a:defRPr>
            </a:lvl6pPr>
            <a:lvl7pPr marL="2971800" indent="-228600" defTabSz="457200" fontAlgn="base">
              <a:spcBef>
                <a:spcPct val="0"/>
              </a:spcBef>
              <a:spcAft>
                <a:spcPct val="0"/>
              </a:spcAft>
              <a:defRPr>
                <a:solidFill>
                  <a:schemeClr val="tx1"/>
                </a:solidFill>
                <a:latin typeface="Arial" charset="0"/>
                <a:ea typeface="ＭＳ Ｐゴシック" pitchFamily="34" charset="-128"/>
              </a:defRPr>
            </a:lvl7pPr>
            <a:lvl8pPr marL="3429000" indent="-228600" defTabSz="457200" fontAlgn="base">
              <a:spcBef>
                <a:spcPct val="0"/>
              </a:spcBef>
              <a:spcAft>
                <a:spcPct val="0"/>
              </a:spcAft>
              <a:defRPr>
                <a:solidFill>
                  <a:schemeClr val="tx1"/>
                </a:solidFill>
                <a:latin typeface="Arial" charset="0"/>
                <a:ea typeface="ＭＳ Ｐゴシック" pitchFamily="34" charset="-128"/>
              </a:defRPr>
            </a:lvl8pPr>
            <a:lvl9pPr marL="3886200" indent="-228600" defTabSz="457200" fontAlgn="base">
              <a:spcBef>
                <a:spcPct val="0"/>
              </a:spcBef>
              <a:spcAft>
                <a:spcPct val="0"/>
              </a:spcAft>
              <a:defRPr>
                <a:solidFill>
                  <a:schemeClr val="tx1"/>
                </a:solidFill>
                <a:latin typeface="Arial" charset="0"/>
                <a:ea typeface="ＭＳ Ｐゴシック" pitchFamily="34" charset="-128"/>
              </a:defRPr>
            </a:lvl9pPr>
          </a:lstStyle>
          <a:p>
            <a:r>
              <a:rPr lang="fr-FR" altLang="fr-FR" sz="600" i="1" dirty="0" smtClean="0">
                <a:solidFill>
                  <a:srgbClr val="7F7F7F"/>
                </a:solidFill>
              </a:rPr>
              <a:t>GIE </a:t>
            </a:r>
            <a:r>
              <a:rPr lang="fr-FR" altLang="fr-FR" sz="600" i="1" dirty="0">
                <a:solidFill>
                  <a:srgbClr val="7F7F7F"/>
                </a:solidFill>
              </a:rPr>
              <a:t>CA Technologies  et  Services - Ce document est la propriété exclusive </a:t>
            </a:r>
            <a:r>
              <a:rPr lang="fr-FR" altLang="fr-FR" sz="600" i="1" dirty="0" smtClean="0">
                <a:solidFill>
                  <a:srgbClr val="7F7F7F"/>
                </a:solidFill>
              </a:rPr>
              <a:t>du</a:t>
            </a:r>
            <a:r>
              <a:rPr lang="fr-FR" altLang="fr-FR" sz="600" i="1" baseline="0" dirty="0" smtClean="0">
                <a:solidFill>
                  <a:srgbClr val="7F7F7F"/>
                </a:solidFill>
              </a:rPr>
              <a:t> </a:t>
            </a:r>
            <a:r>
              <a:rPr lang="fr-FR" altLang="fr-FR" sz="600" i="1" dirty="0" smtClean="0">
                <a:solidFill>
                  <a:srgbClr val="7F7F7F"/>
                </a:solidFill>
              </a:rPr>
              <a:t>GIE </a:t>
            </a:r>
            <a:r>
              <a:rPr lang="fr-FR" altLang="fr-FR" sz="600" i="1" dirty="0">
                <a:solidFill>
                  <a:srgbClr val="7F7F7F"/>
                </a:solidFill>
              </a:rPr>
              <a:t>et ne peut être utilisé ou reproduit qu'avec l'autorisation écrite du GIE </a:t>
            </a:r>
          </a:p>
        </p:txBody>
      </p:sp>
      <p:sp>
        <p:nvSpPr>
          <p:cNvPr id="8" name="Espace réservé du pied de page 1"/>
          <p:cNvSpPr>
            <a:spLocks noGrp="1"/>
          </p:cNvSpPr>
          <p:nvPr>
            <p:ph type="ftr" sz="quarter" idx="3"/>
          </p:nvPr>
        </p:nvSpPr>
        <p:spPr>
          <a:xfrm>
            <a:off x="396875" y="6394936"/>
            <a:ext cx="7035800" cy="152492"/>
          </a:xfrm>
          <a:prstGeom prst="rect">
            <a:avLst/>
          </a:prstGeom>
        </p:spPr>
        <p:txBody>
          <a:bodyPr vert="horz" lIns="0" tIns="45720" rIns="91440" bIns="45720" rtlCol="0" anchor="ctr"/>
          <a:lstStyle>
            <a:lvl1pPr algn="l">
              <a:defRPr sz="700">
                <a:solidFill>
                  <a:schemeClr val="tx1">
                    <a:tint val="75000"/>
                  </a:schemeClr>
                </a:solidFill>
              </a:defRPr>
            </a:lvl1pPr>
          </a:lstStyle>
          <a:p>
            <a:r>
              <a:rPr lang="fr-FR" altLang="fr-FR" smtClean="0">
                <a:solidFill>
                  <a:srgbClr val="95C11F"/>
                </a:solidFill>
              </a:rPr>
              <a:t>TITRE DE LA PRÉSENTATION</a:t>
            </a:r>
            <a:endParaRPr lang="fr-FR" altLang="fr-FR" i="1" dirty="0">
              <a:solidFill>
                <a:srgbClr val="7F7F7F"/>
              </a:solidFill>
            </a:endParaRPr>
          </a:p>
        </p:txBody>
      </p:sp>
    </p:spTree>
    <p:extLst>
      <p:ext uri="{BB962C8B-B14F-4D97-AF65-F5344CB8AC3E}">
        <p14:creationId xmlns:p14="http://schemas.microsoft.com/office/powerpoint/2010/main" val="3284196260"/>
      </p:ext>
    </p:extLst>
  </p:cSld>
  <p:clrMap bg1="lt1" tx1="dk1" bg2="lt2" tx2="dk2" accent1="accent1" accent2="accent2" accent3="accent3" accent4="accent4" accent5="accent5" accent6="accent6" hlink="hlink" folHlink="folHlink"/>
  <p:sldLayoutIdLst>
    <p:sldLayoutId id="2147483684" r:id="rId1"/>
  </p:sldLayoutIdLst>
  <p:timing>
    <p:tnLst>
      <p:par>
        <p:cTn id="1" dur="indefinite" restart="never" nodeType="tmRoot"/>
      </p:par>
    </p:tnLst>
  </p:timing>
  <p:hf sldNum="0" hdr="0" dt="0"/>
  <p:txStyles>
    <p:titleStyle>
      <a:lvl1pPr algn="ctr" defTabSz="457200" rtl="0" fontAlgn="base">
        <a:spcBef>
          <a:spcPct val="0"/>
        </a:spcBef>
        <a:spcAft>
          <a:spcPct val="0"/>
        </a:spcAft>
        <a:defRPr sz="4400" kern="1200">
          <a:solidFill>
            <a:schemeClr val="tx1"/>
          </a:solidFill>
          <a:latin typeface="+mj-lt"/>
          <a:ea typeface="ＭＳ Ｐゴシック" pitchFamily="34" charset="-128"/>
          <a:cs typeface="+mj-cs"/>
        </a:defRPr>
      </a:lvl1pPr>
      <a:lvl2pPr algn="ctr" defTabSz="457200" rtl="0" fontAlgn="base">
        <a:spcBef>
          <a:spcPct val="0"/>
        </a:spcBef>
        <a:spcAft>
          <a:spcPct val="0"/>
        </a:spcAft>
        <a:defRPr sz="4400">
          <a:solidFill>
            <a:schemeClr val="tx1"/>
          </a:solidFill>
          <a:latin typeface="Arial" charset="0"/>
          <a:ea typeface="ＭＳ Ｐゴシック" pitchFamily="34" charset="-128"/>
        </a:defRPr>
      </a:lvl2pPr>
      <a:lvl3pPr algn="ctr" defTabSz="457200" rtl="0" fontAlgn="base">
        <a:spcBef>
          <a:spcPct val="0"/>
        </a:spcBef>
        <a:spcAft>
          <a:spcPct val="0"/>
        </a:spcAft>
        <a:defRPr sz="4400">
          <a:solidFill>
            <a:schemeClr val="tx1"/>
          </a:solidFill>
          <a:latin typeface="Arial" charset="0"/>
          <a:ea typeface="ＭＳ Ｐゴシック" pitchFamily="34" charset="-128"/>
        </a:defRPr>
      </a:lvl3pPr>
      <a:lvl4pPr algn="ctr" defTabSz="457200" rtl="0" fontAlgn="base">
        <a:spcBef>
          <a:spcPct val="0"/>
        </a:spcBef>
        <a:spcAft>
          <a:spcPct val="0"/>
        </a:spcAft>
        <a:defRPr sz="4400">
          <a:solidFill>
            <a:schemeClr val="tx1"/>
          </a:solidFill>
          <a:latin typeface="Arial" charset="0"/>
          <a:ea typeface="ＭＳ Ｐゴシック" pitchFamily="34" charset="-128"/>
        </a:defRPr>
      </a:lvl4pPr>
      <a:lvl5pPr algn="ctr" defTabSz="457200" rtl="0" fontAlgn="base">
        <a:spcBef>
          <a:spcPct val="0"/>
        </a:spcBef>
        <a:spcAft>
          <a:spcPct val="0"/>
        </a:spcAft>
        <a:defRPr sz="4400">
          <a:solidFill>
            <a:schemeClr val="tx1"/>
          </a:solidFill>
          <a:latin typeface="Arial" charset="0"/>
          <a:ea typeface="ＭＳ Ｐゴシック" pitchFamily="34" charset="-128"/>
        </a:defRPr>
      </a:lvl5pPr>
      <a:lvl6pPr marL="457200" algn="ctr" defTabSz="457200" rtl="0" fontAlgn="base">
        <a:spcBef>
          <a:spcPct val="0"/>
        </a:spcBef>
        <a:spcAft>
          <a:spcPct val="0"/>
        </a:spcAft>
        <a:defRPr sz="4400">
          <a:solidFill>
            <a:schemeClr val="tx1"/>
          </a:solidFill>
          <a:latin typeface="Arial" charset="0"/>
          <a:ea typeface="ＭＳ Ｐゴシック" pitchFamily="34" charset="-128"/>
        </a:defRPr>
      </a:lvl6pPr>
      <a:lvl7pPr marL="914400" algn="ctr" defTabSz="457200" rtl="0" fontAlgn="base">
        <a:spcBef>
          <a:spcPct val="0"/>
        </a:spcBef>
        <a:spcAft>
          <a:spcPct val="0"/>
        </a:spcAft>
        <a:defRPr sz="4400">
          <a:solidFill>
            <a:schemeClr val="tx1"/>
          </a:solidFill>
          <a:latin typeface="Arial" charset="0"/>
          <a:ea typeface="ＭＳ Ｐゴシック" pitchFamily="34" charset="-128"/>
        </a:defRPr>
      </a:lvl7pPr>
      <a:lvl8pPr marL="1371600" algn="ctr" defTabSz="457200" rtl="0" fontAlgn="base">
        <a:spcBef>
          <a:spcPct val="0"/>
        </a:spcBef>
        <a:spcAft>
          <a:spcPct val="0"/>
        </a:spcAft>
        <a:defRPr sz="4400">
          <a:solidFill>
            <a:schemeClr val="tx1"/>
          </a:solidFill>
          <a:latin typeface="Arial" charset="0"/>
          <a:ea typeface="ＭＳ Ｐゴシック" pitchFamily="34" charset="-128"/>
        </a:defRPr>
      </a:lvl8pPr>
      <a:lvl9pPr marL="1828800" algn="ctr" defTabSz="457200" rtl="0" fontAlgn="base">
        <a:spcBef>
          <a:spcPct val="0"/>
        </a:spcBef>
        <a:spcAft>
          <a:spcPct val="0"/>
        </a:spcAft>
        <a:defRPr sz="4400">
          <a:solidFill>
            <a:schemeClr val="tx1"/>
          </a:solidFill>
          <a:latin typeface="Arial" charset="0"/>
          <a:ea typeface="ＭＳ Ｐゴシック" pitchFamily="34"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pitchFamily="34"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pitchFamily="34"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pitchFamily="34"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pitchFamily="34"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4.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diagramLayout" Target="../diagrams/layout7.xml"/><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11" Type="http://schemas.openxmlformats.org/officeDocument/2006/relationships/image" Target="../media/image24.png"/><Relationship Id="rId5" Type="http://schemas.openxmlformats.org/officeDocument/2006/relationships/diagramColors" Target="../diagrams/colors7.xml"/><Relationship Id="rId10" Type="http://schemas.openxmlformats.org/officeDocument/2006/relationships/image" Target="../media/image23.png"/><Relationship Id="rId4" Type="http://schemas.openxmlformats.org/officeDocument/2006/relationships/diagramQuickStyle" Target="../diagrams/quickStyle7.xml"/><Relationship Id="rId9" Type="http://schemas.openxmlformats.org/officeDocument/2006/relationships/image" Target="../media/image22.png"/><Relationship Id="rId1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eg.adsi.credit-agricole.fr/rec/pages/5ec4ac83525ed81a.htm" TargetMode="Externa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hyperlink" Target="https://bian.org/servicelandscape/" TargetMode="External"/><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hyperlink" Target="https://github.com/OpenBankProject/OBP-API/wiki" TargetMode="External"/><Relationship Id="rId4" Type="http://schemas.openxmlformats.org/officeDocument/2006/relationships/hyperlink" Target="https://github.com/OpenBankProject/OBP-API/wiki/REST-API-V1.2.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developer.fidor.de/" TargetMode="Externa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hyperlink" Target="https://credit-agricole-api.fr/MesComptes/v1/clients/creer" TargetMode="External"/><Relationship Id="rId3" Type="http://schemas.openxmlformats.org/officeDocument/2006/relationships/hyperlink" Target="https://credit-agricole-api.fr/mes_comptes/v1/clients/12345" TargetMode="External"/><Relationship Id="rId7" Type="http://schemas.openxmlformats.org/officeDocument/2006/relationships/hyperlink" Target="https://credit-agricole-api.fr/MesComptes/v1/agence/jhfd-aze/clients/12345/comptes/aed-12345/transactions/" TargetMode="External"/><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hyperlink" Target="https://credit-agricole-api.fr/MesComptes/v1/clients/martin" TargetMode="External"/><Relationship Id="rId5" Type="http://schemas.openxmlformats.org/officeDocument/2006/relationships/hyperlink" Target="https://credit-agricole-api.fr/MesComptes/v1/clients/12345/comptes/aed-12345/transactions/" TargetMode="External"/><Relationship Id="rId4" Type="http://schemas.openxmlformats.org/officeDocument/2006/relationships/hyperlink" Target="https://appfoo.casa.group.gc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gif"/><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eveloper.uber.com/docs/api-overview" TargetMode="Externa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a:spLocks noGrp="1"/>
          </p:cNvSpPr>
          <p:nvPr>
            <p:ph type="ctrTitle"/>
          </p:nvPr>
        </p:nvSpPr>
        <p:spPr>
          <a:xfrm>
            <a:off x="403392" y="3060811"/>
            <a:ext cx="8420100" cy="1277765"/>
          </a:xfrm>
        </p:spPr>
        <p:txBody>
          <a:bodyPr/>
          <a:lstStyle/>
          <a:p>
            <a:r>
              <a:rPr lang="fr-FR" dirty="0" smtClean="0"/>
              <a:t>Guide d'analyse &amp; de conception</a:t>
            </a:r>
            <a:br>
              <a:rPr lang="fr-FR" dirty="0" smtClean="0"/>
            </a:br>
            <a:r>
              <a:rPr lang="fr-FR" dirty="0" smtClean="0"/>
              <a:t>pour les APIs et les Ressources</a:t>
            </a:r>
            <a:endParaRPr lang="fr-FR" dirty="0"/>
          </a:p>
        </p:txBody>
      </p:sp>
      <p:sp>
        <p:nvSpPr>
          <p:cNvPr id="7" name="Espace réservé du texte 2"/>
          <p:cNvSpPr>
            <a:spLocks noGrp="1"/>
          </p:cNvSpPr>
          <p:nvPr>
            <p:ph type="body" sz="quarter" idx="10"/>
          </p:nvPr>
        </p:nvSpPr>
        <p:spPr>
          <a:xfrm>
            <a:off x="670719" y="4629867"/>
            <a:ext cx="8420100" cy="433387"/>
          </a:xfrm>
        </p:spPr>
        <p:txBody>
          <a:bodyPr/>
          <a:lstStyle/>
          <a:p>
            <a:r>
              <a:rPr lang="fr-FR" i="0" dirty="0" smtClean="0"/>
              <a:t>Mise à jour du document : 09/11/2016</a:t>
            </a:r>
            <a:endParaRPr lang="fr-FR" i="0" dirty="0"/>
          </a:p>
        </p:txBody>
      </p:sp>
      <p:pic>
        <p:nvPicPr>
          <p:cNvPr id="8" name="Image 7" descr="Capture d’écran 2016-11-03 à 12.23.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392" y="467221"/>
            <a:ext cx="1567838" cy="1554125"/>
          </a:xfrm>
          <a:prstGeom prst="rect">
            <a:avLst/>
          </a:prstGeom>
        </p:spPr>
      </p:pic>
      <p:pic>
        <p:nvPicPr>
          <p:cNvPr id="9" name="Image 8" descr="Capture d’écran 2016-11-03 à 12.23.08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9505" y="808172"/>
            <a:ext cx="1992453" cy="964278"/>
          </a:xfrm>
          <a:prstGeom prst="rect">
            <a:avLst/>
          </a:prstGeom>
        </p:spPr>
      </p:pic>
    </p:spTree>
    <p:extLst>
      <p:ext uri="{BB962C8B-B14F-4D97-AF65-F5344CB8AC3E}">
        <p14:creationId xmlns:p14="http://schemas.microsoft.com/office/powerpoint/2010/main" val="29828363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me 7"/>
          <p:cNvGraphicFramePr/>
          <p:nvPr>
            <p:extLst>
              <p:ext uri="{D42A27DB-BD31-4B8C-83A1-F6EECF244321}">
                <p14:modId xmlns:p14="http://schemas.microsoft.com/office/powerpoint/2010/main" val="1133012082"/>
              </p:ext>
            </p:extLst>
          </p:nvPr>
        </p:nvGraphicFramePr>
        <p:xfrm>
          <a:off x="1651000" y="1227666"/>
          <a:ext cx="6604000"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Ellipse 6"/>
          <p:cNvSpPr/>
          <p:nvPr/>
        </p:nvSpPr>
        <p:spPr>
          <a:xfrm>
            <a:off x="2216696" y="2575531"/>
            <a:ext cx="665623" cy="671513"/>
          </a:xfrm>
          <a:prstGeom prst="ellipse">
            <a:avLst/>
          </a:prstGeom>
          <a:solidFill>
            <a:srgbClr val="80BD2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smtClean="0">
              <a:ln>
                <a:noFill/>
              </a:ln>
              <a:solidFill>
                <a:prstClr val="white"/>
              </a:solidFill>
              <a:effectLst/>
              <a:uLnTx/>
              <a:uFillTx/>
              <a:latin typeface="Calibri"/>
              <a:ea typeface="+mn-ea"/>
              <a:cs typeface="Arial"/>
            </a:endParaRPr>
          </a:p>
        </p:txBody>
      </p:sp>
      <p:sp>
        <p:nvSpPr>
          <p:cNvPr id="6" name="Trapèze 5"/>
          <p:cNvSpPr/>
          <p:nvPr/>
        </p:nvSpPr>
        <p:spPr>
          <a:xfrm rot="10800000">
            <a:off x="454624"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Rectangle 4"/>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3531057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e 4"/>
          <p:cNvGraphicFramePr/>
          <p:nvPr>
            <p:extLst>
              <p:ext uri="{D42A27DB-BD31-4B8C-83A1-F6EECF244321}">
                <p14:modId xmlns:p14="http://schemas.microsoft.com/office/powerpoint/2010/main" val="4202316542"/>
              </p:ext>
            </p:extLst>
          </p:nvPr>
        </p:nvGraphicFramePr>
        <p:xfrm>
          <a:off x="3930857" y="2552709"/>
          <a:ext cx="5471666" cy="3848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me 5"/>
          <p:cNvGraphicFramePr/>
          <p:nvPr>
            <p:extLst>
              <p:ext uri="{D42A27DB-BD31-4B8C-83A1-F6EECF244321}">
                <p14:modId xmlns:p14="http://schemas.microsoft.com/office/powerpoint/2010/main" val="2980897717"/>
              </p:ext>
            </p:extLst>
          </p:nvPr>
        </p:nvGraphicFramePr>
        <p:xfrm>
          <a:off x="267869" y="3637447"/>
          <a:ext cx="3906710" cy="17814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me 6"/>
          <p:cNvGraphicFramePr/>
          <p:nvPr>
            <p:extLst>
              <p:ext uri="{D42A27DB-BD31-4B8C-83A1-F6EECF244321}">
                <p14:modId xmlns:p14="http://schemas.microsoft.com/office/powerpoint/2010/main" val="3587638083"/>
              </p:ext>
            </p:extLst>
          </p:nvPr>
        </p:nvGraphicFramePr>
        <p:xfrm>
          <a:off x="119531" y="588636"/>
          <a:ext cx="9713100" cy="22991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8" name="Trapèze 7"/>
          <p:cNvSpPr/>
          <p:nvPr/>
        </p:nvSpPr>
        <p:spPr>
          <a:xfrm rot="10800000">
            <a:off x="454624"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space réservé du texte 1"/>
          <p:cNvSpPr>
            <a:spLocks noGrp="1"/>
          </p:cNvSpPr>
          <p:nvPr>
            <p:ph type="body" sz="quarter" idx="11"/>
          </p:nvPr>
        </p:nvSpPr>
        <p:spPr>
          <a:xfrm>
            <a:off x="269101" y="141105"/>
            <a:ext cx="8162131" cy="639947"/>
          </a:xfrm>
        </p:spPr>
        <p:txBody>
          <a:bodyPr/>
          <a:lstStyle/>
          <a:p>
            <a:pPr lvl="0"/>
            <a:r>
              <a:rPr lang="fr-FR" dirty="0" smtClean="0"/>
              <a:t>Processus d'identification des ressources</a:t>
            </a:r>
            <a:endParaRPr lang="fr-FR" dirty="0"/>
          </a:p>
        </p:txBody>
      </p:sp>
      <p:sp>
        <p:nvSpPr>
          <p:cNvPr id="10" name="Rectangle 9"/>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222037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Graphic spid="7"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Espace réservé du contenu 4"/>
          <p:cNvGraphicFramePr>
            <a:graphicFrameLocks/>
          </p:cNvGraphicFramePr>
          <p:nvPr>
            <p:extLst>
              <p:ext uri="{D42A27DB-BD31-4B8C-83A1-F6EECF244321}">
                <p14:modId xmlns:p14="http://schemas.microsoft.com/office/powerpoint/2010/main" val="3655089700"/>
              </p:ext>
            </p:extLst>
          </p:nvPr>
        </p:nvGraphicFramePr>
        <p:xfrm>
          <a:off x="127999" y="1877884"/>
          <a:ext cx="9553575" cy="4613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0" name="Rectangle 39"/>
          <p:cNvSpPr/>
          <p:nvPr/>
        </p:nvSpPr>
        <p:spPr>
          <a:xfrm>
            <a:off x="2359668" y="916790"/>
            <a:ext cx="1540475" cy="9012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171450" indent="-171450">
              <a:buFont typeface="Wingdings" panose="05000000000000000000" pitchFamily="2" charset="2"/>
              <a:buChar char="ü"/>
            </a:pPr>
            <a:r>
              <a:rPr lang="fr-FR" sz="1000" dirty="0" smtClean="0"/>
              <a:t>Processus Métiers</a:t>
            </a:r>
          </a:p>
          <a:p>
            <a:pPr marL="171450" indent="-171450">
              <a:buFont typeface="Wingdings" panose="05000000000000000000" pitchFamily="2" charset="2"/>
              <a:buChar char="ü"/>
            </a:pPr>
            <a:r>
              <a:rPr lang="fr-FR" sz="1000" dirty="0" smtClean="0"/>
              <a:t>Modèle d’Information Métiers</a:t>
            </a:r>
          </a:p>
          <a:p>
            <a:pPr marL="171450" indent="-171450">
              <a:buFont typeface="Wingdings" panose="05000000000000000000" pitchFamily="2" charset="2"/>
              <a:buChar char="ü"/>
            </a:pPr>
            <a:r>
              <a:rPr lang="fr-FR" sz="1000" dirty="0" smtClean="0"/>
              <a:t>Prestations</a:t>
            </a:r>
            <a:endParaRPr lang="fr-FR" sz="1000" dirty="0"/>
          </a:p>
        </p:txBody>
      </p:sp>
      <p:grpSp>
        <p:nvGrpSpPr>
          <p:cNvPr id="41" name="Groupe 40"/>
          <p:cNvGrpSpPr/>
          <p:nvPr/>
        </p:nvGrpSpPr>
        <p:grpSpPr>
          <a:xfrm>
            <a:off x="3632816" y="1535977"/>
            <a:ext cx="172222" cy="191616"/>
            <a:chOff x="4983892" y="1318054"/>
            <a:chExt cx="436605" cy="584887"/>
          </a:xfrm>
        </p:grpSpPr>
        <p:sp>
          <p:nvSpPr>
            <p:cNvPr id="42" name="Carré corné 41"/>
            <p:cNvSpPr/>
            <p:nvPr/>
          </p:nvSpPr>
          <p:spPr>
            <a:xfrm>
              <a:off x="4983892" y="1318054"/>
              <a:ext cx="436605" cy="584887"/>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3" name="Rectangle à coins arrondis 42"/>
            <p:cNvSpPr/>
            <p:nvPr/>
          </p:nvSpPr>
          <p:spPr>
            <a:xfrm>
              <a:off x="5114925" y="1479550"/>
              <a:ext cx="133350" cy="7575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4" name="Triangle isocèle 43"/>
            <p:cNvSpPr/>
            <p:nvPr/>
          </p:nvSpPr>
          <p:spPr>
            <a:xfrm>
              <a:off x="5230812" y="1679575"/>
              <a:ext cx="98425" cy="63500"/>
            </a:xfrm>
            <a:prstGeom prst="triangl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5" name="Ellipse 44"/>
            <p:cNvSpPr/>
            <p:nvPr/>
          </p:nvSpPr>
          <p:spPr>
            <a:xfrm>
              <a:off x="5073650" y="1679575"/>
              <a:ext cx="107950" cy="101600"/>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grpSp>
      <p:sp>
        <p:nvSpPr>
          <p:cNvPr id="46" name="Rectangle 45"/>
          <p:cNvSpPr/>
          <p:nvPr/>
        </p:nvSpPr>
        <p:spPr>
          <a:xfrm>
            <a:off x="555279" y="916790"/>
            <a:ext cx="1540475" cy="9012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171450" indent="-171450">
              <a:buFont typeface="Wingdings" panose="05000000000000000000" pitchFamily="2" charset="2"/>
              <a:buChar char="ü"/>
            </a:pPr>
            <a:r>
              <a:rPr lang="fr-FR" sz="1000" dirty="0" smtClean="0"/>
              <a:t>Acteurs</a:t>
            </a:r>
            <a:endParaRPr lang="fr-FR" sz="1000" dirty="0"/>
          </a:p>
        </p:txBody>
      </p:sp>
      <p:grpSp>
        <p:nvGrpSpPr>
          <p:cNvPr id="47" name="Groupe 46"/>
          <p:cNvGrpSpPr/>
          <p:nvPr/>
        </p:nvGrpSpPr>
        <p:grpSpPr>
          <a:xfrm>
            <a:off x="1780163" y="1531051"/>
            <a:ext cx="172222" cy="191616"/>
            <a:chOff x="4983892" y="1318054"/>
            <a:chExt cx="436605" cy="584887"/>
          </a:xfrm>
        </p:grpSpPr>
        <p:sp>
          <p:nvSpPr>
            <p:cNvPr id="48" name="Carré corné 47"/>
            <p:cNvSpPr/>
            <p:nvPr/>
          </p:nvSpPr>
          <p:spPr>
            <a:xfrm>
              <a:off x="4983892" y="1318054"/>
              <a:ext cx="436605" cy="584887"/>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9" name="Rectangle à coins arrondis 48"/>
            <p:cNvSpPr/>
            <p:nvPr/>
          </p:nvSpPr>
          <p:spPr>
            <a:xfrm>
              <a:off x="5114925" y="1479550"/>
              <a:ext cx="133350" cy="7575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0" name="Triangle isocèle 49"/>
            <p:cNvSpPr/>
            <p:nvPr/>
          </p:nvSpPr>
          <p:spPr>
            <a:xfrm>
              <a:off x="5230812" y="1679575"/>
              <a:ext cx="98425" cy="63500"/>
            </a:xfrm>
            <a:prstGeom prst="triangl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1" name="Ellipse 50"/>
            <p:cNvSpPr/>
            <p:nvPr/>
          </p:nvSpPr>
          <p:spPr>
            <a:xfrm>
              <a:off x="5073650" y="1679575"/>
              <a:ext cx="107950" cy="101600"/>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grpSp>
      <p:sp>
        <p:nvSpPr>
          <p:cNvPr id="52" name="Rectangle 51"/>
          <p:cNvSpPr/>
          <p:nvPr/>
        </p:nvSpPr>
        <p:spPr>
          <a:xfrm>
            <a:off x="4103873" y="916790"/>
            <a:ext cx="1540475" cy="9012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171450" indent="-171450">
              <a:buFont typeface="Wingdings" panose="05000000000000000000" pitchFamily="2" charset="2"/>
              <a:buChar char="ü"/>
            </a:pPr>
            <a:r>
              <a:rPr lang="fr-FR" sz="1000" dirty="0" smtClean="0"/>
              <a:t>Scénarii de Use case</a:t>
            </a:r>
          </a:p>
          <a:p>
            <a:pPr marL="171450" indent="-171450">
              <a:buFont typeface="Wingdings" panose="05000000000000000000" pitchFamily="2" charset="2"/>
              <a:buChar char="ü"/>
            </a:pPr>
            <a:r>
              <a:rPr lang="fr-FR" sz="1000" dirty="0" smtClean="0"/>
              <a:t>User Story</a:t>
            </a:r>
            <a:endParaRPr lang="fr-FR" sz="1000" dirty="0"/>
          </a:p>
        </p:txBody>
      </p:sp>
      <p:grpSp>
        <p:nvGrpSpPr>
          <p:cNvPr id="53" name="Groupe 52"/>
          <p:cNvGrpSpPr/>
          <p:nvPr/>
        </p:nvGrpSpPr>
        <p:grpSpPr>
          <a:xfrm>
            <a:off x="5365246" y="1540154"/>
            <a:ext cx="172222" cy="191616"/>
            <a:chOff x="4983892" y="1318054"/>
            <a:chExt cx="436605" cy="584887"/>
          </a:xfrm>
        </p:grpSpPr>
        <p:sp>
          <p:nvSpPr>
            <p:cNvPr id="54" name="Carré corné 53"/>
            <p:cNvSpPr/>
            <p:nvPr/>
          </p:nvSpPr>
          <p:spPr>
            <a:xfrm>
              <a:off x="4983892" y="1318054"/>
              <a:ext cx="436605" cy="584887"/>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5" name="Rectangle à coins arrondis 54"/>
            <p:cNvSpPr/>
            <p:nvPr/>
          </p:nvSpPr>
          <p:spPr>
            <a:xfrm>
              <a:off x="5114925" y="1479550"/>
              <a:ext cx="133350" cy="7575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6" name="Triangle isocèle 55"/>
            <p:cNvSpPr/>
            <p:nvPr/>
          </p:nvSpPr>
          <p:spPr>
            <a:xfrm>
              <a:off x="5230812" y="1679575"/>
              <a:ext cx="98425" cy="63500"/>
            </a:xfrm>
            <a:prstGeom prst="triangl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7" name="Ellipse 56"/>
            <p:cNvSpPr/>
            <p:nvPr/>
          </p:nvSpPr>
          <p:spPr>
            <a:xfrm>
              <a:off x="5073650" y="1679575"/>
              <a:ext cx="107950" cy="101600"/>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grpSp>
      <p:sp>
        <p:nvSpPr>
          <p:cNvPr id="58" name="Rectangle 57"/>
          <p:cNvSpPr/>
          <p:nvPr/>
        </p:nvSpPr>
        <p:spPr>
          <a:xfrm>
            <a:off x="5937973" y="908323"/>
            <a:ext cx="1540475" cy="9096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171450" indent="-171450">
              <a:buFont typeface="Wingdings" panose="05000000000000000000" pitchFamily="2" charset="2"/>
              <a:buChar char="ü"/>
            </a:pPr>
            <a:r>
              <a:rPr lang="fr-FR" sz="1000" dirty="0" smtClean="0"/>
              <a:t>Diagramme de séquences des Uses Cases et User Story</a:t>
            </a:r>
          </a:p>
          <a:p>
            <a:pPr marL="171450" indent="-171450">
              <a:buFont typeface="Wingdings" panose="05000000000000000000" pitchFamily="2" charset="2"/>
              <a:buChar char="ü"/>
            </a:pPr>
            <a:r>
              <a:rPr lang="fr-FR" sz="1000" i="1" dirty="0" smtClean="0"/>
              <a:t>Ressources candidates</a:t>
            </a:r>
            <a:endParaRPr lang="fr-FR" sz="1000" i="1" dirty="0"/>
          </a:p>
        </p:txBody>
      </p:sp>
      <p:grpSp>
        <p:nvGrpSpPr>
          <p:cNvPr id="59" name="Groupe 58"/>
          <p:cNvGrpSpPr/>
          <p:nvPr/>
        </p:nvGrpSpPr>
        <p:grpSpPr>
          <a:xfrm>
            <a:off x="7205409" y="1535977"/>
            <a:ext cx="172222" cy="191616"/>
            <a:chOff x="4983892" y="1318054"/>
            <a:chExt cx="436605" cy="584887"/>
          </a:xfrm>
        </p:grpSpPr>
        <p:sp>
          <p:nvSpPr>
            <p:cNvPr id="60" name="Carré corné 59"/>
            <p:cNvSpPr/>
            <p:nvPr/>
          </p:nvSpPr>
          <p:spPr>
            <a:xfrm>
              <a:off x="4983892" y="1318054"/>
              <a:ext cx="436605" cy="584887"/>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61" name="Rectangle à coins arrondis 60"/>
            <p:cNvSpPr/>
            <p:nvPr/>
          </p:nvSpPr>
          <p:spPr>
            <a:xfrm>
              <a:off x="5114925" y="1479550"/>
              <a:ext cx="133350" cy="7575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62" name="Triangle isocèle 61"/>
            <p:cNvSpPr/>
            <p:nvPr/>
          </p:nvSpPr>
          <p:spPr>
            <a:xfrm>
              <a:off x="5230812" y="1679575"/>
              <a:ext cx="98425" cy="63500"/>
            </a:xfrm>
            <a:prstGeom prst="triangl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63" name="Ellipse 62"/>
            <p:cNvSpPr/>
            <p:nvPr/>
          </p:nvSpPr>
          <p:spPr>
            <a:xfrm>
              <a:off x="5073650" y="1679575"/>
              <a:ext cx="107950" cy="101600"/>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grpSp>
      <p:sp>
        <p:nvSpPr>
          <p:cNvPr id="64" name="Rectangle 63"/>
          <p:cNvSpPr/>
          <p:nvPr/>
        </p:nvSpPr>
        <p:spPr>
          <a:xfrm>
            <a:off x="7686078" y="916790"/>
            <a:ext cx="1540475" cy="9096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171450" indent="-171450">
              <a:buFont typeface="Wingdings" panose="05000000000000000000" pitchFamily="2" charset="2"/>
              <a:buChar char="ü"/>
            </a:pPr>
            <a:r>
              <a:rPr lang="fr-FR" sz="1000" i="1" dirty="0" smtClean="0"/>
              <a:t>Ressources candidates</a:t>
            </a:r>
            <a:endParaRPr lang="fr-FR" sz="1000" i="1" dirty="0"/>
          </a:p>
        </p:txBody>
      </p:sp>
      <p:grpSp>
        <p:nvGrpSpPr>
          <p:cNvPr id="65" name="Groupe 64"/>
          <p:cNvGrpSpPr/>
          <p:nvPr/>
        </p:nvGrpSpPr>
        <p:grpSpPr>
          <a:xfrm>
            <a:off x="8943325" y="1535977"/>
            <a:ext cx="172222" cy="191616"/>
            <a:chOff x="4983892" y="1318054"/>
            <a:chExt cx="436605" cy="584887"/>
          </a:xfrm>
        </p:grpSpPr>
        <p:sp>
          <p:nvSpPr>
            <p:cNvPr id="66" name="Carré corné 65"/>
            <p:cNvSpPr/>
            <p:nvPr/>
          </p:nvSpPr>
          <p:spPr>
            <a:xfrm>
              <a:off x="4983892" y="1318054"/>
              <a:ext cx="436605" cy="584887"/>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67" name="Rectangle à coins arrondis 66"/>
            <p:cNvSpPr/>
            <p:nvPr/>
          </p:nvSpPr>
          <p:spPr>
            <a:xfrm>
              <a:off x="5114925" y="1479550"/>
              <a:ext cx="133350" cy="75750"/>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68" name="Triangle isocèle 67"/>
            <p:cNvSpPr/>
            <p:nvPr/>
          </p:nvSpPr>
          <p:spPr>
            <a:xfrm>
              <a:off x="5230812" y="1679575"/>
              <a:ext cx="98425" cy="63500"/>
            </a:xfrm>
            <a:prstGeom prst="triangl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69" name="Ellipse 68"/>
            <p:cNvSpPr/>
            <p:nvPr/>
          </p:nvSpPr>
          <p:spPr>
            <a:xfrm>
              <a:off x="5073650" y="1679575"/>
              <a:ext cx="107950" cy="101600"/>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grpSp>
      <p:sp>
        <p:nvSpPr>
          <p:cNvPr id="71" name="ZoneTexte 70"/>
          <p:cNvSpPr txBox="1"/>
          <p:nvPr/>
        </p:nvSpPr>
        <p:spPr>
          <a:xfrm>
            <a:off x="7157974" y="5997219"/>
            <a:ext cx="2231721" cy="307777"/>
          </a:xfrm>
          <a:prstGeom prst="rect">
            <a:avLst/>
          </a:prstGeom>
          <a:solidFill>
            <a:schemeClr val="bg1"/>
          </a:solidFill>
        </p:spPr>
        <p:txBody>
          <a:bodyPr wrap="square" rtlCol="0">
            <a:spAutoFit/>
          </a:bodyPr>
          <a:lstStyle/>
          <a:p>
            <a:r>
              <a:rPr lang="fr-FR" sz="1400" b="1" dirty="0" smtClean="0"/>
              <a:t>Accompagnement CAPI</a:t>
            </a:r>
            <a:endParaRPr lang="fr-FR" sz="1400" b="1" dirty="0"/>
          </a:p>
        </p:txBody>
      </p:sp>
      <p:sp>
        <p:nvSpPr>
          <p:cNvPr id="37" name="Trapèze 36"/>
          <p:cNvSpPr/>
          <p:nvPr/>
        </p:nvSpPr>
        <p:spPr>
          <a:xfrm rot="10800000">
            <a:off x="454624"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2" name="Espace réservé du texte 1"/>
          <p:cNvSpPr>
            <a:spLocks noGrp="1"/>
          </p:cNvSpPr>
          <p:nvPr>
            <p:ph type="body" sz="quarter" idx="11"/>
          </p:nvPr>
        </p:nvSpPr>
        <p:spPr>
          <a:xfrm>
            <a:off x="269101" y="141105"/>
            <a:ext cx="8162131" cy="639947"/>
          </a:xfrm>
        </p:spPr>
        <p:txBody>
          <a:bodyPr/>
          <a:lstStyle/>
          <a:p>
            <a:pPr lvl="0"/>
            <a:r>
              <a:rPr lang="fr-FR" dirty="0" smtClean="0"/>
              <a:t>Processus d'identification des ressources</a:t>
            </a:r>
            <a:endParaRPr lang="fr-FR" dirty="0"/>
          </a:p>
        </p:txBody>
      </p:sp>
      <p:cxnSp>
        <p:nvCxnSpPr>
          <p:cNvPr id="6" name="Connecteur droit 5"/>
          <p:cNvCxnSpPr/>
          <p:nvPr/>
        </p:nvCxnSpPr>
        <p:spPr>
          <a:xfrm>
            <a:off x="9389695" y="916790"/>
            <a:ext cx="0" cy="5400947"/>
          </a:xfrm>
          <a:prstGeom prst="line">
            <a:avLst/>
          </a:prstGeom>
          <a:ln>
            <a:solidFill>
              <a:srgbClr val="95C11F"/>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Connecteur droit 72"/>
          <p:cNvCxnSpPr/>
          <p:nvPr/>
        </p:nvCxnSpPr>
        <p:spPr>
          <a:xfrm>
            <a:off x="4052543" y="6317737"/>
            <a:ext cx="5337152" cy="0"/>
          </a:xfrm>
          <a:prstGeom prst="line">
            <a:avLst/>
          </a:prstGeom>
          <a:ln>
            <a:solidFill>
              <a:srgbClr val="95C11F"/>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4" name="Connecteur droit 73"/>
          <p:cNvCxnSpPr/>
          <p:nvPr/>
        </p:nvCxnSpPr>
        <p:spPr>
          <a:xfrm>
            <a:off x="4052543" y="4340742"/>
            <a:ext cx="1745465" cy="0"/>
          </a:xfrm>
          <a:prstGeom prst="line">
            <a:avLst/>
          </a:prstGeom>
          <a:ln>
            <a:solidFill>
              <a:srgbClr val="95C11F"/>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Connecteur droit 74"/>
          <p:cNvCxnSpPr/>
          <p:nvPr/>
        </p:nvCxnSpPr>
        <p:spPr>
          <a:xfrm>
            <a:off x="4052543" y="4340742"/>
            <a:ext cx="0" cy="1976995"/>
          </a:xfrm>
          <a:prstGeom prst="line">
            <a:avLst/>
          </a:prstGeom>
          <a:ln>
            <a:solidFill>
              <a:srgbClr val="95C11F"/>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Connecteur droit 75"/>
          <p:cNvCxnSpPr/>
          <p:nvPr/>
        </p:nvCxnSpPr>
        <p:spPr>
          <a:xfrm>
            <a:off x="5798008" y="877363"/>
            <a:ext cx="0" cy="3463379"/>
          </a:xfrm>
          <a:prstGeom prst="line">
            <a:avLst/>
          </a:prstGeom>
          <a:ln>
            <a:solidFill>
              <a:srgbClr val="95C11F"/>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 name="Connecteur droit 76"/>
          <p:cNvCxnSpPr/>
          <p:nvPr/>
        </p:nvCxnSpPr>
        <p:spPr>
          <a:xfrm>
            <a:off x="5798008" y="877363"/>
            <a:ext cx="3591687" cy="0"/>
          </a:xfrm>
          <a:prstGeom prst="line">
            <a:avLst/>
          </a:prstGeom>
          <a:ln>
            <a:solidFill>
              <a:srgbClr val="95C11F"/>
            </a:solidFill>
            <a:prstDash val="dash"/>
          </a:ln>
          <a:effectLst/>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8"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21483875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Espace réservé du contenu 4"/>
          <p:cNvGraphicFramePr>
            <a:graphicFrameLocks/>
          </p:cNvGraphicFramePr>
          <p:nvPr>
            <p:extLst>
              <p:ext uri="{D42A27DB-BD31-4B8C-83A1-F6EECF244321}">
                <p14:modId xmlns:p14="http://schemas.microsoft.com/office/powerpoint/2010/main" val="3928995757"/>
              </p:ext>
            </p:extLst>
          </p:nvPr>
        </p:nvGraphicFramePr>
        <p:xfrm>
          <a:off x="6275754" y="1281723"/>
          <a:ext cx="3534996" cy="4606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Connecteur en arc 6"/>
          <p:cNvCxnSpPr>
            <a:endCxn id="70" idx="3"/>
          </p:cNvCxnSpPr>
          <p:nvPr/>
        </p:nvCxnSpPr>
        <p:spPr>
          <a:xfrm rot="10800000" flipV="1">
            <a:off x="5627099" y="1617780"/>
            <a:ext cx="609584" cy="244956"/>
          </a:xfrm>
          <a:prstGeom prst="curvedConnector3">
            <a:avLst/>
          </a:prstGeom>
          <a:ln>
            <a:solidFill>
              <a:schemeClr val="tx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Connecteur en arc 7"/>
          <p:cNvCxnSpPr>
            <a:endCxn id="70" idx="3"/>
          </p:cNvCxnSpPr>
          <p:nvPr/>
        </p:nvCxnSpPr>
        <p:spPr>
          <a:xfrm rot="16200000" flipV="1">
            <a:off x="5601070" y="1888765"/>
            <a:ext cx="700716" cy="648657"/>
          </a:xfrm>
          <a:prstGeom prst="curvedConnector2">
            <a:avLst/>
          </a:prstGeom>
          <a:ln>
            <a:solidFill>
              <a:schemeClr val="tx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Connecteur en arc 8"/>
          <p:cNvCxnSpPr>
            <a:endCxn id="71" idx="3"/>
          </p:cNvCxnSpPr>
          <p:nvPr/>
        </p:nvCxnSpPr>
        <p:spPr>
          <a:xfrm rot="10800000">
            <a:off x="5627100" y="3395917"/>
            <a:ext cx="648659" cy="164001"/>
          </a:xfrm>
          <a:prstGeom prst="curvedConnector3">
            <a:avLst/>
          </a:prstGeom>
          <a:ln>
            <a:solidFill>
              <a:schemeClr val="tx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Connecteur en arc 9"/>
          <p:cNvCxnSpPr>
            <a:endCxn id="71" idx="3"/>
          </p:cNvCxnSpPr>
          <p:nvPr/>
        </p:nvCxnSpPr>
        <p:spPr>
          <a:xfrm rot="16200000" flipV="1">
            <a:off x="5385364" y="3637651"/>
            <a:ext cx="1132126" cy="648656"/>
          </a:xfrm>
          <a:prstGeom prst="curvedConnector2">
            <a:avLst/>
          </a:prstGeom>
          <a:ln>
            <a:solidFill>
              <a:schemeClr val="tx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Connecteur en arc 10"/>
          <p:cNvCxnSpPr>
            <a:endCxn id="71" idx="3"/>
          </p:cNvCxnSpPr>
          <p:nvPr/>
        </p:nvCxnSpPr>
        <p:spPr>
          <a:xfrm rot="16200000" flipV="1">
            <a:off x="4883833" y="4139182"/>
            <a:ext cx="2135190" cy="648657"/>
          </a:xfrm>
          <a:prstGeom prst="curvedConnector2">
            <a:avLst/>
          </a:prstGeom>
          <a:ln>
            <a:solidFill>
              <a:schemeClr val="tx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1688171" y="2855916"/>
            <a:ext cx="1800000" cy="1620000"/>
          </a:xfrm>
          <a:prstGeom prst="rect">
            <a:avLst/>
          </a:prstGeom>
          <a:solidFill>
            <a:srgbClr val="E3BDB8"/>
          </a:solidFill>
          <a:ln w="9525" cap="flat" cmpd="sng" algn="ctr">
            <a:noFill/>
            <a:prstDash val="solid"/>
          </a:ln>
          <a:effectLst>
            <a:outerShdw dist="50800" dir="2700000" algn="ctr" rotWithShape="0">
              <a:srgbClr val="AF4135"/>
            </a:outerShdw>
          </a:effectLst>
        </p:spPr>
        <p:txBody>
          <a:bodyPr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400" b="1" i="0" u="none" strike="noStrike" kern="0" cap="all" spc="0" normalizeH="0" baseline="0" noProof="0" dirty="0" smtClean="0">
                <a:ln>
                  <a:noFill/>
                </a:ln>
                <a:solidFill>
                  <a:srgbClr val="AF4135"/>
                </a:solidFill>
                <a:effectLst/>
                <a:uLnTx/>
                <a:uFillTx/>
                <a:latin typeface="Calibri"/>
                <a:ea typeface="+mn-ea"/>
                <a:cs typeface="Arial"/>
              </a:rPr>
              <a:t>Architecture des applications</a:t>
            </a:r>
          </a:p>
        </p:txBody>
      </p:sp>
      <p:sp>
        <p:nvSpPr>
          <p:cNvPr id="60" name="Rectangle 59"/>
          <p:cNvSpPr/>
          <p:nvPr/>
        </p:nvSpPr>
        <p:spPr>
          <a:xfrm>
            <a:off x="1688171" y="4610496"/>
            <a:ext cx="1800000" cy="1620000"/>
          </a:xfrm>
          <a:prstGeom prst="rect">
            <a:avLst/>
          </a:prstGeom>
          <a:solidFill>
            <a:srgbClr val="D7A09A"/>
          </a:solidFill>
          <a:ln w="9525" cap="flat" cmpd="sng" algn="ctr">
            <a:noFill/>
            <a:prstDash val="solid"/>
          </a:ln>
          <a:effectLst>
            <a:outerShdw dist="50800" dir="2700000" algn="ctr" rotWithShape="0">
              <a:srgbClr val="AF4135"/>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all" spc="0" normalizeH="0" baseline="0" noProof="0" dirty="0" smtClean="0">
                <a:ln>
                  <a:noFill/>
                </a:ln>
                <a:solidFill>
                  <a:srgbClr val="AF4135"/>
                </a:solidFill>
                <a:effectLst/>
                <a:uLnTx/>
                <a:uFillTx/>
                <a:latin typeface="Calibri"/>
                <a:ea typeface="+mn-ea"/>
                <a:cs typeface="Arial"/>
              </a:rPr>
              <a:t>architecture</a:t>
            </a:r>
          </a:p>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400" b="1" i="0" u="none" strike="noStrike" kern="0" cap="all" spc="0" normalizeH="0" baseline="0" noProof="0" dirty="0" smtClean="0">
                <a:ln>
                  <a:noFill/>
                </a:ln>
                <a:solidFill>
                  <a:srgbClr val="AF4135"/>
                </a:solidFill>
                <a:effectLst/>
                <a:uLnTx/>
                <a:uFillTx/>
                <a:latin typeface="Calibri"/>
                <a:ea typeface="+mn-ea"/>
                <a:cs typeface="Arial"/>
              </a:rPr>
              <a:t>Technologique</a:t>
            </a:r>
          </a:p>
        </p:txBody>
      </p:sp>
      <p:sp>
        <p:nvSpPr>
          <p:cNvPr id="61" name="Rectangle 60"/>
          <p:cNvSpPr/>
          <p:nvPr/>
        </p:nvSpPr>
        <p:spPr>
          <a:xfrm>
            <a:off x="1688171" y="1052736"/>
            <a:ext cx="1800000" cy="1620000"/>
          </a:xfrm>
          <a:prstGeom prst="rect">
            <a:avLst/>
          </a:prstGeom>
          <a:solidFill>
            <a:srgbClr val="EFD9D7"/>
          </a:solidFill>
          <a:ln w="9525" cap="flat" cmpd="sng" algn="ctr">
            <a:noFill/>
            <a:prstDash val="solid"/>
          </a:ln>
          <a:effectLst>
            <a:outerShdw dist="50800" dir="2700000" algn="ctr" rotWithShape="0">
              <a:srgbClr val="AF4135"/>
            </a:outerShdw>
          </a:effectLst>
        </p:spPr>
        <p:txBody>
          <a:bodyPr rtlCol="0" anchor="ctr"/>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400" b="1" i="0" u="none" strike="noStrike" kern="0" cap="all" spc="0" normalizeH="0" baseline="0" noProof="0" dirty="0" smtClean="0">
                <a:ln>
                  <a:noFill/>
                </a:ln>
                <a:solidFill>
                  <a:srgbClr val="AF4135"/>
                </a:solidFill>
                <a:effectLst/>
                <a:uLnTx/>
                <a:uFillTx/>
                <a:latin typeface="Calibri"/>
                <a:ea typeface="+mn-ea"/>
                <a:cs typeface="Arial"/>
              </a:rPr>
              <a:t>architecture</a:t>
            </a:r>
          </a:p>
          <a:p>
            <a:pPr marL="0" marR="0" lvl="0" indent="0" algn="ctr" defTabSz="914400" eaLnBrk="1" fontAlgn="auto" latinLnBrk="0" hangingPunct="1">
              <a:lnSpc>
                <a:spcPct val="100000"/>
              </a:lnSpc>
              <a:spcBef>
                <a:spcPts val="0"/>
              </a:spcBef>
              <a:spcAft>
                <a:spcPts val="300"/>
              </a:spcAft>
              <a:buClrTx/>
              <a:buSzTx/>
              <a:buFontTx/>
              <a:buNone/>
              <a:tabLst/>
              <a:defRPr/>
            </a:pPr>
            <a:r>
              <a:rPr kumimoji="0" lang="fr-FR" sz="1400" b="1" i="0" u="none" strike="noStrike" kern="0" cap="all" spc="0" normalizeH="0" baseline="0" noProof="0" dirty="0" smtClean="0">
                <a:ln>
                  <a:noFill/>
                </a:ln>
                <a:solidFill>
                  <a:srgbClr val="AF4135"/>
                </a:solidFill>
                <a:effectLst/>
                <a:uLnTx/>
                <a:uFillTx/>
                <a:latin typeface="Calibri"/>
                <a:ea typeface="+mn-ea"/>
                <a:cs typeface="Arial"/>
              </a:rPr>
              <a:t>métier</a:t>
            </a:r>
          </a:p>
        </p:txBody>
      </p:sp>
      <p:sp>
        <p:nvSpPr>
          <p:cNvPr id="62" name="Rectangle 61"/>
          <p:cNvSpPr/>
          <p:nvPr/>
        </p:nvSpPr>
        <p:spPr>
          <a:xfrm>
            <a:off x="3582875" y="1052736"/>
            <a:ext cx="180000" cy="5177760"/>
          </a:xfrm>
          <a:prstGeom prst="rect">
            <a:avLst/>
          </a:prstGeom>
          <a:gradFill rotWithShape="1">
            <a:gsLst>
              <a:gs pos="32000">
                <a:srgbClr val="80BD26"/>
              </a:gs>
              <a:gs pos="78000">
                <a:srgbClr val="E95822"/>
              </a:gs>
              <a:gs pos="57000">
                <a:srgbClr val="E95822"/>
              </a:gs>
              <a:gs pos="54000">
                <a:srgbClr val="1F497D"/>
              </a:gs>
              <a:gs pos="34000">
                <a:srgbClr val="1F497D"/>
              </a:gs>
              <a:gs pos="80000">
                <a:srgbClr val="AF4135"/>
              </a:gs>
            </a:gsLst>
            <a:lin ang="5400000" scaled="0"/>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smtClean="0">
              <a:ln>
                <a:noFill/>
              </a:ln>
              <a:solidFill>
                <a:prstClr val="white"/>
              </a:solidFill>
              <a:effectLst/>
              <a:uLnTx/>
              <a:uFillTx/>
              <a:latin typeface="Calibri"/>
              <a:ea typeface="+mn-ea"/>
              <a:cs typeface="Arial"/>
            </a:endParaRPr>
          </a:p>
        </p:txBody>
      </p:sp>
      <p:sp>
        <p:nvSpPr>
          <p:cNvPr id="63" name="Rectangle 62"/>
          <p:cNvSpPr/>
          <p:nvPr/>
        </p:nvSpPr>
        <p:spPr>
          <a:xfrm>
            <a:off x="516821" y="1052736"/>
            <a:ext cx="1080000" cy="1620000"/>
          </a:xfrm>
          <a:prstGeom prst="rect">
            <a:avLst/>
          </a:prstGeom>
          <a:solidFill>
            <a:srgbClr val="D9D9D9"/>
          </a:solidFill>
          <a:ln w="9525" cap="flat" cmpd="sng" algn="ctr">
            <a:noFill/>
            <a:prstDash val="solid"/>
          </a:ln>
          <a:effectLst>
            <a:outerShdw dist="50800" dir="2700000" algn="ctr" rotWithShape="0">
              <a:sysClr val="windowText" lastClr="000000">
                <a:lumMod val="75000"/>
                <a:lumOff val="25000"/>
              </a:sysClr>
            </a:outerShdw>
          </a:effectLst>
        </p:spPr>
        <p:txBody>
          <a:bodyPr vert="vert270" wrap="none" lIns="180000" rIns="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all" spc="0" normalizeH="0" baseline="0" noProof="0" dirty="0" smtClean="0">
                <a:ln>
                  <a:noFill/>
                </a:ln>
                <a:solidFill>
                  <a:prstClr val="black">
                    <a:lumMod val="75000"/>
                    <a:lumOff val="25000"/>
                  </a:prstClr>
                </a:solidFill>
                <a:effectLst/>
                <a:uLnTx/>
                <a:uFillTx/>
                <a:latin typeface="Calibri"/>
                <a:ea typeface="+mn-ea"/>
                <a:cs typeface="Arial"/>
              </a:rPr>
              <a:t>Organisation</a:t>
            </a:r>
            <a:endParaRPr kumimoji="0" lang="fr-FR" sz="1100" b="1" i="0" u="none" strike="noStrike" kern="0" cap="all" spc="0" normalizeH="0" baseline="0" noProof="0" dirty="0" smtClean="0">
              <a:ln>
                <a:noFill/>
              </a:ln>
              <a:solidFill>
                <a:prstClr val="black">
                  <a:lumMod val="75000"/>
                  <a:lumOff val="25000"/>
                </a:prstClr>
              </a:solidFill>
              <a:effectLst/>
              <a:uLnTx/>
              <a:uFillTx/>
              <a:latin typeface="Calibri"/>
              <a:ea typeface="+mn-ea"/>
              <a:cs typeface="Arial"/>
            </a:endParaRPr>
          </a:p>
        </p:txBody>
      </p:sp>
      <p:sp>
        <p:nvSpPr>
          <p:cNvPr id="64" name="Rectangle 63"/>
          <p:cNvSpPr/>
          <p:nvPr/>
        </p:nvSpPr>
        <p:spPr>
          <a:xfrm>
            <a:off x="516821" y="2855916"/>
            <a:ext cx="1080000" cy="3374580"/>
          </a:xfrm>
          <a:prstGeom prst="rect">
            <a:avLst/>
          </a:prstGeom>
          <a:solidFill>
            <a:srgbClr val="B3B3B3"/>
          </a:solidFill>
          <a:ln w="9525" cap="flat" cmpd="sng" algn="ctr">
            <a:noFill/>
            <a:prstDash val="solid"/>
          </a:ln>
          <a:effectLst>
            <a:outerShdw dist="50800" dir="2700000" algn="ctr" rotWithShape="0">
              <a:sysClr val="windowText" lastClr="000000">
                <a:lumMod val="75000"/>
                <a:lumOff val="25000"/>
              </a:sysClr>
            </a:outerShdw>
          </a:effectLst>
        </p:spPr>
        <p:txBody>
          <a:bodyPr rot="0" spcFirstLastPara="0" vertOverflow="overflow" horzOverflow="overflow" vert="vert270" wrap="none" lIns="180000" tIns="45720" rIns="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all" spc="0" normalizeH="0" baseline="0" noProof="0" dirty="0" smtClean="0">
                <a:ln>
                  <a:noFill/>
                </a:ln>
                <a:solidFill>
                  <a:prstClr val="black">
                    <a:lumMod val="75000"/>
                    <a:lumOff val="25000"/>
                  </a:prstClr>
                </a:solidFill>
                <a:effectLst/>
                <a:uLnTx/>
                <a:uFillTx/>
                <a:latin typeface="Calibri"/>
                <a:ea typeface="+mn-ea"/>
                <a:cs typeface="Arial"/>
              </a:rPr>
              <a:t>Système d’information</a:t>
            </a:r>
          </a:p>
        </p:txBody>
      </p:sp>
      <p:pic>
        <p:nvPicPr>
          <p:cNvPr id="65" name="Picture 2" descr="\\CPTTPD2BURV5.ZRES.ZTECH\TTP10BURP\etp5319\Desktop\suitcase57.png"/>
          <p:cNvPicPr>
            <a:picLocks noChangeAspect="1" noChangeArrowheads="1"/>
          </p:cNvPicPr>
          <p:nvPr/>
        </p:nvPicPr>
        <p:blipFill>
          <a:blip r:embed="rId7">
            <a:duotone>
              <a:srgbClr val="51474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5861" y="113294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3" descr="\\CPTTPD2BURV5.ZRES.ZTECH\TTP10BURP\etp5319\Desktop\link92.png"/>
          <p:cNvPicPr>
            <a:picLocks noChangeAspect="1" noChangeArrowheads="1"/>
          </p:cNvPicPr>
          <p:nvPr/>
        </p:nvPicPr>
        <p:blipFill>
          <a:blip r:embed="rId8">
            <a:duotone>
              <a:srgbClr val="AF413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035981" y="293248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descr="\\CPTTPD2BURV5.ZRES.ZTECH\TTP10BURP\etp5319\Desktop\connection27.png"/>
          <p:cNvPicPr>
            <a:picLocks noChangeAspect="1" noChangeArrowheads="1"/>
          </p:cNvPicPr>
          <p:nvPr/>
        </p:nvPicPr>
        <p:blipFill>
          <a:blip r:embed="rId9">
            <a:duotone>
              <a:srgbClr val="51474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5861" y="293248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5" descr="\\CPTTPD2BURV5.ZRES.ZTECH\TTP10BURP\etp5319\Desktop\network38.png"/>
          <p:cNvPicPr>
            <a:picLocks noChangeAspect="1" noChangeArrowheads="1"/>
          </p:cNvPicPr>
          <p:nvPr/>
        </p:nvPicPr>
        <p:blipFill>
          <a:blip r:embed="rId10">
            <a:duotone>
              <a:srgbClr val="AF413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035981" y="113294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CPTTPD2BURV5.ZRES.ZTECH\TTP10BURP\etp5319\Desktop\network50.png"/>
          <p:cNvPicPr>
            <a:picLocks noChangeAspect="1" noChangeArrowheads="1"/>
          </p:cNvPicPr>
          <p:nvPr/>
        </p:nvPicPr>
        <p:blipFill>
          <a:blip r:embed="rId11">
            <a:duotone>
              <a:srgbClr val="AF413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035981" y="4665652"/>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p:cNvSpPr/>
          <p:nvPr/>
        </p:nvSpPr>
        <p:spPr>
          <a:xfrm>
            <a:off x="3827099" y="1052736"/>
            <a:ext cx="1800000" cy="1620000"/>
          </a:xfrm>
          <a:prstGeom prst="rect">
            <a:avLst/>
          </a:prstGeom>
          <a:solidFill>
            <a:srgbClr val="E6F2D4"/>
          </a:solidFill>
          <a:ln w="9525" cap="flat" cmpd="sng" algn="ctr">
            <a:noFill/>
            <a:prstDash val="solid"/>
          </a:ln>
          <a:effectLst>
            <a:outerShdw dist="50800" dir="2700000" algn="ctr" rotWithShape="0">
              <a:srgbClr val="80BD26"/>
            </a:outerShdw>
          </a:effectLst>
        </p:spPr>
        <p:txBody>
          <a:bodyPr t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all" spc="0" normalizeH="0" baseline="0" noProof="0" dirty="0" smtClean="0">
                <a:ln>
                  <a:noFill/>
                </a:ln>
                <a:solidFill>
                  <a:srgbClr val="80BD26"/>
                </a:solidFill>
                <a:effectLst/>
                <a:uLnTx/>
                <a:uFillTx/>
                <a:latin typeface="Calibri"/>
                <a:ea typeface="+mn-ea"/>
                <a:cs typeface="Arial"/>
              </a:rPr>
              <a:t>Couche</a:t>
            </a:r>
          </a:p>
          <a:p>
            <a:pPr marL="0" marR="0" lvl="0" indent="0" defTabSz="914400" eaLnBrk="1" fontAlgn="auto" latinLnBrk="0" hangingPunct="1">
              <a:lnSpc>
                <a:spcPct val="100000"/>
              </a:lnSpc>
              <a:spcBef>
                <a:spcPts val="0"/>
              </a:spcBef>
              <a:spcAft>
                <a:spcPts val="300"/>
              </a:spcAft>
              <a:buClrTx/>
              <a:buSzTx/>
              <a:buFontTx/>
              <a:buNone/>
              <a:tabLst/>
              <a:defRPr/>
            </a:pPr>
            <a:r>
              <a:rPr kumimoji="0" lang="fr-FR" sz="1400" b="1" i="0" u="none" strike="noStrike" kern="0" cap="all" spc="0" normalizeH="0" baseline="0" noProof="0" dirty="0" smtClean="0">
                <a:ln>
                  <a:noFill/>
                </a:ln>
                <a:solidFill>
                  <a:srgbClr val="80BD26"/>
                </a:solidFill>
                <a:effectLst/>
                <a:uLnTx/>
                <a:uFillTx/>
                <a:latin typeface="Calibri"/>
                <a:ea typeface="+mn-ea"/>
                <a:cs typeface="Arial"/>
              </a:rPr>
              <a:t>Métier</a:t>
            </a:r>
          </a:p>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1" u="none" strike="noStrike" kern="0" cap="none" spc="0" normalizeH="0" baseline="0" noProof="0" dirty="0" smtClean="0">
                <a:ln>
                  <a:noFill/>
                </a:ln>
                <a:solidFill>
                  <a:srgbClr val="80BD26"/>
                </a:solidFill>
                <a:effectLst/>
                <a:uLnTx/>
                <a:uFillTx/>
                <a:latin typeface="Calibri"/>
                <a:ea typeface="+mn-ea"/>
                <a:cs typeface="Arial"/>
              </a:rPr>
              <a:t>Sous la responsabilité de la MOA (analystes métiers) et des opérationnels</a:t>
            </a:r>
          </a:p>
        </p:txBody>
      </p:sp>
      <p:sp>
        <p:nvSpPr>
          <p:cNvPr id="71" name="Rectangle 70"/>
          <p:cNvSpPr/>
          <p:nvPr/>
        </p:nvSpPr>
        <p:spPr>
          <a:xfrm>
            <a:off x="3827099" y="2855916"/>
            <a:ext cx="1800000" cy="1080000"/>
          </a:xfrm>
          <a:prstGeom prst="rect">
            <a:avLst/>
          </a:prstGeom>
          <a:solidFill>
            <a:srgbClr val="D2DBE5"/>
          </a:solidFill>
          <a:ln w="9525" cap="flat" cmpd="sng" algn="ctr">
            <a:noFill/>
            <a:prstDash val="solid"/>
          </a:ln>
          <a:effectLst>
            <a:outerShdw dist="50800" dir="2700000" algn="ctr" rotWithShape="0">
              <a:srgbClr val="1F497D"/>
            </a:outerShdw>
          </a:effectLst>
        </p:spPr>
        <p:txBody>
          <a:bodyPr rtlCol="0" anchor="ctr"/>
          <a:lstStyle/>
          <a:p>
            <a:pPr marL="0" marR="0" lvl="0" indent="0" defTabSz="914400" eaLnBrk="1" fontAlgn="auto" latinLnBrk="0" hangingPunct="1">
              <a:lnSpc>
                <a:spcPct val="100000"/>
              </a:lnSpc>
              <a:spcBef>
                <a:spcPts val="0"/>
              </a:spcBef>
              <a:spcAft>
                <a:spcPts val="300"/>
              </a:spcAft>
              <a:buClrTx/>
              <a:buSzTx/>
              <a:buFontTx/>
              <a:buNone/>
              <a:tabLst/>
              <a:defRPr/>
            </a:pPr>
            <a:r>
              <a:rPr kumimoji="0" lang="fr-FR" sz="1400" b="1" i="0" u="none" strike="noStrike" kern="0" cap="all" spc="0" normalizeH="0" baseline="0" noProof="0" dirty="0" smtClean="0">
                <a:ln>
                  <a:noFill/>
                </a:ln>
                <a:solidFill>
                  <a:srgbClr val="1F497D"/>
                </a:solidFill>
                <a:effectLst/>
                <a:uLnTx/>
                <a:uFillTx/>
                <a:latin typeface="Calibri"/>
                <a:ea typeface="+mn-ea"/>
                <a:cs typeface="Arial"/>
              </a:rPr>
              <a:t>Couche fonctionnelle</a:t>
            </a:r>
          </a:p>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1" u="none" strike="noStrike" kern="0" cap="none" spc="0" normalizeH="0" baseline="0" noProof="0" dirty="0" smtClean="0">
                <a:ln>
                  <a:noFill/>
                </a:ln>
                <a:solidFill>
                  <a:srgbClr val="1F497D"/>
                </a:solidFill>
                <a:effectLst/>
                <a:uLnTx/>
                <a:uFillTx/>
                <a:latin typeface="Calibri"/>
                <a:ea typeface="+mn-ea"/>
                <a:cs typeface="Arial"/>
              </a:rPr>
              <a:t>Architecte et analyste fonctionnel</a:t>
            </a:r>
          </a:p>
        </p:txBody>
      </p:sp>
      <p:sp>
        <p:nvSpPr>
          <p:cNvPr id="72" name="Rectangle 71"/>
          <p:cNvSpPr/>
          <p:nvPr/>
        </p:nvSpPr>
        <p:spPr>
          <a:xfrm>
            <a:off x="3827099" y="4006612"/>
            <a:ext cx="1800000" cy="1080000"/>
          </a:xfrm>
          <a:prstGeom prst="rect">
            <a:avLst/>
          </a:prstGeom>
          <a:solidFill>
            <a:srgbClr val="FBDED3"/>
          </a:solidFill>
          <a:ln w="9525" cap="flat" cmpd="sng" algn="ctr">
            <a:noFill/>
            <a:prstDash val="solid"/>
          </a:ln>
          <a:effectLst>
            <a:outerShdw dist="50800" dir="2700000" algn="ctr" rotWithShape="0">
              <a:srgbClr val="E95822"/>
            </a:outerShdw>
          </a:effectLst>
        </p:spPr>
        <p:txBody>
          <a:bodyPr rtlCol="0" anchor="ctr"/>
          <a:lstStyle/>
          <a:p>
            <a:pPr marL="0" marR="0" lvl="0" indent="0" defTabSz="914400" eaLnBrk="1" fontAlgn="auto" latinLnBrk="0" hangingPunct="1">
              <a:lnSpc>
                <a:spcPct val="100000"/>
              </a:lnSpc>
              <a:spcBef>
                <a:spcPts val="0"/>
              </a:spcBef>
              <a:spcAft>
                <a:spcPts val="300"/>
              </a:spcAft>
              <a:buClrTx/>
              <a:buSzTx/>
              <a:buFontTx/>
              <a:buNone/>
              <a:tabLst/>
              <a:defRPr/>
            </a:pPr>
            <a:r>
              <a:rPr kumimoji="0" lang="fr-FR" sz="1400" b="1" i="0" u="none" strike="noStrike" kern="0" cap="all" spc="0" normalizeH="0" baseline="0" noProof="0" dirty="0" smtClean="0">
                <a:ln>
                  <a:noFill/>
                </a:ln>
                <a:solidFill>
                  <a:srgbClr val="E95822"/>
                </a:solidFill>
                <a:effectLst/>
                <a:uLnTx/>
                <a:uFillTx/>
                <a:latin typeface="Calibri"/>
                <a:ea typeface="+mn-ea"/>
                <a:cs typeface="Arial"/>
              </a:rPr>
              <a:t>Couche applicative</a:t>
            </a:r>
          </a:p>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1" u="none" strike="noStrike" kern="0" cap="none" spc="0" normalizeH="0" baseline="0" noProof="0" dirty="0" smtClean="0">
                <a:ln>
                  <a:noFill/>
                </a:ln>
                <a:solidFill>
                  <a:srgbClr val="E95822"/>
                </a:solidFill>
                <a:effectLst/>
                <a:uLnTx/>
                <a:uFillTx/>
                <a:latin typeface="Calibri"/>
                <a:ea typeface="+mn-ea"/>
                <a:cs typeface="Arial" panose="020B0604020202020204" pitchFamily="34" charset="0"/>
              </a:rPr>
              <a:t>Architecte et concepteur applicatif</a:t>
            </a:r>
          </a:p>
        </p:txBody>
      </p:sp>
      <p:sp>
        <p:nvSpPr>
          <p:cNvPr id="73" name="Rectangle 72"/>
          <p:cNvSpPr/>
          <p:nvPr/>
        </p:nvSpPr>
        <p:spPr>
          <a:xfrm>
            <a:off x="3827099" y="5150496"/>
            <a:ext cx="1800000" cy="1080000"/>
          </a:xfrm>
          <a:prstGeom prst="rect">
            <a:avLst/>
          </a:prstGeom>
          <a:solidFill>
            <a:srgbClr val="EFD9D7"/>
          </a:solidFill>
          <a:ln w="9525" cap="flat" cmpd="sng" algn="ctr">
            <a:noFill/>
            <a:prstDash val="solid"/>
          </a:ln>
          <a:effectLst>
            <a:outerShdw dist="50800" dir="2700000" algn="ctr" rotWithShape="0">
              <a:srgbClr val="AF4135"/>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all" spc="0" normalizeH="0" baseline="0" noProof="0" dirty="0" smtClean="0">
                <a:ln>
                  <a:noFill/>
                </a:ln>
                <a:solidFill>
                  <a:srgbClr val="AF4135"/>
                </a:solidFill>
                <a:effectLst/>
                <a:uLnTx/>
                <a:uFillTx/>
                <a:latin typeface="Calibri"/>
                <a:ea typeface="+mn-ea"/>
                <a:cs typeface="Arial"/>
              </a:rPr>
              <a:t>Couche</a:t>
            </a:r>
          </a:p>
          <a:p>
            <a:pPr marL="0" marR="0" lvl="0" indent="0" defTabSz="914400" eaLnBrk="1" fontAlgn="auto" latinLnBrk="0" hangingPunct="1">
              <a:lnSpc>
                <a:spcPct val="100000"/>
              </a:lnSpc>
              <a:spcBef>
                <a:spcPts val="0"/>
              </a:spcBef>
              <a:spcAft>
                <a:spcPts val="300"/>
              </a:spcAft>
              <a:buClrTx/>
              <a:buSzTx/>
              <a:buFontTx/>
              <a:buNone/>
              <a:tabLst/>
              <a:defRPr/>
            </a:pPr>
            <a:r>
              <a:rPr kumimoji="0" lang="fr-FR" sz="1400" b="1" i="0" u="none" strike="noStrike" kern="0" cap="all" spc="0" normalizeH="0" baseline="0" noProof="0" dirty="0" smtClean="0">
                <a:ln>
                  <a:noFill/>
                </a:ln>
                <a:solidFill>
                  <a:srgbClr val="AF4135"/>
                </a:solidFill>
                <a:effectLst/>
                <a:uLnTx/>
                <a:uFillTx/>
                <a:latin typeface="Calibri"/>
                <a:ea typeface="+mn-ea"/>
                <a:cs typeface="Arial"/>
              </a:rPr>
              <a:t>Technique</a:t>
            </a:r>
          </a:p>
          <a:p>
            <a:pPr marL="0" marR="0" lvl="0" indent="0" defTabSz="914400" eaLnBrk="1" fontAlgn="auto" latinLnBrk="0" hangingPunct="1">
              <a:lnSpc>
                <a:spcPct val="100000"/>
              </a:lnSpc>
              <a:spcBef>
                <a:spcPts val="0"/>
              </a:spcBef>
              <a:spcAft>
                <a:spcPts val="0"/>
              </a:spcAft>
              <a:buClrTx/>
              <a:buSzTx/>
              <a:buFontTx/>
              <a:buNone/>
              <a:tabLst/>
              <a:defRPr/>
            </a:pPr>
            <a:r>
              <a:rPr kumimoji="0" lang="fr-FR" sz="800" b="0" i="1" u="none" strike="noStrike" kern="0" cap="none" spc="0" normalizeH="0" baseline="0" noProof="0" dirty="0" smtClean="0">
                <a:ln>
                  <a:noFill/>
                </a:ln>
                <a:solidFill>
                  <a:srgbClr val="AF4135"/>
                </a:solidFill>
                <a:effectLst/>
                <a:uLnTx/>
                <a:uFillTx/>
                <a:latin typeface="Calibri"/>
                <a:ea typeface="+mn-ea"/>
                <a:cs typeface="Arial"/>
              </a:rPr>
              <a:t>Architecte et concepteur technique, exploitants techniques</a:t>
            </a:r>
          </a:p>
        </p:txBody>
      </p:sp>
      <p:pic>
        <p:nvPicPr>
          <p:cNvPr id="74" name="Picture 2" descr="\\CPTTPD2BURV5.ZRES.ZTECH\TTP10BURP\etp5319\Desktop\pc6.png"/>
          <p:cNvPicPr>
            <a:picLocks noChangeAspect="1" noChangeArrowheads="1"/>
          </p:cNvPicPr>
          <p:nvPr/>
        </p:nvPicPr>
        <p:blipFill>
          <a:blip r:embed="rId12">
            <a:duotone>
              <a:srgbClr val="E9582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228452" y="406156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3" descr="\\CPTTPD2BURV5.ZRES.ZTECH\TTP10BURP\etp5319\Desktop\toolbox3.png"/>
          <p:cNvPicPr>
            <a:picLocks noChangeAspect="1" noChangeArrowheads="1"/>
          </p:cNvPicPr>
          <p:nvPr/>
        </p:nvPicPr>
        <p:blipFill>
          <a:blip r:embed="rId13">
            <a:duotone>
              <a:srgbClr val="AF413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228452" y="519396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CPTTPD2BURV5.ZRES.ZTECH\TTP10BURP\etp5319\Desktop\hierarchical9 (1).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28452" y="287877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5" descr="\\CPTTPD2BURV5.ZRES.ZTECH\TTP10BURP\etp5319\Desktop\network38.png"/>
          <p:cNvPicPr>
            <a:picLocks noChangeAspect="1" noChangeArrowheads="1"/>
          </p:cNvPicPr>
          <p:nvPr/>
        </p:nvPicPr>
        <p:blipFill>
          <a:blip r:embed="rId10">
            <a:duotone>
              <a:srgbClr val="80BD2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192441" y="1132940"/>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29" name="Trapèze 28"/>
          <p:cNvSpPr/>
          <p:nvPr/>
        </p:nvSpPr>
        <p:spPr>
          <a:xfrm rot="10800000">
            <a:off x="454624"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1" name="Espace réservé du texte 1"/>
          <p:cNvSpPr>
            <a:spLocks noGrp="1"/>
          </p:cNvSpPr>
          <p:nvPr>
            <p:ph type="body" sz="quarter" idx="11"/>
          </p:nvPr>
        </p:nvSpPr>
        <p:spPr>
          <a:xfrm>
            <a:off x="269101" y="141105"/>
            <a:ext cx="8162131" cy="639947"/>
          </a:xfrm>
        </p:spPr>
        <p:txBody>
          <a:bodyPr/>
          <a:lstStyle/>
          <a:p>
            <a:pPr lvl="0"/>
            <a:r>
              <a:rPr lang="fr-FR" dirty="0" smtClean="0"/>
              <a:t>Quel lien avec la couche d'architecture</a:t>
            </a:r>
            <a:endParaRPr lang="fr-FR" dirty="0"/>
          </a:p>
        </p:txBody>
      </p:sp>
      <p:sp>
        <p:nvSpPr>
          <p:cNvPr id="30" name="Rectangle 29"/>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2"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39444798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pPr lvl="0"/>
            <a:r>
              <a:rPr lang="fr-FR" dirty="0"/>
              <a:t>Identifier les ressources candidates</a:t>
            </a:r>
          </a:p>
          <a:p>
            <a:pPr lvl="0"/>
            <a:r>
              <a:rPr lang="fr-FR" sz="1600" dirty="0"/>
              <a:t>Réaliser l’analyse des opérations que doit rendre le </a:t>
            </a:r>
            <a:r>
              <a:rPr lang="fr-FR" sz="1600" dirty="0" smtClean="0"/>
              <a:t>SI</a:t>
            </a:r>
            <a:endParaRPr lang="fr-FR" sz="1600" dirty="0"/>
          </a:p>
        </p:txBody>
      </p:sp>
      <p:sp>
        <p:nvSpPr>
          <p:cNvPr id="3" name="Espace réservé du texte 2"/>
          <p:cNvSpPr>
            <a:spLocks noGrp="1"/>
          </p:cNvSpPr>
          <p:nvPr>
            <p:ph type="body" sz="quarter" idx="14"/>
          </p:nvPr>
        </p:nvSpPr>
        <p:spPr>
          <a:xfrm>
            <a:off x="269101" y="2216544"/>
            <a:ext cx="4579676" cy="3154678"/>
          </a:xfrm>
        </p:spPr>
        <p:txBody>
          <a:bodyPr/>
          <a:lstStyle/>
          <a:p>
            <a:r>
              <a:rPr lang="fr-FR" dirty="0" smtClean="0"/>
              <a:t>Faire un diagramme de séquence pour chaque scénario de l’UC ou US, pour chaque participant.</a:t>
            </a:r>
          </a:p>
          <a:p>
            <a:endParaRPr lang="fr-FR" dirty="0" smtClean="0"/>
          </a:p>
          <a:p>
            <a:r>
              <a:rPr lang="fr-FR" dirty="0" smtClean="0"/>
              <a:t>Le diagramme fait apparaitre uniquement le(s) participant(s) et une limite</a:t>
            </a:r>
          </a:p>
          <a:p>
            <a:endParaRPr lang="fr-FR" dirty="0"/>
          </a:p>
          <a:p>
            <a:r>
              <a:rPr lang="fr-FR" dirty="0" smtClean="0"/>
              <a:t>Cette analyse permet d’identifier toutes les opérations que doivent rendre la (ou les) future(s) ressource(s) candidate(s)</a:t>
            </a:r>
            <a:endParaRPr lang="fr-F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 y="891989"/>
            <a:ext cx="1687015" cy="959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517650" y="1212850"/>
            <a:ext cx="317500" cy="101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8" name="Image 7"/>
          <p:cNvPicPr/>
          <p:nvPr/>
        </p:nvPicPr>
        <p:blipFill>
          <a:blip r:embed="rId3"/>
          <a:stretch>
            <a:fillRect/>
          </a:stretch>
        </p:blipFill>
        <p:spPr>
          <a:xfrm>
            <a:off x="5156636" y="2373121"/>
            <a:ext cx="4271541" cy="2834918"/>
          </a:xfrm>
          <a:prstGeom prst="rect">
            <a:avLst/>
          </a:prstGeom>
        </p:spPr>
      </p:pic>
      <p:sp>
        <p:nvSpPr>
          <p:cNvPr id="9" name="Trapèze 8"/>
          <p:cNvSpPr/>
          <p:nvPr/>
        </p:nvSpPr>
        <p:spPr>
          <a:xfrm rot="10800000">
            <a:off x="454624"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Rectangle 9"/>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9747053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a:xfrm>
            <a:off x="269101" y="1"/>
            <a:ext cx="8934091" cy="781051"/>
          </a:xfrm>
        </p:spPr>
        <p:txBody>
          <a:bodyPr/>
          <a:lstStyle/>
          <a:p>
            <a:pPr lvl="0"/>
            <a:r>
              <a:rPr lang="fr-FR" dirty="0"/>
              <a:t>Identifier les </a:t>
            </a:r>
            <a:r>
              <a:rPr lang="fr-FR" dirty="0" smtClean="0"/>
              <a:t>Ressources </a:t>
            </a:r>
            <a:r>
              <a:rPr lang="fr-FR" dirty="0"/>
              <a:t>candidates</a:t>
            </a:r>
          </a:p>
          <a:p>
            <a:pPr lvl="0"/>
            <a:r>
              <a:rPr lang="fr-FR" sz="1600" dirty="0" smtClean="0"/>
              <a:t>ARIS : Le référentiel des APIs et Ressources</a:t>
            </a:r>
            <a:endParaRPr lang="fr-FR" sz="1600" dirty="0"/>
          </a:p>
        </p:txBody>
      </p:sp>
      <p:sp>
        <p:nvSpPr>
          <p:cNvPr id="10" name="Trapèze 9"/>
          <p:cNvSpPr/>
          <p:nvPr/>
        </p:nvSpPr>
        <p:spPr>
          <a:xfrm rot="10800000">
            <a:off x="454624"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Espace réservé du texte 2"/>
          <p:cNvSpPr>
            <a:spLocks noGrp="1"/>
          </p:cNvSpPr>
          <p:nvPr>
            <p:ph type="body" sz="quarter" idx="14"/>
          </p:nvPr>
        </p:nvSpPr>
        <p:spPr>
          <a:xfrm>
            <a:off x="269101" y="1162543"/>
            <a:ext cx="9270009" cy="1435303"/>
          </a:xfrm>
        </p:spPr>
        <p:txBody>
          <a:bodyPr/>
          <a:lstStyle/>
          <a:p>
            <a:r>
              <a:rPr lang="fr-FR" sz="1600" dirty="0" smtClean="0"/>
              <a:t>ARIS est le référentiel des APIs et Ressources, alimenté par CAPI sur la base des informations échangées avec les projets aux cours des phases d'analyse.</a:t>
            </a:r>
          </a:p>
          <a:p>
            <a:endParaRPr lang="fr-FR" sz="1600" dirty="0"/>
          </a:p>
          <a:p>
            <a:r>
              <a:rPr lang="fr-FR" sz="1600" dirty="0" smtClean="0"/>
              <a:t>Celui-ci propose une vision (en amont de la conception </a:t>
            </a:r>
            <a:r>
              <a:rPr lang="mr-IN" sz="1600" dirty="0" smtClean="0"/>
              <a:t>–</a:t>
            </a:r>
            <a:r>
              <a:rPr lang="fr-FR" sz="1600" dirty="0" smtClean="0"/>
              <a:t> et donc de la mise en production) exhaustive du patrimoine APIs et Ressources.</a:t>
            </a:r>
            <a:endParaRPr lang="fr-FR" sz="1600" dirty="0"/>
          </a:p>
        </p:txBody>
      </p:sp>
      <p:pic>
        <p:nvPicPr>
          <p:cNvPr id="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746" y="2597846"/>
            <a:ext cx="4910667" cy="3969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41153325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a:xfrm>
            <a:off x="269101" y="1"/>
            <a:ext cx="8934091" cy="781051"/>
          </a:xfrm>
        </p:spPr>
        <p:txBody>
          <a:bodyPr/>
          <a:lstStyle/>
          <a:p>
            <a:pPr lvl="0"/>
            <a:r>
              <a:rPr lang="fr-FR" dirty="0"/>
              <a:t>Identifier les </a:t>
            </a:r>
            <a:r>
              <a:rPr lang="fr-FR" dirty="0" smtClean="0"/>
              <a:t>Ressources </a:t>
            </a:r>
            <a:r>
              <a:rPr lang="fr-FR" dirty="0"/>
              <a:t>candidates</a:t>
            </a:r>
          </a:p>
          <a:p>
            <a:pPr lvl="0"/>
            <a:r>
              <a:rPr lang="fr-FR" sz="1600" dirty="0" smtClean="0"/>
              <a:t>ARIS : Navigation dans la publication des APIs</a:t>
            </a:r>
            <a:endParaRPr lang="fr-FR" sz="1600" dirty="0"/>
          </a:p>
        </p:txBody>
      </p:sp>
      <p:sp>
        <p:nvSpPr>
          <p:cNvPr id="10" name="Trapèze 9"/>
          <p:cNvSpPr/>
          <p:nvPr/>
        </p:nvSpPr>
        <p:spPr>
          <a:xfrm rot="10800000">
            <a:off x="454624"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568" y="1079450"/>
            <a:ext cx="7712750" cy="494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 name="Connecteur droit avec flèche 19"/>
          <p:cNvCxnSpPr/>
          <p:nvPr/>
        </p:nvCxnSpPr>
        <p:spPr>
          <a:xfrm flipH="1">
            <a:off x="2208682" y="1642868"/>
            <a:ext cx="4335087" cy="840509"/>
          </a:xfrm>
          <a:prstGeom prst="straightConnector1">
            <a:avLst/>
          </a:prstGeom>
          <a:ln>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1" name="ZoneTexte 20"/>
          <p:cNvSpPr txBox="1"/>
          <p:nvPr/>
        </p:nvSpPr>
        <p:spPr>
          <a:xfrm rot="20954778">
            <a:off x="3588789" y="1820502"/>
            <a:ext cx="1515158" cy="215444"/>
          </a:xfrm>
          <a:prstGeom prst="rect">
            <a:avLst/>
          </a:prstGeom>
          <a:solidFill>
            <a:schemeClr val="tx2">
              <a:lumMod val="20000"/>
              <a:lumOff val="80000"/>
            </a:schemeClr>
          </a:solidFill>
          <a:ln>
            <a:solidFill>
              <a:schemeClr val="tx1">
                <a:lumMod val="50000"/>
              </a:schemeClr>
            </a:solidFill>
          </a:ln>
        </p:spPr>
        <p:txBody>
          <a:bodyPr wrap="none" rtlCol="0">
            <a:spAutoFit/>
          </a:bodyPr>
          <a:lstStyle/>
          <a:p>
            <a:r>
              <a:rPr lang="fr-FR" sz="800" dirty="0" smtClean="0">
                <a:solidFill>
                  <a:srgbClr val="FF0000"/>
                </a:solidFill>
              </a:rPr>
              <a:t>Navigation dans l’explorateur</a:t>
            </a:r>
            <a:endParaRPr lang="fr-FR" sz="800" dirty="0">
              <a:solidFill>
                <a:srgbClr val="FF0000"/>
              </a:solidFill>
            </a:endParaRPr>
          </a:p>
        </p:txBody>
      </p:sp>
      <p:cxnSp>
        <p:nvCxnSpPr>
          <p:cNvPr id="22" name="Connecteur droit avec flèche 21"/>
          <p:cNvCxnSpPr/>
          <p:nvPr/>
        </p:nvCxnSpPr>
        <p:spPr>
          <a:xfrm flipH="1">
            <a:off x="2441324" y="1711280"/>
            <a:ext cx="4754994" cy="2431179"/>
          </a:xfrm>
          <a:prstGeom prst="straightConnector1">
            <a:avLst/>
          </a:prstGeom>
          <a:ln>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3" name="ZoneTexte 22"/>
          <p:cNvSpPr txBox="1"/>
          <p:nvPr/>
        </p:nvSpPr>
        <p:spPr>
          <a:xfrm rot="19941585">
            <a:off x="2592593" y="3330020"/>
            <a:ext cx="1806905" cy="215444"/>
          </a:xfrm>
          <a:prstGeom prst="rect">
            <a:avLst/>
          </a:prstGeom>
          <a:solidFill>
            <a:schemeClr val="tx2">
              <a:lumMod val="20000"/>
              <a:lumOff val="80000"/>
            </a:schemeClr>
          </a:solidFill>
          <a:ln>
            <a:solidFill>
              <a:schemeClr val="tx1">
                <a:lumMod val="50000"/>
              </a:schemeClr>
            </a:solidFill>
          </a:ln>
        </p:spPr>
        <p:txBody>
          <a:bodyPr wrap="none" rtlCol="0">
            <a:spAutoFit/>
          </a:bodyPr>
          <a:lstStyle/>
          <a:p>
            <a:r>
              <a:rPr lang="fr-FR" sz="800" dirty="0" smtClean="0">
                <a:solidFill>
                  <a:srgbClr val="FF0000"/>
                </a:solidFill>
              </a:rPr>
              <a:t>Zoom sur une partie du diagramme</a:t>
            </a:r>
            <a:endParaRPr lang="fr-FR" sz="800" dirty="0">
              <a:solidFill>
                <a:srgbClr val="FF0000"/>
              </a:solidFill>
            </a:endParaRPr>
          </a:p>
        </p:txBody>
      </p:sp>
      <p:sp>
        <p:nvSpPr>
          <p:cNvPr id="24" name="Ellipse 23"/>
          <p:cNvSpPr/>
          <p:nvPr/>
        </p:nvSpPr>
        <p:spPr>
          <a:xfrm>
            <a:off x="6543769" y="3840009"/>
            <a:ext cx="278040" cy="167640"/>
          </a:xfrm>
          <a:prstGeom prst="ellipse">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ZoneTexte 24"/>
          <p:cNvSpPr txBox="1"/>
          <p:nvPr/>
        </p:nvSpPr>
        <p:spPr>
          <a:xfrm>
            <a:off x="7965669" y="3754552"/>
            <a:ext cx="1678665" cy="338554"/>
          </a:xfrm>
          <a:prstGeom prst="rect">
            <a:avLst/>
          </a:prstGeom>
          <a:solidFill>
            <a:schemeClr val="tx2">
              <a:lumMod val="20000"/>
              <a:lumOff val="80000"/>
            </a:schemeClr>
          </a:solidFill>
          <a:ln>
            <a:solidFill>
              <a:schemeClr val="tx1">
                <a:lumMod val="50000"/>
              </a:schemeClr>
            </a:solidFill>
          </a:ln>
        </p:spPr>
        <p:txBody>
          <a:bodyPr wrap="none" rtlCol="0">
            <a:spAutoFit/>
          </a:bodyPr>
          <a:lstStyle/>
          <a:p>
            <a:r>
              <a:rPr lang="fr-FR" sz="800" dirty="0" smtClean="0">
                <a:solidFill>
                  <a:srgbClr val="FF0000"/>
                </a:solidFill>
              </a:rPr>
              <a:t>Navigation vers les diagrammes </a:t>
            </a:r>
          </a:p>
          <a:p>
            <a:r>
              <a:rPr lang="fr-FR" sz="800" dirty="0" smtClean="0">
                <a:solidFill>
                  <a:srgbClr val="FF0000"/>
                </a:solidFill>
              </a:rPr>
              <a:t>associés à un objet</a:t>
            </a:r>
            <a:endParaRPr lang="fr-FR" sz="800" dirty="0">
              <a:solidFill>
                <a:srgbClr val="FF0000"/>
              </a:solidFill>
            </a:endParaRPr>
          </a:p>
        </p:txBody>
      </p:sp>
      <p:cxnSp>
        <p:nvCxnSpPr>
          <p:cNvPr id="26" name="Connecteur droit avec flèche 25"/>
          <p:cNvCxnSpPr>
            <a:stCxn id="25" idx="1"/>
            <a:endCxn id="24" idx="6"/>
          </p:cNvCxnSpPr>
          <p:nvPr/>
        </p:nvCxnSpPr>
        <p:spPr>
          <a:xfrm flipH="1">
            <a:off x="6821809" y="3923829"/>
            <a:ext cx="1143860" cy="0"/>
          </a:xfrm>
          <a:prstGeom prst="straightConnector1">
            <a:avLst/>
          </a:prstGeom>
          <a:ln>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7" name="Ellipse 26"/>
          <p:cNvSpPr/>
          <p:nvPr/>
        </p:nvSpPr>
        <p:spPr>
          <a:xfrm>
            <a:off x="8090805" y="1526396"/>
            <a:ext cx="278040" cy="184883"/>
          </a:xfrm>
          <a:prstGeom prst="ellipse">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ZoneTexte 27"/>
          <p:cNvSpPr txBox="1"/>
          <p:nvPr/>
        </p:nvSpPr>
        <p:spPr>
          <a:xfrm>
            <a:off x="7850528" y="2483377"/>
            <a:ext cx="1739579" cy="338554"/>
          </a:xfrm>
          <a:prstGeom prst="rect">
            <a:avLst/>
          </a:prstGeom>
          <a:solidFill>
            <a:schemeClr val="tx2">
              <a:lumMod val="20000"/>
              <a:lumOff val="80000"/>
            </a:schemeClr>
          </a:solidFill>
          <a:ln>
            <a:solidFill>
              <a:schemeClr val="tx1">
                <a:lumMod val="50000"/>
              </a:schemeClr>
            </a:solidFill>
          </a:ln>
        </p:spPr>
        <p:txBody>
          <a:bodyPr wrap="none" rtlCol="0">
            <a:spAutoFit/>
          </a:bodyPr>
          <a:lstStyle/>
          <a:p>
            <a:r>
              <a:rPr lang="fr-FR" sz="800" dirty="0" smtClean="0">
                <a:solidFill>
                  <a:srgbClr val="FF0000"/>
                </a:solidFill>
              </a:rPr>
              <a:t>Navigation vers les métadonnées </a:t>
            </a:r>
          </a:p>
          <a:p>
            <a:r>
              <a:rPr lang="fr-FR" sz="800" dirty="0" smtClean="0">
                <a:solidFill>
                  <a:srgbClr val="FF0000"/>
                </a:solidFill>
              </a:rPr>
              <a:t>du modèle / du composant</a:t>
            </a:r>
            <a:endParaRPr lang="fr-FR" sz="800" dirty="0">
              <a:solidFill>
                <a:srgbClr val="FF0000"/>
              </a:solidFill>
            </a:endParaRPr>
          </a:p>
        </p:txBody>
      </p:sp>
      <p:cxnSp>
        <p:nvCxnSpPr>
          <p:cNvPr id="29" name="Connecteur droit avec flèche 28"/>
          <p:cNvCxnSpPr>
            <a:stCxn id="28" idx="0"/>
            <a:endCxn id="27" idx="5"/>
          </p:cNvCxnSpPr>
          <p:nvPr/>
        </p:nvCxnSpPr>
        <p:spPr>
          <a:xfrm flipH="1" flipV="1">
            <a:off x="8328127" y="1684204"/>
            <a:ext cx="392191" cy="799173"/>
          </a:xfrm>
          <a:prstGeom prst="straightConnector1">
            <a:avLst/>
          </a:prstGeom>
          <a:ln>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1"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1577298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a:xfrm>
            <a:off x="269101" y="1"/>
            <a:ext cx="8934091" cy="781051"/>
          </a:xfrm>
        </p:spPr>
        <p:txBody>
          <a:bodyPr/>
          <a:lstStyle/>
          <a:p>
            <a:pPr lvl="0"/>
            <a:r>
              <a:rPr lang="fr-FR" dirty="0"/>
              <a:t>Identifier les </a:t>
            </a:r>
            <a:r>
              <a:rPr lang="fr-FR" dirty="0" smtClean="0"/>
              <a:t>Ressources </a:t>
            </a:r>
            <a:r>
              <a:rPr lang="fr-FR" dirty="0"/>
              <a:t>candidates</a:t>
            </a:r>
          </a:p>
          <a:p>
            <a:pPr lvl="0"/>
            <a:r>
              <a:rPr lang="fr-FR" sz="1600" dirty="0" smtClean="0"/>
              <a:t>ARIS : Comprendre un diagramme de cartographie d'une API</a:t>
            </a:r>
            <a:endParaRPr lang="fr-FR" sz="1600" dirty="0"/>
          </a:p>
        </p:txBody>
      </p:sp>
      <p:sp>
        <p:nvSpPr>
          <p:cNvPr id="10" name="Trapèze 9"/>
          <p:cNvSpPr/>
          <p:nvPr/>
        </p:nvSpPr>
        <p:spPr>
          <a:xfrm rot="10800000">
            <a:off x="454624"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907" y="1189270"/>
            <a:ext cx="8166968" cy="4996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ZoneTexte 30"/>
          <p:cNvSpPr txBox="1"/>
          <p:nvPr/>
        </p:nvSpPr>
        <p:spPr>
          <a:xfrm>
            <a:off x="5412940" y="2412159"/>
            <a:ext cx="1866217" cy="215444"/>
          </a:xfrm>
          <a:prstGeom prst="rect">
            <a:avLst/>
          </a:prstGeom>
          <a:solidFill>
            <a:schemeClr val="tx2">
              <a:lumMod val="20000"/>
              <a:lumOff val="80000"/>
            </a:schemeClr>
          </a:solidFill>
          <a:ln>
            <a:solidFill>
              <a:schemeClr val="tx1"/>
            </a:solidFill>
          </a:ln>
        </p:spPr>
        <p:txBody>
          <a:bodyPr wrap="none" rtlCol="0">
            <a:spAutoFit/>
          </a:bodyPr>
          <a:lstStyle>
            <a:defPPr>
              <a:defRPr lang="fr-FR"/>
            </a:defPPr>
            <a:lvl1pPr>
              <a:defRPr sz="800" i="1"/>
            </a:lvl1pPr>
          </a:lstStyle>
          <a:p>
            <a:r>
              <a:rPr lang="fr-FR" dirty="0">
                <a:solidFill>
                  <a:srgbClr val="FF0000"/>
                </a:solidFill>
              </a:rPr>
              <a:t>Vision dans laquelle est placée l’API</a:t>
            </a:r>
          </a:p>
        </p:txBody>
      </p:sp>
      <p:sp>
        <p:nvSpPr>
          <p:cNvPr id="32" name="ZoneTexte 31"/>
          <p:cNvSpPr txBox="1"/>
          <p:nvPr/>
        </p:nvSpPr>
        <p:spPr>
          <a:xfrm>
            <a:off x="4925428" y="3072271"/>
            <a:ext cx="1824538" cy="215444"/>
          </a:xfrm>
          <a:prstGeom prst="rect">
            <a:avLst/>
          </a:prstGeom>
          <a:solidFill>
            <a:schemeClr val="tx2">
              <a:lumMod val="20000"/>
              <a:lumOff val="80000"/>
            </a:schemeClr>
          </a:solidFill>
          <a:ln>
            <a:solidFill>
              <a:schemeClr val="tx1"/>
            </a:solidFill>
          </a:ln>
        </p:spPr>
        <p:txBody>
          <a:bodyPr wrap="none" rtlCol="0">
            <a:spAutoFit/>
          </a:bodyPr>
          <a:lstStyle>
            <a:defPPr>
              <a:defRPr lang="fr-FR"/>
            </a:defPPr>
            <a:lvl1pPr>
              <a:defRPr sz="800" i="1"/>
            </a:lvl1pPr>
          </a:lstStyle>
          <a:p>
            <a:r>
              <a:rPr lang="fr-FR" dirty="0">
                <a:solidFill>
                  <a:srgbClr val="FF0000"/>
                </a:solidFill>
              </a:rPr>
              <a:t>API </a:t>
            </a:r>
            <a:r>
              <a:rPr lang="fr-FR" dirty="0" smtClean="0">
                <a:solidFill>
                  <a:srgbClr val="FF0000"/>
                </a:solidFill>
              </a:rPr>
              <a:t>(le nom précise  sa thématique)</a:t>
            </a:r>
            <a:endParaRPr lang="fr-FR" dirty="0">
              <a:solidFill>
                <a:srgbClr val="FF0000"/>
              </a:solidFill>
            </a:endParaRPr>
          </a:p>
        </p:txBody>
      </p:sp>
      <p:sp>
        <p:nvSpPr>
          <p:cNvPr id="33" name="ZoneTexte 32"/>
          <p:cNvSpPr txBox="1"/>
          <p:nvPr/>
        </p:nvSpPr>
        <p:spPr>
          <a:xfrm>
            <a:off x="2617442" y="3129057"/>
            <a:ext cx="1338828" cy="215444"/>
          </a:xfrm>
          <a:prstGeom prst="rect">
            <a:avLst/>
          </a:prstGeom>
          <a:solidFill>
            <a:schemeClr val="tx2">
              <a:lumMod val="20000"/>
              <a:lumOff val="80000"/>
            </a:schemeClr>
          </a:solidFill>
          <a:ln>
            <a:solidFill>
              <a:schemeClr val="tx1"/>
            </a:solidFill>
          </a:ln>
        </p:spPr>
        <p:txBody>
          <a:bodyPr wrap="none" rtlCol="0">
            <a:spAutoFit/>
          </a:bodyPr>
          <a:lstStyle>
            <a:defPPr>
              <a:defRPr lang="fr-FR"/>
            </a:defPPr>
            <a:lvl1pPr>
              <a:defRPr sz="800" i="1"/>
            </a:lvl1pPr>
          </a:lstStyle>
          <a:p>
            <a:r>
              <a:rPr lang="fr-FR" dirty="0">
                <a:solidFill>
                  <a:srgbClr val="FF0000"/>
                </a:solidFill>
              </a:rPr>
              <a:t>GSI responsable de l’API</a:t>
            </a:r>
          </a:p>
        </p:txBody>
      </p:sp>
      <p:sp>
        <p:nvSpPr>
          <p:cNvPr id="34" name="ZoneTexte 33"/>
          <p:cNvSpPr txBox="1"/>
          <p:nvPr/>
        </p:nvSpPr>
        <p:spPr>
          <a:xfrm>
            <a:off x="6431024" y="3308877"/>
            <a:ext cx="1390124" cy="215444"/>
          </a:xfrm>
          <a:prstGeom prst="rect">
            <a:avLst/>
          </a:prstGeom>
          <a:solidFill>
            <a:schemeClr val="tx2">
              <a:lumMod val="20000"/>
              <a:lumOff val="80000"/>
            </a:schemeClr>
          </a:solidFill>
          <a:ln>
            <a:solidFill>
              <a:schemeClr val="tx1"/>
            </a:solidFill>
          </a:ln>
        </p:spPr>
        <p:txBody>
          <a:bodyPr wrap="none" rtlCol="0">
            <a:spAutoFit/>
          </a:bodyPr>
          <a:lstStyle>
            <a:defPPr>
              <a:defRPr lang="fr-FR"/>
            </a:defPPr>
            <a:lvl1pPr>
              <a:defRPr sz="800" i="1"/>
            </a:lvl1pPr>
          </a:lstStyle>
          <a:p>
            <a:r>
              <a:rPr lang="fr-FR" dirty="0">
                <a:solidFill>
                  <a:srgbClr val="FF0000"/>
                </a:solidFill>
              </a:rPr>
              <a:t>Code application </a:t>
            </a:r>
            <a:r>
              <a:rPr lang="fr-FR" dirty="0" smtClean="0">
                <a:solidFill>
                  <a:srgbClr val="FF0000"/>
                </a:solidFill>
              </a:rPr>
              <a:t>de </a:t>
            </a:r>
            <a:r>
              <a:rPr lang="fr-FR" dirty="0">
                <a:solidFill>
                  <a:srgbClr val="FF0000"/>
                </a:solidFill>
              </a:rPr>
              <a:t>l’API</a:t>
            </a:r>
          </a:p>
        </p:txBody>
      </p:sp>
      <p:sp>
        <p:nvSpPr>
          <p:cNvPr id="35" name="ZoneTexte 34"/>
          <p:cNvSpPr txBox="1"/>
          <p:nvPr/>
        </p:nvSpPr>
        <p:spPr>
          <a:xfrm>
            <a:off x="2699530" y="4737509"/>
            <a:ext cx="676788" cy="215444"/>
          </a:xfrm>
          <a:prstGeom prst="rect">
            <a:avLst/>
          </a:prstGeom>
          <a:solidFill>
            <a:schemeClr val="tx2">
              <a:lumMod val="20000"/>
              <a:lumOff val="80000"/>
            </a:schemeClr>
          </a:solidFill>
          <a:ln>
            <a:solidFill>
              <a:schemeClr val="tx1"/>
            </a:solidFill>
          </a:ln>
        </p:spPr>
        <p:txBody>
          <a:bodyPr wrap="none" rtlCol="0">
            <a:spAutoFit/>
          </a:bodyPr>
          <a:lstStyle>
            <a:defPPr>
              <a:defRPr lang="fr-FR"/>
            </a:defPPr>
            <a:lvl1pPr>
              <a:defRPr sz="800" i="1"/>
            </a:lvl1pPr>
          </a:lstStyle>
          <a:p>
            <a:r>
              <a:rPr lang="fr-FR" dirty="0">
                <a:solidFill>
                  <a:srgbClr val="FF0000"/>
                </a:solidFill>
              </a:rPr>
              <a:t>Ressource</a:t>
            </a:r>
          </a:p>
        </p:txBody>
      </p:sp>
      <p:sp>
        <p:nvSpPr>
          <p:cNvPr id="36" name="ZoneTexte 35"/>
          <p:cNvSpPr txBox="1"/>
          <p:nvPr/>
        </p:nvSpPr>
        <p:spPr>
          <a:xfrm>
            <a:off x="3286856" y="5164310"/>
            <a:ext cx="1423788" cy="215444"/>
          </a:xfrm>
          <a:prstGeom prst="rect">
            <a:avLst/>
          </a:prstGeom>
          <a:solidFill>
            <a:schemeClr val="tx2">
              <a:lumMod val="20000"/>
              <a:lumOff val="80000"/>
            </a:schemeClr>
          </a:solidFill>
          <a:ln>
            <a:solidFill>
              <a:schemeClr val="tx1"/>
            </a:solidFill>
          </a:ln>
        </p:spPr>
        <p:txBody>
          <a:bodyPr wrap="none" rtlCol="0">
            <a:spAutoFit/>
          </a:bodyPr>
          <a:lstStyle>
            <a:defPPr>
              <a:defRPr lang="fr-FR"/>
            </a:defPPr>
            <a:lvl1pPr>
              <a:defRPr sz="800" i="1"/>
            </a:lvl1pPr>
          </a:lstStyle>
          <a:p>
            <a:r>
              <a:rPr lang="fr-FR" dirty="0">
                <a:solidFill>
                  <a:srgbClr val="FF0000"/>
                </a:solidFill>
              </a:rPr>
              <a:t>Opérations de la ressource</a:t>
            </a:r>
          </a:p>
        </p:txBody>
      </p:sp>
      <p:sp>
        <p:nvSpPr>
          <p:cNvPr id="37" name="ZoneTexte 36"/>
          <p:cNvSpPr txBox="1"/>
          <p:nvPr/>
        </p:nvSpPr>
        <p:spPr>
          <a:xfrm>
            <a:off x="6986720" y="4093559"/>
            <a:ext cx="1596912" cy="215444"/>
          </a:xfrm>
          <a:prstGeom prst="rect">
            <a:avLst/>
          </a:prstGeom>
          <a:solidFill>
            <a:schemeClr val="tx2">
              <a:lumMod val="20000"/>
              <a:lumOff val="80000"/>
            </a:schemeClr>
          </a:solidFill>
          <a:ln>
            <a:solidFill>
              <a:schemeClr val="tx1"/>
            </a:solidFill>
          </a:ln>
        </p:spPr>
        <p:txBody>
          <a:bodyPr wrap="none" rtlCol="0">
            <a:spAutoFit/>
          </a:bodyPr>
          <a:lstStyle>
            <a:defPPr>
              <a:defRPr lang="fr-FR"/>
            </a:defPPr>
            <a:lvl1pPr>
              <a:defRPr sz="800" i="1"/>
            </a:lvl1pPr>
          </a:lstStyle>
          <a:p>
            <a:r>
              <a:rPr lang="fr-FR" dirty="0">
                <a:solidFill>
                  <a:srgbClr val="FF0000"/>
                </a:solidFill>
              </a:rPr>
              <a:t>Implémentation de l’opération</a:t>
            </a:r>
          </a:p>
        </p:txBody>
      </p:sp>
      <p:sp>
        <p:nvSpPr>
          <p:cNvPr id="38" name="ZoneTexte 37"/>
          <p:cNvSpPr txBox="1"/>
          <p:nvPr/>
        </p:nvSpPr>
        <p:spPr>
          <a:xfrm>
            <a:off x="6310956" y="2829736"/>
            <a:ext cx="2363147" cy="215444"/>
          </a:xfrm>
          <a:prstGeom prst="rect">
            <a:avLst/>
          </a:prstGeom>
          <a:solidFill>
            <a:schemeClr val="tx2">
              <a:lumMod val="20000"/>
              <a:lumOff val="80000"/>
            </a:schemeClr>
          </a:solidFill>
          <a:ln>
            <a:solidFill>
              <a:schemeClr val="tx1"/>
            </a:solidFill>
          </a:ln>
        </p:spPr>
        <p:txBody>
          <a:bodyPr wrap="none" rtlCol="0">
            <a:spAutoFit/>
          </a:bodyPr>
          <a:lstStyle>
            <a:defPPr>
              <a:defRPr lang="fr-FR"/>
            </a:defPPr>
            <a:lvl1pPr>
              <a:defRPr sz="800" i="1"/>
            </a:lvl1pPr>
          </a:lstStyle>
          <a:p>
            <a:r>
              <a:rPr lang="fr-FR" dirty="0">
                <a:solidFill>
                  <a:srgbClr val="FF0000"/>
                </a:solidFill>
              </a:rPr>
              <a:t>Code </a:t>
            </a:r>
            <a:r>
              <a:rPr lang="fr-FR" dirty="0" smtClean="0">
                <a:solidFill>
                  <a:srgbClr val="FF0000"/>
                </a:solidFill>
              </a:rPr>
              <a:t>des applications consommatrices de </a:t>
            </a:r>
            <a:r>
              <a:rPr lang="fr-FR" dirty="0">
                <a:solidFill>
                  <a:srgbClr val="FF0000"/>
                </a:solidFill>
              </a:rPr>
              <a:t>l’API</a:t>
            </a:r>
          </a:p>
        </p:txBody>
      </p:sp>
      <p:pic>
        <p:nvPicPr>
          <p:cNvPr id="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720" y="2861093"/>
            <a:ext cx="1371508" cy="216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19"/>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9005153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a:xfrm>
            <a:off x="269101" y="1"/>
            <a:ext cx="8934091" cy="781051"/>
          </a:xfrm>
        </p:spPr>
        <p:txBody>
          <a:bodyPr/>
          <a:lstStyle/>
          <a:p>
            <a:pPr lvl="0"/>
            <a:r>
              <a:rPr lang="fr-FR" dirty="0"/>
              <a:t>Identifier les </a:t>
            </a:r>
            <a:r>
              <a:rPr lang="fr-FR" dirty="0" smtClean="0"/>
              <a:t>Ressources </a:t>
            </a:r>
            <a:r>
              <a:rPr lang="fr-FR" dirty="0"/>
              <a:t>candidates</a:t>
            </a:r>
          </a:p>
          <a:p>
            <a:pPr lvl="0"/>
            <a:r>
              <a:rPr lang="fr-FR" sz="1600" dirty="0"/>
              <a:t>A partir des Informations métiers et des opérations, identifier les ressources candidates </a:t>
            </a:r>
          </a:p>
        </p:txBody>
      </p:sp>
      <p:sp>
        <p:nvSpPr>
          <p:cNvPr id="3" name="Espace réservé du texte 2"/>
          <p:cNvSpPr>
            <a:spLocks noGrp="1"/>
          </p:cNvSpPr>
          <p:nvPr>
            <p:ph type="body" sz="quarter" idx="14"/>
          </p:nvPr>
        </p:nvSpPr>
        <p:spPr>
          <a:xfrm>
            <a:off x="269102" y="2422328"/>
            <a:ext cx="4839120" cy="3094507"/>
          </a:xfrm>
        </p:spPr>
        <p:txBody>
          <a:bodyPr/>
          <a:lstStyle/>
          <a:p>
            <a:r>
              <a:rPr lang="fr-FR" dirty="0" smtClean="0"/>
              <a:t>Récupérer le Modèle des Informations Métiers</a:t>
            </a:r>
          </a:p>
          <a:p>
            <a:endParaRPr lang="fr-FR" dirty="0"/>
          </a:p>
          <a:p>
            <a:r>
              <a:rPr lang="fr-FR" dirty="0" smtClean="0"/>
              <a:t>Identifier à partir du référentiel ARIS, la ou les informations qui correspondraient à des ressources candidates.</a:t>
            </a:r>
          </a:p>
          <a:p>
            <a:endParaRPr lang="fr-FR" dirty="0" smtClean="0"/>
          </a:p>
          <a:p>
            <a:r>
              <a:rPr lang="fr-FR" dirty="0" smtClean="0"/>
              <a:t>Associer les opérations identifiées aux ressources candidates</a:t>
            </a:r>
            <a:endParaRPr lang="fr-FR"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 y="891989"/>
            <a:ext cx="1687015" cy="959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517650" y="1317614"/>
            <a:ext cx="317500" cy="101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0" name="Trapèze 9"/>
          <p:cNvSpPr/>
          <p:nvPr/>
        </p:nvSpPr>
        <p:spPr>
          <a:xfrm rot="10800000">
            <a:off x="454624"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4" name="Image 3" descr="Sans tit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697" y="1992771"/>
            <a:ext cx="4059936" cy="3681984"/>
          </a:xfrm>
          <a:prstGeom prst="rect">
            <a:avLst/>
          </a:prstGeom>
        </p:spPr>
      </p:pic>
      <p:sp>
        <p:nvSpPr>
          <p:cNvPr id="17" name="Rectangle 16"/>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37074915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pPr lvl="0"/>
            <a:r>
              <a:rPr lang="fr-FR" dirty="0"/>
              <a:t>Identifier les </a:t>
            </a:r>
            <a:r>
              <a:rPr lang="fr-FR" dirty="0" smtClean="0"/>
              <a:t>Ressources </a:t>
            </a:r>
            <a:r>
              <a:rPr lang="fr-FR" dirty="0"/>
              <a:t>candidates</a:t>
            </a:r>
          </a:p>
          <a:p>
            <a:pPr lvl="0"/>
            <a:r>
              <a:rPr lang="fr-FR" sz="1600" dirty="0"/>
              <a:t>Confronter avec le référentiel </a:t>
            </a:r>
            <a:r>
              <a:rPr lang="fr-FR" sz="1600" dirty="0" smtClean="0"/>
              <a:t>des </a:t>
            </a:r>
            <a:r>
              <a:rPr lang="fr-FR" sz="1600" dirty="0"/>
              <a:t>API et </a:t>
            </a:r>
            <a:r>
              <a:rPr lang="fr-FR" sz="1600" dirty="0" smtClean="0"/>
              <a:t>les ressources </a:t>
            </a:r>
            <a:r>
              <a:rPr lang="fr-FR" sz="1600" dirty="0"/>
              <a:t>existantes</a:t>
            </a:r>
          </a:p>
        </p:txBody>
      </p:sp>
      <p:sp>
        <p:nvSpPr>
          <p:cNvPr id="3" name="Espace réservé du texte 2"/>
          <p:cNvSpPr>
            <a:spLocks noGrp="1"/>
          </p:cNvSpPr>
          <p:nvPr>
            <p:ph type="body" sz="quarter" idx="14"/>
          </p:nvPr>
        </p:nvSpPr>
        <p:spPr>
          <a:xfrm>
            <a:off x="269101" y="2168548"/>
            <a:ext cx="9340566" cy="1373344"/>
          </a:xfrm>
        </p:spPr>
        <p:txBody>
          <a:bodyPr/>
          <a:lstStyle/>
          <a:p>
            <a:r>
              <a:rPr lang="fr-FR" dirty="0" smtClean="0"/>
              <a:t>Aller dans le référentiel ARIS pour identifier des ressources approchantes.</a:t>
            </a:r>
          </a:p>
          <a:p>
            <a:endParaRPr lang="fr-FR" dirty="0"/>
          </a:p>
          <a:p>
            <a:r>
              <a:rPr lang="fr-FR" dirty="0" smtClean="0"/>
              <a:t>Si elles existent, analyser leurs opérations et leur description pour définir si ce sont les mêmes ou pas</a:t>
            </a:r>
            <a:endParaRPr lang="fr-FR"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 y="891989"/>
            <a:ext cx="1687015" cy="959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517650" y="1419214"/>
            <a:ext cx="317500" cy="101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9" name="Trapèze 8"/>
          <p:cNvSpPr/>
          <p:nvPr/>
        </p:nvSpPr>
        <p:spPr>
          <a:xfrm rot="10800000">
            <a:off x="454624"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4005475"/>
            <a:ext cx="5133361" cy="16503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Rectangle 7"/>
          <p:cNvSpPr/>
          <p:nvPr/>
        </p:nvSpPr>
        <p:spPr>
          <a:xfrm rot="19104187">
            <a:off x="5278863" y="4353584"/>
            <a:ext cx="3262432" cy="954107"/>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fr-FR"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Pas de ressource </a:t>
            </a:r>
          </a:p>
          <a:p>
            <a:pPr algn="ctr"/>
            <a:r>
              <a:rPr lang="fr-FR"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existante trouvée</a:t>
            </a:r>
            <a:endParaRPr lang="fr-FR"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6" name="Rectangle 15"/>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3642785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Sommaire</a:t>
            </a:r>
            <a:endParaRPr lang="fr-FR" dirty="0"/>
          </a:p>
        </p:txBody>
      </p:sp>
      <p:graphicFrame>
        <p:nvGraphicFramePr>
          <p:cNvPr id="5" name="Diagramme 4"/>
          <p:cNvGraphicFramePr/>
          <p:nvPr>
            <p:extLst>
              <p:ext uri="{D42A27DB-BD31-4B8C-83A1-F6EECF244321}">
                <p14:modId xmlns:p14="http://schemas.microsoft.com/office/powerpoint/2010/main" val="3347119650"/>
              </p:ext>
            </p:extLst>
          </p:nvPr>
        </p:nvGraphicFramePr>
        <p:xfrm>
          <a:off x="1651000" y="1227666"/>
          <a:ext cx="6604000"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Ellipse 6"/>
          <p:cNvSpPr/>
          <p:nvPr/>
        </p:nvSpPr>
        <p:spPr>
          <a:xfrm>
            <a:off x="1820823" y="1577330"/>
            <a:ext cx="665623" cy="671513"/>
          </a:xfrm>
          <a:prstGeom prst="ellipse">
            <a:avLst/>
          </a:prstGeom>
          <a:solidFill>
            <a:srgbClr val="80BD2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smtClean="0">
              <a:ln>
                <a:noFill/>
              </a:ln>
              <a:solidFill>
                <a:prstClr val="white"/>
              </a:solidFill>
              <a:effectLst/>
              <a:uLnTx/>
              <a:uFillTx/>
              <a:latin typeface="Calibri"/>
              <a:ea typeface="+mn-ea"/>
              <a:cs typeface="Arial"/>
            </a:endParaRPr>
          </a:p>
        </p:txBody>
      </p:sp>
      <p:sp>
        <p:nvSpPr>
          <p:cNvPr id="6" name="Rectangle 5"/>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42848790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pPr lvl="0"/>
            <a:r>
              <a:rPr lang="fr-FR" dirty="0"/>
              <a:t>Identifier les ressources candidates</a:t>
            </a:r>
          </a:p>
          <a:p>
            <a:pPr lvl="0"/>
            <a:r>
              <a:rPr lang="fr-FR" sz="1600"/>
              <a:t>Mettre les ressources candidates en cohérence avec l’exposition groupe (AEG, …)</a:t>
            </a:r>
            <a:endParaRPr lang="fr-FR" sz="1600" dirty="0"/>
          </a:p>
        </p:txBody>
      </p:sp>
      <p:sp>
        <p:nvSpPr>
          <p:cNvPr id="3" name="Espace réservé du texte 2"/>
          <p:cNvSpPr>
            <a:spLocks noGrp="1"/>
          </p:cNvSpPr>
          <p:nvPr>
            <p:ph type="body" sz="quarter" idx="14"/>
          </p:nvPr>
        </p:nvSpPr>
        <p:spPr>
          <a:xfrm>
            <a:off x="269101" y="2012952"/>
            <a:ext cx="4074299" cy="3134469"/>
          </a:xfrm>
        </p:spPr>
        <p:txBody>
          <a:bodyPr/>
          <a:lstStyle/>
          <a:p>
            <a:r>
              <a:rPr lang="fr-FR" dirty="0">
                <a:hlinkClick r:id="rId2"/>
              </a:rPr>
              <a:t>https://</a:t>
            </a:r>
            <a:r>
              <a:rPr lang="fr-FR" dirty="0" smtClean="0">
                <a:hlinkClick r:id="rId2"/>
              </a:rPr>
              <a:t>aeg.adsi.credit-agricole.fr/rec/pages/5ec4ac83525ed81a.htm</a:t>
            </a:r>
            <a:endParaRPr lang="fr-FR" dirty="0" smtClean="0"/>
          </a:p>
          <a:p>
            <a:r>
              <a:rPr lang="fr-FR" dirty="0" smtClean="0"/>
              <a:t>AEG : Fiche des objets d’échanges, ou Elément fonctionnel d’échange</a:t>
            </a:r>
            <a:endParaRPr lang="fr-FR" dirty="0"/>
          </a:p>
          <a:p>
            <a:endParaRPr lang="fr-FR" dirty="0" smtClean="0"/>
          </a:p>
          <a:p>
            <a:r>
              <a:rPr lang="fr-FR" dirty="0" smtClean="0"/>
              <a:t>La granularité proposée par l’objet d’échange peut-être utilisée pour celle de la ressource.</a:t>
            </a:r>
            <a:endParaRPr lang="fr-FR"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 y="891989"/>
            <a:ext cx="1687015" cy="959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517650" y="1518070"/>
            <a:ext cx="317500" cy="101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847" y="902011"/>
            <a:ext cx="4062470" cy="3120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8661" y="3286434"/>
            <a:ext cx="3074897" cy="3108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arré corné 8"/>
          <p:cNvSpPr/>
          <p:nvPr/>
        </p:nvSpPr>
        <p:spPr>
          <a:xfrm>
            <a:off x="4481385" y="4022727"/>
            <a:ext cx="2057276" cy="2428509"/>
          </a:xfrm>
          <a:prstGeom prst="foldedCorner">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fr-FR" sz="1400" dirty="0" smtClean="0"/>
              <a:t>Objet d’échange : </a:t>
            </a:r>
            <a:r>
              <a:rPr lang="fr-FR" sz="1400" i="1" dirty="0" smtClean="0"/>
              <a:t>Adresse de communication postale</a:t>
            </a:r>
          </a:p>
          <a:p>
            <a:pPr algn="ctr"/>
            <a:r>
              <a:rPr lang="fr-FR" sz="1400" dirty="0" smtClean="0">
                <a:sym typeface="Wingdings" panose="05000000000000000000" pitchFamily="2" charset="2"/>
              </a:rPr>
              <a:t> Ressource = </a:t>
            </a:r>
            <a:r>
              <a:rPr lang="fr-FR" sz="1400" dirty="0" err="1" smtClean="0">
                <a:sym typeface="Wingdings" panose="05000000000000000000" pitchFamily="2" charset="2"/>
              </a:rPr>
              <a:t>a</a:t>
            </a:r>
            <a:r>
              <a:rPr lang="fr-FR" sz="1400" b="1" i="1" dirty="0" err="1" smtClean="0">
                <a:sym typeface="Wingdings" panose="05000000000000000000" pitchFamily="2" charset="2"/>
              </a:rPr>
              <a:t>dresses_postales</a:t>
            </a:r>
            <a:endParaRPr lang="fr-FR" sz="1400" b="1" i="1" dirty="0"/>
          </a:p>
        </p:txBody>
      </p:sp>
      <p:sp>
        <p:nvSpPr>
          <p:cNvPr id="10" name="Rectangle 9"/>
          <p:cNvSpPr/>
          <p:nvPr/>
        </p:nvSpPr>
        <p:spPr>
          <a:xfrm>
            <a:off x="642551" y="4893276"/>
            <a:ext cx="3179806" cy="108739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t>La granularité AEG utilisée est « Objet Echange »</a:t>
            </a:r>
            <a:endParaRPr lang="fr-FR" dirty="0"/>
          </a:p>
        </p:txBody>
      </p:sp>
      <p:sp>
        <p:nvSpPr>
          <p:cNvPr id="11" name="Trapèze 10"/>
          <p:cNvSpPr/>
          <p:nvPr/>
        </p:nvSpPr>
        <p:spPr>
          <a:xfrm rot="10800000">
            <a:off x="454624"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Rectangle 11"/>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8165958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pPr lvl="0"/>
            <a:r>
              <a:rPr lang="fr-FR" dirty="0"/>
              <a:t>Identifier les ressources candidates</a:t>
            </a:r>
          </a:p>
          <a:p>
            <a:pPr lvl="0"/>
            <a:r>
              <a:rPr lang="fr-FR" sz="1600" dirty="0"/>
              <a:t>Confronter les ressources candidates à des informations </a:t>
            </a:r>
            <a:r>
              <a:rPr lang="fr-FR" sz="1600" dirty="0" smtClean="0"/>
              <a:t>externes</a:t>
            </a:r>
            <a:endParaRPr lang="fr-FR" sz="1600" dirty="0"/>
          </a:p>
        </p:txBody>
      </p:sp>
      <p:pic>
        <p:nvPicPr>
          <p:cNvPr id="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7161" y="966106"/>
            <a:ext cx="5680074" cy="373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texte 2"/>
          <p:cNvSpPr>
            <a:spLocks noGrp="1"/>
          </p:cNvSpPr>
          <p:nvPr>
            <p:ph type="body" sz="quarter" idx="14"/>
          </p:nvPr>
        </p:nvSpPr>
        <p:spPr>
          <a:xfrm>
            <a:off x="269101" y="2012953"/>
            <a:ext cx="4074299" cy="1035048"/>
          </a:xfrm>
        </p:spPr>
        <p:txBody>
          <a:bodyPr/>
          <a:lstStyle/>
          <a:p>
            <a:r>
              <a:rPr lang="fr-FR" dirty="0" smtClean="0"/>
              <a:t>BIAN</a:t>
            </a:r>
          </a:p>
          <a:p>
            <a:r>
              <a:rPr lang="fr-FR" dirty="0">
                <a:hlinkClick r:id="rId3"/>
              </a:rPr>
              <a:t>https://bian.org/servicelandscape</a:t>
            </a:r>
            <a:r>
              <a:rPr lang="fr-FR" dirty="0" smtClean="0">
                <a:hlinkClick r:id="rId3"/>
              </a:rPr>
              <a:t>/</a:t>
            </a:r>
            <a:endParaRPr lang="fr-FR" dirty="0" smtClean="0"/>
          </a:p>
          <a:p>
            <a:endParaRPr lang="fr-FR" dirty="0"/>
          </a:p>
          <a:p>
            <a:endParaRPr lang="fr-FR" dirty="0"/>
          </a:p>
        </p:txBody>
      </p:sp>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 y="891989"/>
            <a:ext cx="1687015" cy="959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1517650" y="1616926"/>
            <a:ext cx="317500" cy="101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1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67" y="4087628"/>
            <a:ext cx="2909854" cy="2307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Espace réservé du texte 2"/>
          <p:cNvSpPr txBox="1">
            <a:spLocks/>
          </p:cNvSpPr>
          <p:nvPr/>
        </p:nvSpPr>
        <p:spPr>
          <a:xfrm>
            <a:off x="101639" y="2965622"/>
            <a:ext cx="3678060" cy="81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6"/>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dirty="0" smtClean="0">
                <a:solidFill>
                  <a:schemeClr val="bg1"/>
                </a:solidFill>
              </a:rPr>
              <a:t>La granularité proposée serait celle d’un « Service » de BIAN</a:t>
            </a:r>
          </a:p>
          <a:p>
            <a:endParaRPr lang="fr-FR" dirty="0">
              <a:solidFill>
                <a:schemeClr val="bg1"/>
              </a:solidFill>
            </a:endParaRPr>
          </a:p>
        </p:txBody>
      </p:sp>
      <p:sp>
        <p:nvSpPr>
          <p:cNvPr id="14" name="Carré corné 13"/>
          <p:cNvSpPr/>
          <p:nvPr/>
        </p:nvSpPr>
        <p:spPr>
          <a:xfrm>
            <a:off x="396875" y="3847070"/>
            <a:ext cx="3343134" cy="2547866"/>
          </a:xfrm>
          <a:prstGeom prst="foldedCorner">
            <a:avLst/>
          </a:prstGeom>
          <a:ln w="6350"/>
        </p:spPr>
        <p:style>
          <a:lnRef idx="2">
            <a:schemeClr val="dk1"/>
          </a:lnRef>
          <a:fillRef idx="1">
            <a:schemeClr val="lt1"/>
          </a:fillRef>
          <a:effectRef idx="0">
            <a:schemeClr val="dk1"/>
          </a:effectRef>
          <a:fontRef idx="minor">
            <a:schemeClr val="dk1"/>
          </a:fontRef>
        </p:style>
        <p:txBody>
          <a:bodyPr rtlCol="0" anchor="ctr"/>
          <a:lstStyle/>
          <a:p>
            <a:r>
              <a:rPr lang="fr-FR" sz="1400" i="1" dirty="0"/>
              <a:t>Le changement d’adresse est considéré comme un « Customer </a:t>
            </a:r>
            <a:r>
              <a:rPr lang="fr-FR" sz="1400" i="1" dirty="0" err="1"/>
              <a:t>Order</a:t>
            </a:r>
            <a:r>
              <a:rPr lang="fr-FR" sz="1400" i="1" dirty="0"/>
              <a:t> ». </a:t>
            </a:r>
          </a:p>
          <a:p>
            <a:r>
              <a:rPr lang="fr-FR" sz="1400" i="1" dirty="0"/>
              <a:t>C’est une demande que fait le client, il est notifié une fois la demande acceptée et validée</a:t>
            </a:r>
          </a:p>
          <a:p>
            <a:endParaRPr lang="fr-FR" sz="1400" dirty="0" smtClean="0">
              <a:sym typeface="Wingdings" panose="05000000000000000000" pitchFamily="2" charset="2"/>
            </a:endParaRPr>
          </a:p>
          <a:p>
            <a:pPr marL="285750" indent="-285750">
              <a:buFont typeface="Wingdings"/>
              <a:buChar char="à"/>
            </a:pPr>
            <a:r>
              <a:rPr lang="fr-FR" sz="1400" dirty="0" smtClean="0">
                <a:sym typeface="Wingdings" panose="05000000000000000000" pitchFamily="2" charset="2"/>
              </a:rPr>
              <a:t>Ressource = </a:t>
            </a:r>
            <a:r>
              <a:rPr lang="fr-FR" sz="1400" b="1" i="1" dirty="0" err="1" smtClean="0">
                <a:sym typeface="Wingdings" panose="05000000000000000000" pitchFamily="2" charset="2"/>
              </a:rPr>
              <a:t>demandes_changement_adresse</a:t>
            </a:r>
            <a:endParaRPr lang="fr-FR" sz="1400" b="1" i="1" dirty="0" smtClean="0">
              <a:sym typeface="Wingdings" panose="05000000000000000000" pitchFamily="2" charset="2"/>
            </a:endParaRPr>
          </a:p>
          <a:p>
            <a:r>
              <a:rPr lang="fr-FR" sz="1400" i="1" dirty="0" smtClean="0">
                <a:sym typeface="Wingdings" panose="05000000000000000000" pitchFamily="2" charset="2"/>
              </a:rPr>
              <a:t>Ou</a:t>
            </a:r>
          </a:p>
          <a:p>
            <a:pPr marL="285750" indent="-285750">
              <a:buFont typeface="Wingdings"/>
              <a:buChar char="à"/>
            </a:pPr>
            <a:r>
              <a:rPr lang="fr-FR" sz="1400" b="1" i="1" dirty="0" err="1" smtClean="0">
                <a:sym typeface="Wingdings" panose="05000000000000000000" pitchFamily="2" charset="2"/>
              </a:rPr>
              <a:t>demandes_client</a:t>
            </a:r>
            <a:endParaRPr lang="fr-FR" sz="1400" b="1" i="1" dirty="0"/>
          </a:p>
        </p:txBody>
      </p:sp>
      <p:sp>
        <p:nvSpPr>
          <p:cNvPr id="15" name="Trapèze 14"/>
          <p:cNvSpPr/>
          <p:nvPr/>
        </p:nvSpPr>
        <p:spPr>
          <a:xfrm rot="10800000">
            <a:off x="454624"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Rectangle 15"/>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154994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pPr lvl="0"/>
            <a:r>
              <a:rPr lang="fr-FR" dirty="0"/>
              <a:t>Identifier les ressources candidates</a:t>
            </a:r>
          </a:p>
          <a:p>
            <a:pPr lvl="0"/>
            <a:r>
              <a:rPr lang="fr-FR" sz="1600" dirty="0"/>
              <a:t>Confronter les ressources candidates à des informations </a:t>
            </a:r>
            <a:r>
              <a:rPr lang="fr-FR" sz="1600" dirty="0" smtClean="0"/>
              <a:t>externes</a:t>
            </a:r>
            <a:endParaRPr lang="fr-FR" sz="1600"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 y="891989"/>
            <a:ext cx="1687015" cy="959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517650" y="1616926"/>
            <a:ext cx="317500" cy="101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1" name="Espace réservé du texte 2"/>
          <p:cNvSpPr txBox="1">
            <a:spLocks/>
          </p:cNvSpPr>
          <p:nvPr/>
        </p:nvSpPr>
        <p:spPr>
          <a:xfrm>
            <a:off x="269100" y="2012952"/>
            <a:ext cx="5769743" cy="4273772"/>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3"/>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fr-FR" dirty="0" smtClean="0"/>
          </a:p>
          <a:p>
            <a:r>
              <a:rPr lang="fr-FR" dirty="0" smtClean="0"/>
              <a:t>Open Bank Project</a:t>
            </a:r>
          </a:p>
          <a:p>
            <a:r>
              <a:rPr lang="fr-FR" dirty="0" smtClean="0">
                <a:hlinkClick r:id="rId4"/>
              </a:rPr>
              <a:t>https://github.com/OpenBankProject/OBP-API/wiki/REST-API-V1.2.1</a:t>
            </a:r>
            <a:endParaRPr lang="fr-FR" dirty="0" smtClean="0"/>
          </a:p>
          <a:p>
            <a:endParaRPr lang="fr-FR" dirty="0" smtClean="0"/>
          </a:p>
          <a:p>
            <a:r>
              <a:rPr lang="fr-FR" dirty="0" smtClean="0">
                <a:hlinkClick r:id="rId5"/>
              </a:rPr>
              <a:t>https://github.com/OpenBankProject/OBP-API/wiki</a:t>
            </a:r>
            <a:endParaRPr lang="fr-FR" dirty="0" smtClean="0"/>
          </a:p>
          <a:p>
            <a:endParaRPr lang="fr-FR" i="1" dirty="0" smtClean="0"/>
          </a:p>
          <a:p>
            <a:endParaRPr lang="fr-FR" i="1" dirty="0"/>
          </a:p>
          <a:p>
            <a:r>
              <a:rPr lang="fr-FR" i="1" dirty="0" smtClean="0"/>
              <a:t>Pas de cas d’utilisation sur le changement d’adresse</a:t>
            </a:r>
          </a:p>
          <a:p>
            <a:r>
              <a:rPr lang="fr-FR" i="1" dirty="0" smtClean="0"/>
              <a:t>Pas de propriétés « Adresse » sur l’utilisateur.</a:t>
            </a:r>
            <a:endParaRPr lang="fr-FR" i="1" dirty="0"/>
          </a:p>
        </p:txBody>
      </p:sp>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6406" y="1371824"/>
            <a:ext cx="3619594"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rot="19104187">
            <a:off x="6129324" y="3140018"/>
            <a:ext cx="3757760" cy="954107"/>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fr-FR"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Pas de cas </a:t>
            </a:r>
          </a:p>
          <a:p>
            <a:pPr algn="ctr"/>
            <a:r>
              <a:rPr lang="fr-FR"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d’utilisation similaire</a:t>
            </a:r>
            <a:endParaRPr lang="fr-FR"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Trapèze 8"/>
          <p:cNvSpPr/>
          <p:nvPr/>
        </p:nvSpPr>
        <p:spPr>
          <a:xfrm rot="10800000">
            <a:off x="454624"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Rectangle 9"/>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6659385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pPr lvl="0"/>
            <a:r>
              <a:rPr lang="fr-FR" dirty="0"/>
              <a:t>Identifier les ressources candidates</a:t>
            </a:r>
          </a:p>
          <a:p>
            <a:pPr lvl="0"/>
            <a:r>
              <a:rPr lang="fr-FR" sz="1600" dirty="0"/>
              <a:t>Confronter les ressources candidates à des informations </a:t>
            </a:r>
            <a:r>
              <a:rPr lang="fr-FR" sz="1600" dirty="0" smtClean="0"/>
              <a:t>externes</a:t>
            </a:r>
            <a:endParaRPr lang="fr-FR" sz="1600" dirty="0"/>
          </a:p>
        </p:txBody>
      </p:sp>
      <p:sp>
        <p:nvSpPr>
          <p:cNvPr id="3" name="Espace réservé du texte 2"/>
          <p:cNvSpPr>
            <a:spLocks noGrp="1"/>
          </p:cNvSpPr>
          <p:nvPr>
            <p:ph type="body" sz="quarter" idx="14"/>
          </p:nvPr>
        </p:nvSpPr>
        <p:spPr>
          <a:xfrm>
            <a:off x="269101" y="2012953"/>
            <a:ext cx="4074299" cy="1028700"/>
          </a:xfrm>
        </p:spPr>
        <p:txBody>
          <a:bodyPr/>
          <a:lstStyle/>
          <a:p>
            <a:r>
              <a:rPr lang="fr-FR" dirty="0" smtClean="0"/>
              <a:t>Initiative FIDOR BANK</a:t>
            </a:r>
          </a:p>
          <a:p>
            <a:r>
              <a:rPr lang="fr-FR" dirty="0">
                <a:hlinkClick r:id="rId2"/>
              </a:rPr>
              <a:t>https://developer.fidor.de</a:t>
            </a:r>
            <a:r>
              <a:rPr lang="fr-FR" dirty="0" smtClean="0">
                <a:hlinkClick r:id="rId2"/>
              </a:rPr>
              <a:t>/</a:t>
            </a:r>
            <a:endParaRPr lang="fr-FR" dirty="0" smtClean="0"/>
          </a:p>
          <a:p>
            <a:endParaRPr lang="fr-FR" dirty="0"/>
          </a:p>
          <a:p>
            <a:endParaRPr lang="fr-FR"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 y="891989"/>
            <a:ext cx="1687015" cy="959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517650" y="1616926"/>
            <a:ext cx="317500" cy="101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6393" y="1095035"/>
            <a:ext cx="2974254" cy="5167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2017" y="1095035"/>
            <a:ext cx="221786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texte 2"/>
          <p:cNvSpPr txBox="1">
            <a:spLocks/>
          </p:cNvSpPr>
          <p:nvPr/>
        </p:nvSpPr>
        <p:spPr>
          <a:xfrm>
            <a:off x="396875" y="3435352"/>
            <a:ext cx="6113585" cy="2432047"/>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6"/>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fr-FR" i="1" dirty="0"/>
          </a:p>
          <a:p>
            <a:endParaRPr lang="fr-FR" i="1" dirty="0" smtClean="0"/>
          </a:p>
          <a:p>
            <a:endParaRPr lang="fr-FR" dirty="0" smtClean="0"/>
          </a:p>
          <a:p>
            <a:endParaRPr lang="fr-FR" dirty="0"/>
          </a:p>
        </p:txBody>
      </p:sp>
      <p:sp>
        <p:nvSpPr>
          <p:cNvPr id="10" name="Carré corné 9"/>
          <p:cNvSpPr/>
          <p:nvPr/>
        </p:nvSpPr>
        <p:spPr>
          <a:xfrm>
            <a:off x="423850" y="3678783"/>
            <a:ext cx="4494951" cy="2215636"/>
          </a:xfrm>
          <a:prstGeom prst="foldedCorner">
            <a:avLst/>
          </a:prstGeom>
          <a:ln w="6350"/>
        </p:spPr>
        <p:style>
          <a:lnRef idx="2">
            <a:schemeClr val="dk1"/>
          </a:lnRef>
          <a:fillRef idx="1">
            <a:schemeClr val="lt1"/>
          </a:fillRef>
          <a:effectRef idx="0">
            <a:schemeClr val="dk1"/>
          </a:effectRef>
          <a:fontRef idx="minor">
            <a:schemeClr val="dk1"/>
          </a:fontRef>
        </p:style>
        <p:txBody>
          <a:bodyPr rtlCol="0" anchor="ctr"/>
          <a:lstStyle/>
          <a:p>
            <a:r>
              <a:rPr lang="fr-FR" sz="1400" i="1" dirty="0"/>
              <a:t>L’adresse est une propriété de la ressource </a:t>
            </a:r>
            <a:r>
              <a:rPr lang="fr-FR" sz="1400" i="1" dirty="0" smtClean="0"/>
              <a:t>Customer.</a:t>
            </a:r>
          </a:p>
          <a:p>
            <a:r>
              <a:rPr lang="fr-FR" sz="1400" i="1" dirty="0" smtClean="0"/>
              <a:t>Il </a:t>
            </a:r>
            <a:r>
              <a:rPr lang="fr-FR" sz="1400" i="1" dirty="0"/>
              <a:t>n’y en a qu’une</a:t>
            </a:r>
            <a:r>
              <a:rPr lang="fr-FR" sz="1400" i="1" dirty="0" smtClean="0"/>
              <a:t>.</a:t>
            </a:r>
          </a:p>
          <a:p>
            <a:endParaRPr lang="fr-FR" sz="1400" i="1" dirty="0"/>
          </a:p>
          <a:p>
            <a:r>
              <a:rPr lang="fr-FR" sz="1400" i="1" dirty="0"/>
              <a:t>Les 2 opérations disponibles </a:t>
            </a:r>
            <a:r>
              <a:rPr lang="fr-FR" sz="1400" i="1" dirty="0" smtClean="0"/>
              <a:t>sont :</a:t>
            </a:r>
            <a:endParaRPr lang="fr-FR" sz="1400" i="1" dirty="0"/>
          </a:p>
          <a:p>
            <a:r>
              <a:rPr lang="fr-FR" sz="1400" i="1" dirty="0" smtClean="0"/>
              <a:t>- La consultation </a:t>
            </a:r>
            <a:r>
              <a:rPr lang="fr-FR" sz="1400" i="1" dirty="0"/>
              <a:t>de la fiche d’un </a:t>
            </a:r>
            <a:r>
              <a:rPr lang="fr-FR" sz="1400" i="1" dirty="0" smtClean="0"/>
              <a:t>Customer</a:t>
            </a:r>
          </a:p>
          <a:p>
            <a:endParaRPr lang="fr-FR" sz="1400" i="1" dirty="0"/>
          </a:p>
          <a:p>
            <a:r>
              <a:rPr lang="fr-FR" sz="1400" i="1" dirty="0" smtClean="0"/>
              <a:t>- La création </a:t>
            </a:r>
            <a:r>
              <a:rPr lang="fr-FR" sz="1400" i="1" dirty="0"/>
              <a:t>d’un </a:t>
            </a:r>
            <a:r>
              <a:rPr lang="fr-FR" sz="1400" i="1" dirty="0" err="1"/>
              <a:t>customer</a:t>
            </a:r>
            <a:endParaRPr lang="fr-FR" sz="1400" i="1" dirty="0"/>
          </a:p>
          <a:p>
            <a:r>
              <a:rPr lang="fr-FR" sz="1400" i="1" dirty="0"/>
              <a:t>Il n’y a pas d’opération de </a:t>
            </a:r>
            <a:r>
              <a:rPr lang="fr-FR" sz="1400" i="1" dirty="0" smtClean="0"/>
              <a:t>modification</a:t>
            </a:r>
            <a:endParaRPr lang="fr-FR" sz="1400" i="1" dirty="0"/>
          </a:p>
        </p:txBody>
      </p:sp>
      <p:sp>
        <p:nvSpPr>
          <p:cNvPr id="11" name="Trapèze 10"/>
          <p:cNvSpPr/>
          <p:nvPr/>
        </p:nvSpPr>
        <p:spPr>
          <a:xfrm rot="10800000">
            <a:off x="454624"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Rectangle 11"/>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30536435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pPr lvl="0"/>
            <a:r>
              <a:rPr lang="fr-FR" dirty="0"/>
              <a:t>Identifier les ressources candidates</a:t>
            </a:r>
          </a:p>
          <a:p>
            <a:pPr lvl="0"/>
            <a:r>
              <a:rPr lang="fr-FR" sz="1600" dirty="0" smtClean="0"/>
              <a:t>Confronter avec le Modèles des Entités Métiers (MEM)</a:t>
            </a:r>
            <a:endParaRPr lang="fr-FR" sz="1600"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 y="891989"/>
            <a:ext cx="1687015" cy="959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517650" y="1724020"/>
            <a:ext cx="317500" cy="101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5914" y="91965"/>
            <a:ext cx="3805957" cy="238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5984321" y="485079"/>
            <a:ext cx="502508" cy="329513"/>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7971" y="3163330"/>
            <a:ext cx="2615529" cy="1330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8987560" y="3044139"/>
            <a:ext cx="634311" cy="354227"/>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dirty="0" smtClean="0"/>
              <a:t>?</a:t>
            </a:r>
            <a:endParaRPr lang="fr-FR" dirty="0"/>
          </a:p>
        </p:txBody>
      </p:sp>
      <p:sp>
        <p:nvSpPr>
          <p:cNvPr id="14" name="Rectangle 13"/>
          <p:cNvSpPr/>
          <p:nvPr/>
        </p:nvSpPr>
        <p:spPr>
          <a:xfrm>
            <a:off x="7459250" y="814592"/>
            <a:ext cx="502508" cy="237044"/>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5497" y="3163330"/>
            <a:ext cx="3117178" cy="1312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5"/>
          <p:cNvSpPr/>
          <p:nvPr/>
        </p:nvSpPr>
        <p:spPr>
          <a:xfrm>
            <a:off x="5884707" y="3621791"/>
            <a:ext cx="778120" cy="347843"/>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329" y="4573286"/>
            <a:ext cx="1767346" cy="1568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Connecteur droit 20"/>
          <p:cNvCxnSpPr/>
          <p:nvPr/>
        </p:nvCxnSpPr>
        <p:spPr>
          <a:xfrm flipV="1">
            <a:off x="6240459" y="5186105"/>
            <a:ext cx="778120" cy="25717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2151" y="3181914"/>
            <a:ext cx="3063346" cy="1294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24"/>
          <p:cNvSpPr/>
          <p:nvPr/>
        </p:nvSpPr>
        <p:spPr>
          <a:xfrm>
            <a:off x="6457997" y="966993"/>
            <a:ext cx="409660" cy="164756"/>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150" y="4558097"/>
            <a:ext cx="1345625" cy="1611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Rectangle 27"/>
          <p:cNvSpPr/>
          <p:nvPr/>
        </p:nvSpPr>
        <p:spPr>
          <a:xfrm>
            <a:off x="1387015" y="3426348"/>
            <a:ext cx="778120" cy="347843"/>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9" name="Carré corné 28"/>
          <p:cNvSpPr/>
          <p:nvPr/>
        </p:nvSpPr>
        <p:spPr>
          <a:xfrm>
            <a:off x="2293620" y="814592"/>
            <a:ext cx="3371709" cy="2229548"/>
          </a:xfrm>
          <a:prstGeom prst="foldedCorner">
            <a:avLst/>
          </a:prstGeom>
          <a:ln w="6350"/>
        </p:spPr>
        <p:style>
          <a:lnRef idx="2">
            <a:schemeClr val="dk1"/>
          </a:lnRef>
          <a:fillRef idx="1">
            <a:schemeClr val="lt1"/>
          </a:fillRef>
          <a:effectRef idx="0">
            <a:schemeClr val="dk1"/>
          </a:effectRef>
          <a:fontRef idx="minor">
            <a:schemeClr val="dk1"/>
          </a:fontRef>
        </p:style>
        <p:txBody>
          <a:bodyPr rtlCol="0" anchor="ctr"/>
          <a:lstStyle/>
          <a:p>
            <a:r>
              <a:rPr lang="fr-FR" sz="1400" i="1" dirty="0"/>
              <a:t>L’adresse </a:t>
            </a:r>
            <a:r>
              <a:rPr lang="fr-FR" sz="1400" i="1" dirty="0" smtClean="0"/>
              <a:t>(légale) se retrouve dans la catégorie « Destinataire de communication ». Il n’y a rien dans « Personnes Physique » ni dans le domaine « Demandes Clients ».</a:t>
            </a:r>
          </a:p>
          <a:p>
            <a:pPr marL="285750" indent="-285750">
              <a:buFont typeface="Wingdings"/>
              <a:buChar char="à"/>
            </a:pPr>
            <a:r>
              <a:rPr lang="fr-FR" sz="1400" dirty="0">
                <a:sym typeface="Wingdings" panose="05000000000000000000" pitchFamily="2" charset="2"/>
              </a:rPr>
              <a:t>Ressource = </a:t>
            </a:r>
            <a:r>
              <a:rPr lang="fr-FR" sz="1400" b="1" i="1" dirty="0" err="1" smtClean="0">
                <a:sym typeface="Wingdings" panose="05000000000000000000" pitchFamily="2" charset="2"/>
              </a:rPr>
              <a:t>destinataire_de_communication</a:t>
            </a:r>
            <a:endParaRPr lang="fr-FR" sz="1400" b="1" i="1" dirty="0">
              <a:sym typeface="Wingdings" panose="05000000000000000000" pitchFamily="2" charset="2"/>
            </a:endParaRPr>
          </a:p>
          <a:p>
            <a:r>
              <a:rPr lang="fr-FR" sz="1400" i="1" dirty="0">
                <a:sym typeface="Wingdings" panose="05000000000000000000" pitchFamily="2" charset="2"/>
              </a:rPr>
              <a:t>Ou</a:t>
            </a:r>
          </a:p>
          <a:p>
            <a:pPr marL="285750" indent="-285750">
              <a:buFont typeface="Wingdings"/>
              <a:buChar char="à"/>
            </a:pPr>
            <a:r>
              <a:rPr lang="fr-FR" sz="1400" b="1" i="1" dirty="0" err="1" smtClean="0">
                <a:sym typeface="Wingdings" panose="05000000000000000000" pitchFamily="2" charset="2"/>
              </a:rPr>
              <a:t>demande_client</a:t>
            </a:r>
            <a:endParaRPr lang="fr-FR" sz="1400" i="1" dirty="0"/>
          </a:p>
        </p:txBody>
      </p:sp>
      <p:sp>
        <p:nvSpPr>
          <p:cNvPr id="20" name="Trapèze 19"/>
          <p:cNvSpPr/>
          <p:nvPr/>
        </p:nvSpPr>
        <p:spPr>
          <a:xfrm rot="10800000">
            <a:off x="454624"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Rectangle 21"/>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9014268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pPr lvl="0"/>
            <a:r>
              <a:rPr lang="fr-FR" dirty="0"/>
              <a:t>Identifier les ressources candidates</a:t>
            </a:r>
          </a:p>
          <a:p>
            <a:pPr lvl="0"/>
            <a:r>
              <a:rPr lang="fr-FR" sz="1600" dirty="0"/>
              <a:t>Définir les états de la ressource</a:t>
            </a:r>
          </a:p>
        </p:txBody>
      </p:sp>
      <p:sp>
        <p:nvSpPr>
          <p:cNvPr id="3" name="Espace réservé du texte 2"/>
          <p:cNvSpPr>
            <a:spLocks noGrp="1"/>
          </p:cNvSpPr>
          <p:nvPr>
            <p:ph type="body" sz="quarter" idx="14"/>
          </p:nvPr>
        </p:nvSpPr>
        <p:spPr>
          <a:xfrm>
            <a:off x="269101" y="2012952"/>
            <a:ext cx="9349818" cy="4214853"/>
          </a:xfrm>
        </p:spPr>
        <p:txBody>
          <a:bodyPr/>
          <a:lstStyle/>
          <a:p>
            <a:r>
              <a:rPr lang="fr-FR" dirty="0" smtClean="0"/>
              <a:t>Une </a:t>
            </a:r>
            <a:r>
              <a:rPr lang="fr-FR" dirty="0"/>
              <a:t>ressource a</a:t>
            </a:r>
            <a:r>
              <a:rPr lang="fr-FR" dirty="0" smtClean="0"/>
              <a:t> un </a:t>
            </a:r>
            <a:r>
              <a:rPr lang="fr-FR" dirty="0"/>
              <a:t>état initial (qui peut ê</a:t>
            </a:r>
            <a:r>
              <a:rPr lang="fr-FR" dirty="0" smtClean="0"/>
              <a:t>tre </a:t>
            </a:r>
            <a:r>
              <a:rPr lang="fr-FR" dirty="0"/>
              <a:t>« persistant »), </a:t>
            </a:r>
            <a:r>
              <a:rPr lang="fr-FR" dirty="0" smtClean="0"/>
              <a:t>mais pas obligatoirement d’état </a:t>
            </a:r>
            <a:r>
              <a:rPr lang="fr-FR" dirty="0"/>
              <a:t>final. </a:t>
            </a:r>
            <a:endParaRPr lang="fr-FR" dirty="0" smtClean="0"/>
          </a:p>
          <a:p>
            <a:r>
              <a:rPr lang="fr-FR" dirty="0" smtClean="0"/>
              <a:t>Une ressource peut avoir plusieurs états.</a:t>
            </a:r>
          </a:p>
          <a:p>
            <a:r>
              <a:rPr lang="fr-FR" dirty="0" smtClean="0"/>
              <a:t>Par exemple, si on considère une ressource « </a:t>
            </a:r>
            <a:r>
              <a:rPr lang="fr-FR" b="1" dirty="0" err="1" smtClean="0"/>
              <a:t>demandes_changement_adresse</a:t>
            </a:r>
            <a:r>
              <a:rPr lang="fr-FR" dirty="0" smtClean="0"/>
              <a:t> », elle peut avoir les états :</a:t>
            </a:r>
          </a:p>
          <a:p>
            <a:pPr lvl="1"/>
            <a:r>
              <a:rPr lang="fr-FR" i="1" dirty="0" smtClean="0"/>
              <a:t>Créée</a:t>
            </a:r>
          </a:p>
          <a:p>
            <a:pPr lvl="1"/>
            <a:r>
              <a:rPr lang="fr-FR" i="1" dirty="0" smtClean="0"/>
              <a:t>Traitée</a:t>
            </a:r>
          </a:p>
          <a:p>
            <a:pPr lvl="1"/>
            <a:r>
              <a:rPr lang="fr-FR" i="1" dirty="0" smtClean="0"/>
              <a:t>En attente de compléments</a:t>
            </a:r>
          </a:p>
          <a:p>
            <a:pPr lvl="1"/>
            <a:r>
              <a:rPr lang="fr-FR" i="1" dirty="0" smtClean="0"/>
              <a:t>Rejetée</a:t>
            </a:r>
          </a:p>
          <a:p>
            <a:pPr lvl="1"/>
            <a:endParaRPr lang="fr-FR" dirty="0" smtClean="0"/>
          </a:p>
          <a:p>
            <a:r>
              <a:rPr lang="fr-FR" dirty="0" smtClean="0"/>
              <a:t>Elle peut n’avoir qu’un seul état. Par exemple, si on considère une ressource « </a:t>
            </a:r>
            <a:r>
              <a:rPr lang="fr-FR" b="1" dirty="0" smtClean="0"/>
              <a:t>adresses</a:t>
            </a:r>
            <a:r>
              <a:rPr lang="fr-FR" dirty="0" smtClean="0"/>
              <a:t> », il n’y aurait que l’état « </a:t>
            </a:r>
            <a:r>
              <a:rPr lang="fr-FR" i="1" dirty="0" smtClean="0"/>
              <a:t>courante</a:t>
            </a:r>
            <a:r>
              <a:rPr lang="fr-FR" dirty="0" smtClean="0"/>
              <a:t> ».</a:t>
            </a:r>
            <a:endParaRPr lang="fr-FR" dirty="0"/>
          </a:p>
          <a:p>
            <a:r>
              <a:rPr lang="fr-FR" dirty="0" smtClean="0"/>
              <a:t>Cette étape de définition est facultative, et dépend de la ressource candidate identifiée</a:t>
            </a:r>
            <a:endParaRPr lang="fr-FR"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 y="891989"/>
            <a:ext cx="1687015" cy="959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517650" y="1724020"/>
            <a:ext cx="317500" cy="1016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7" name="Trapèze 6"/>
          <p:cNvSpPr/>
          <p:nvPr/>
        </p:nvSpPr>
        <p:spPr>
          <a:xfrm rot="10800000">
            <a:off x="454624"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3994006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me 7"/>
          <p:cNvGraphicFramePr/>
          <p:nvPr>
            <p:extLst>
              <p:ext uri="{D42A27DB-BD31-4B8C-83A1-F6EECF244321}">
                <p14:modId xmlns:p14="http://schemas.microsoft.com/office/powerpoint/2010/main" val="3943294821"/>
              </p:ext>
            </p:extLst>
          </p:nvPr>
        </p:nvGraphicFramePr>
        <p:xfrm>
          <a:off x="1651000" y="1227666"/>
          <a:ext cx="6604000"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Ellipse 6"/>
          <p:cNvSpPr/>
          <p:nvPr/>
        </p:nvSpPr>
        <p:spPr>
          <a:xfrm>
            <a:off x="2216696" y="3595035"/>
            <a:ext cx="665623" cy="671513"/>
          </a:xfrm>
          <a:prstGeom prst="ellipse">
            <a:avLst/>
          </a:prstGeom>
          <a:solidFill>
            <a:srgbClr val="80BD2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smtClean="0">
              <a:ln>
                <a:noFill/>
              </a:ln>
              <a:solidFill>
                <a:prstClr val="white"/>
              </a:solidFill>
              <a:effectLst/>
              <a:uLnTx/>
              <a:uFillTx/>
              <a:latin typeface="Calibri"/>
              <a:ea typeface="+mn-ea"/>
              <a:cs typeface="Arial"/>
            </a:endParaRPr>
          </a:p>
        </p:txBody>
      </p:sp>
      <p:sp>
        <p:nvSpPr>
          <p:cNvPr id="6" name="Trapèze 5"/>
          <p:cNvSpPr/>
          <p:nvPr/>
        </p:nvSpPr>
        <p:spPr>
          <a:xfrm rot="10800000">
            <a:off x="1121902"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Rectangle 4"/>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23086140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Déclinaison dans les couches </a:t>
            </a:r>
            <a:r>
              <a:rPr lang="fr-FR" dirty="0" smtClean="0"/>
              <a:t>d’architecture</a:t>
            </a:r>
          </a:p>
          <a:p>
            <a:r>
              <a:rPr lang="fr-FR" sz="1600" dirty="0" smtClean="0"/>
              <a:t>Vision Métier</a:t>
            </a:r>
            <a:endParaRPr lang="fr-FR" sz="1600" dirty="0"/>
          </a:p>
        </p:txBody>
      </p:sp>
      <p:sp>
        <p:nvSpPr>
          <p:cNvPr id="3" name="Espace réservé du texte 2"/>
          <p:cNvSpPr>
            <a:spLocks noGrp="1"/>
          </p:cNvSpPr>
          <p:nvPr>
            <p:ph type="body" sz="quarter" idx="14"/>
          </p:nvPr>
        </p:nvSpPr>
        <p:spPr>
          <a:xfrm>
            <a:off x="269100" y="1257302"/>
            <a:ext cx="9201212" cy="4416887"/>
          </a:xfrm>
        </p:spPr>
        <p:txBody>
          <a:bodyPr/>
          <a:lstStyle/>
          <a:p>
            <a:pPr marL="342900" lvl="1" indent="-342900">
              <a:buSzPct val="80000"/>
              <a:defRPr/>
            </a:pPr>
            <a:r>
              <a:rPr lang="fr-FR" dirty="0"/>
              <a:t>L’ensemble des informations identifiées par le métier et qui ont un sens pour lui est représenté dans le </a:t>
            </a:r>
            <a:r>
              <a:rPr lang="fr-FR" dirty="0" smtClean="0"/>
              <a:t>MIM. Certaines </a:t>
            </a:r>
            <a:r>
              <a:rPr lang="fr-FR" dirty="0"/>
              <a:t>de ces informations peuvent demander un accès direct par exposition sous forme de </a:t>
            </a:r>
            <a:r>
              <a:rPr lang="fr-FR" dirty="0" smtClean="0"/>
              <a:t>ressources</a:t>
            </a:r>
          </a:p>
          <a:p>
            <a:pPr marL="342900" lvl="1" indent="-342900">
              <a:buSzPct val="80000"/>
              <a:defRPr/>
            </a:pPr>
            <a:endParaRPr lang="fr-FR" dirty="0"/>
          </a:p>
          <a:p>
            <a:pPr marL="342900" lvl="1" indent="-342900">
              <a:buSzPct val="80000"/>
              <a:defRPr/>
            </a:pPr>
            <a:endParaRPr lang="fr-FR" dirty="0" smtClean="0"/>
          </a:p>
          <a:p>
            <a:pPr marL="0" lvl="1" indent="0">
              <a:buSzPct val="80000"/>
              <a:buNone/>
              <a:defRPr/>
            </a:pPr>
            <a:endParaRPr lang="fr-FR" dirty="0" smtClean="0"/>
          </a:p>
          <a:p>
            <a:pPr marL="342900" lvl="1" indent="-342900">
              <a:buSzPct val="80000"/>
              <a:defRPr/>
            </a:pPr>
            <a:endParaRPr lang="fr-FR" dirty="0"/>
          </a:p>
          <a:p>
            <a:pPr marL="342900" lvl="1" indent="-342900">
              <a:buSzPct val="80000"/>
              <a:defRPr/>
            </a:pPr>
            <a:endParaRPr lang="fr-FR" dirty="0" smtClean="0"/>
          </a:p>
          <a:p>
            <a:pPr marL="342900" lvl="1" indent="-342900">
              <a:buSzPct val="80000"/>
              <a:defRPr/>
            </a:pPr>
            <a:endParaRPr lang="fr-FR" dirty="0"/>
          </a:p>
          <a:p>
            <a:pPr marL="342900" lvl="1" indent="-342900">
              <a:buSzPct val="80000"/>
              <a:defRPr/>
            </a:pPr>
            <a:endParaRPr lang="fr-FR" dirty="0" smtClean="0"/>
          </a:p>
          <a:p>
            <a:pPr marL="342900" lvl="1" indent="-342900">
              <a:buSzPct val="80000"/>
              <a:defRPr/>
            </a:pPr>
            <a:endParaRPr lang="fr-FR" dirty="0" smtClean="0"/>
          </a:p>
          <a:p>
            <a:pPr marL="342900" lvl="1" indent="-342900">
              <a:buSzPct val="80000"/>
              <a:defRPr/>
            </a:pPr>
            <a:r>
              <a:rPr lang="fr-FR" dirty="0" smtClean="0">
                <a:solidFill>
                  <a:schemeClr val="tx1"/>
                </a:solidFill>
              </a:rPr>
              <a:t>Dans </a:t>
            </a:r>
            <a:r>
              <a:rPr lang="fr-FR" dirty="0">
                <a:solidFill>
                  <a:schemeClr val="tx1"/>
                </a:solidFill>
              </a:rPr>
              <a:t>ce sens on peut dire que </a:t>
            </a:r>
            <a:r>
              <a:rPr lang="fr-FR" b="1" dirty="0">
                <a:solidFill>
                  <a:srgbClr val="7030A0"/>
                </a:solidFill>
              </a:rPr>
              <a:t>les ressources peuvent être identifiées à partir du MIM</a:t>
            </a:r>
            <a:r>
              <a:rPr lang="fr-FR" dirty="0">
                <a:solidFill>
                  <a:srgbClr val="7030A0"/>
                </a:solidFill>
              </a:rPr>
              <a:t> </a:t>
            </a:r>
            <a:r>
              <a:rPr lang="fr-FR" dirty="0"/>
              <a:t>(déclinaison de la vision métier vers la vision consommateur)</a:t>
            </a:r>
          </a:p>
          <a:p>
            <a:endParaRPr lang="fr-FR" dirty="0"/>
          </a:p>
        </p:txBody>
      </p:sp>
      <p:grpSp>
        <p:nvGrpSpPr>
          <p:cNvPr id="5" name="Groupe 4"/>
          <p:cNvGrpSpPr>
            <a:grpSpLocks/>
          </p:cNvGrpSpPr>
          <p:nvPr/>
        </p:nvGrpSpPr>
        <p:grpSpPr bwMode="auto">
          <a:xfrm>
            <a:off x="789125" y="3402543"/>
            <a:ext cx="7971351" cy="892000"/>
            <a:chOff x="431484" y="828885"/>
            <a:chExt cx="9474516" cy="891715"/>
          </a:xfrm>
        </p:grpSpPr>
        <p:sp>
          <p:nvSpPr>
            <p:cNvPr id="6" name="Rectangle 3"/>
            <p:cNvSpPr>
              <a:spLocks noChangeArrowheads="1"/>
            </p:cNvSpPr>
            <p:nvPr/>
          </p:nvSpPr>
          <p:spPr bwMode="auto">
            <a:xfrm>
              <a:off x="2756252" y="828885"/>
              <a:ext cx="4451019" cy="805932"/>
            </a:xfrm>
            <a:prstGeom prst="rect">
              <a:avLst/>
            </a:prstGeom>
            <a:solidFill>
              <a:srgbClr val="98B5D8"/>
            </a:solidFill>
            <a:ln>
              <a:noFill/>
            </a:ln>
            <a:effectLst>
              <a:prstShdw prst="shdw17" dist="17961" dir="2700000">
                <a:srgbClr val="5B6D82"/>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endParaRPr lang="fr-FR" sz="1600"/>
            </a:p>
          </p:txBody>
        </p:sp>
        <p:sp>
          <p:nvSpPr>
            <p:cNvPr id="7" name="Line 59"/>
            <p:cNvSpPr>
              <a:spLocks noChangeShapeType="1"/>
            </p:cNvSpPr>
            <p:nvPr/>
          </p:nvSpPr>
          <p:spPr bwMode="auto">
            <a:xfrm>
              <a:off x="431484" y="1720600"/>
              <a:ext cx="9474516" cy="0"/>
            </a:xfrm>
            <a:prstGeom prst="line">
              <a:avLst/>
            </a:prstGeom>
            <a:noFill/>
            <a:ln w="28575">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p>
          </p:txBody>
        </p:sp>
        <p:sp>
          <p:nvSpPr>
            <p:cNvPr id="8" name="Text Box 60"/>
            <p:cNvSpPr txBox="1">
              <a:spLocks noChangeArrowheads="1"/>
            </p:cNvSpPr>
            <p:nvPr/>
          </p:nvSpPr>
          <p:spPr bwMode="auto">
            <a:xfrm>
              <a:off x="680288" y="1328010"/>
              <a:ext cx="996950" cy="338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sz="1600" i="1" dirty="0">
                  <a:solidFill>
                    <a:schemeClr val="hlink"/>
                  </a:solidFill>
                </a:rPr>
                <a:t>Métier</a:t>
              </a:r>
            </a:p>
          </p:txBody>
        </p:sp>
        <p:sp>
          <p:nvSpPr>
            <p:cNvPr id="9" name="Rectangle 61"/>
            <p:cNvSpPr>
              <a:spLocks noChangeArrowheads="1"/>
            </p:cNvSpPr>
            <p:nvPr/>
          </p:nvSpPr>
          <p:spPr bwMode="auto">
            <a:xfrm>
              <a:off x="2778368" y="855884"/>
              <a:ext cx="3281203" cy="277724"/>
            </a:xfrm>
            <a:prstGeom prst="rect">
              <a:avLst/>
            </a:prstGeom>
            <a:solidFill>
              <a:srgbClr val="9BBB59"/>
            </a:solidFill>
            <a:ln>
              <a:headEnd/>
              <a:tailEnd/>
            </a:ln>
            <a:extLst/>
          </p:spPr>
          <p:style>
            <a:lnRef idx="3">
              <a:schemeClr val="lt1"/>
            </a:lnRef>
            <a:fillRef idx="1">
              <a:schemeClr val="accent3"/>
            </a:fillRef>
            <a:effectRef idx="1">
              <a:schemeClr val="accent3"/>
            </a:effectRef>
            <a:fontRef idx="minor">
              <a:schemeClr val="lt1"/>
            </a:fontRef>
          </p:style>
          <p:txBody>
            <a:bodyPr lIns="90000" tIns="46800" rIns="90000" bIns="46800" anchor="ctr"/>
            <a:lstStyle/>
            <a:p>
              <a:pPr algn="ctr">
                <a:defRPr/>
              </a:pPr>
              <a:r>
                <a:rPr lang="fr-FR" sz="1200" b="1" dirty="0"/>
                <a:t>Domaine Information</a:t>
              </a:r>
            </a:p>
          </p:txBody>
        </p:sp>
        <p:sp>
          <p:nvSpPr>
            <p:cNvPr id="10" name="Rectangle 62"/>
            <p:cNvSpPr>
              <a:spLocks noChangeArrowheads="1"/>
            </p:cNvSpPr>
            <p:nvPr/>
          </p:nvSpPr>
          <p:spPr bwMode="auto">
            <a:xfrm>
              <a:off x="4375143" y="1180371"/>
              <a:ext cx="1684338" cy="355600"/>
            </a:xfrm>
            <a:prstGeom prst="rect">
              <a:avLst/>
            </a:prstGeom>
            <a:solidFill>
              <a:srgbClr val="DBEEF4"/>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r>
                <a:rPr lang="fr-FR" sz="1100" b="1"/>
                <a:t>Information métier</a:t>
              </a:r>
            </a:p>
          </p:txBody>
        </p:sp>
        <p:sp>
          <p:nvSpPr>
            <p:cNvPr id="11" name="Rectangle 63"/>
            <p:cNvSpPr>
              <a:spLocks noChangeArrowheads="1"/>
            </p:cNvSpPr>
            <p:nvPr/>
          </p:nvSpPr>
          <p:spPr bwMode="auto">
            <a:xfrm>
              <a:off x="2770334" y="1180371"/>
              <a:ext cx="1379538" cy="355600"/>
            </a:xfrm>
            <a:prstGeom prst="rect">
              <a:avLst/>
            </a:prstGeom>
            <a:solidFill>
              <a:srgbClr val="DBEEF4"/>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r>
                <a:rPr lang="fr-FR" sz="1100" b="1" dirty="0"/>
                <a:t>Groupe d’Information</a:t>
              </a:r>
            </a:p>
          </p:txBody>
        </p:sp>
        <p:sp>
          <p:nvSpPr>
            <p:cNvPr id="12" name="WordArt 64"/>
            <p:cNvSpPr>
              <a:spLocks noChangeArrowheads="1" noChangeShapeType="1" noTextEdit="1"/>
            </p:cNvSpPr>
            <p:nvPr/>
          </p:nvSpPr>
          <p:spPr bwMode="auto">
            <a:xfrm>
              <a:off x="6181076" y="879685"/>
              <a:ext cx="909637" cy="431800"/>
            </a:xfrm>
            <a:prstGeom prst="rect">
              <a:avLst/>
            </a:prstGeom>
          </p:spPr>
          <p:txBody>
            <a:bodyPr wrap="none" fromWordArt="1">
              <a:prstTxWarp prst="textPlain">
                <a:avLst>
                  <a:gd name="adj" fmla="val 50000"/>
                </a:avLst>
              </a:prstTxWarp>
            </a:bodyPr>
            <a:lstStyle/>
            <a:p>
              <a:pPr algn="ctr"/>
              <a:r>
                <a:rPr lang="fr-FR" sz="3200" kern="10" dirty="0">
                  <a:ln w="9525">
                    <a:solidFill>
                      <a:srgbClr val="000000"/>
                    </a:solidFill>
                    <a:round/>
                    <a:headEnd/>
                    <a:tailEnd/>
                  </a:ln>
                  <a:solidFill>
                    <a:schemeClr val="bg1"/>
                  </a:solidFill>
                  <a:latin typeface="Arial Black"/>
                </a:rPr>
                <a:t>MIM</a:t>
              </a:r>
            </a:p>
          </p:txBody>
        </p:sp>
        <p:sp>
          <p:nvSpPr>
            <p:cNvPr id="13" name="Line 70"/>
            <p:cNvSpPr>
              <a:spLocks noChangeShapeType="1"/>
            </p:cNvSpPr>
            <p:nvPr/>
          </p:nvSpPr>
          <p:spPr bwMode="auto">
            <a:xfrm flipV="1">
              <a:off x="431484" y="1176369"/>
              <a:ext cx="602522" cy="544229"/>
            </a:xfrm>
            <a:prstGeom prst="line">
              <a:avLst/>
            </a:prstGeom>
            <a:noFill/>
            <a:ln w="28575">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p>
          </p:txBody>
        </p:sp>
        <p:sp>
          <p:nvSpPr>
            <p:cNvPr id="14" name="Rectangle 76"/>
            <p:cNvSpPr>
              <a:spLocks noChangeArrowheads="1"/>
            </p:cNvSpPr>
            <p:nvPr/>
          </p:nvSpPr>
          <p:spPr bwMode="auto">
            <a:xfrm>
              <a:off x="1760703" y="1105887"/>
              <a:ext cx="833983" cy="338138"/>
            </a:xfrm>
            <a:prstGeom prst="rect">
              <a:avLst/>
            </a:prstGeom>
            <a:solidFill>
              <a:srgbClr val="DBEEF4"/>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r>
                <a:rPr lang="fr-FR" sz="1100" b="1"/>
                <a:t>Tâche</a:t>
              </a:r>
            </a:p>
          </p:txBody>
        </p:sp>
        <p:sp>
          <p:nvSpPr>
            <p:cNvPr id="15" name="Rectangle 76"/>
            <p:cNvSpPr>
              <a:spLocks noChangeArrowheads="1"/>
            </p:cNvSpPr>
            <p:nvPr/>
          </p:nvSpPr>
          <p:spPr bwMode="auto">
            <a:xfrm>
              <a:off x="1343619" y="838232"/>
              <a:ext cx="1137958" cy="338138"/>
            </a:xfrm>
            <a:prstGeom prst="rect">
              <a:avLst/>
            </a:prstGeom>
            <a:solidFill>
              <a:srgbClr val="DBEEF4"/>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r>
                <a:rPr lang="fr-FR" sz="1100" b="1" dirty="0"/>
                <a:t>Processus</a:t>
              </a:r>
            </a:p>
          </p:txBody>
        </p:sp>
      </p:grpSp>
      <p:sp>
        <p:nvSpPr>
          <p:cNvPr id="16" name="Flèche vers le bas 15"/>
          <p:cNvSpPr/>
          <p:nvPr/>
        </p:nvSpPr>
        <p:spPr bwMode="auto">
          <a:xfrm rot="16200000">
            <a:off x="6587296" y="3051432"/>
            <a:ext cx="994592" cy="1368153"/>
          </a:xfrm>
          <a:prstGeom prst="downArrow">
            <a:avLst/>
          </a:prstGeom>
          <a:solidFill>
            <a:srgbClr val="FFC000"/>
          </a:solidFill>
          <a:ln w="12700" cap="flat" cmpd="sng" algn="ctr">
            <a:noFill/>
            <a:prstDash val="solid"/>
            <a:round/>
            <a:headEnd type="none" w="med" len="med"/>
            <a:tailEnd type="none" w="med" len="med"/>
          </a:ln>
          <a:effectLst/>
          <a:extLst/>
        </p:spPr>
        <p:txBody>
          <a:bodyPr vert="vert" wrap="none" lIns="91440" tIns="45720" rIns="91440" bIns="45720" numCol="1" rtlCol="0" anchor="ctr" anchorCtr="0" compatLnSpc="1">
            <a:prstTxWarp prst="textNoShape">
              <a:avLst/>
            </a:prstTxWarp>
          </a:bodyPr>
          <a:lstStyle/>
          <a:p>
            <a:pPr algn="ctr" eaLnBrk="1" hangingPunct="1"/>
            <a:r>
              <a:rPr lang="fr-FR" sz="1100" dirty="0"/>
              <a:t>si utilité </a:t>
            </a:r>
            <a:r>
              <a:rPr lang="fr-FR" sz="1100" dirty="0" smtClean="0"/>
              <a:t>exposition</a:t>
            </a:r>
          </a:p>
          <a:p>
            <a:pPr algn="ctr" eaLnBrk="1" hangingPunct="1"/>
            <a:r>
              <a:rPr lang="fr-FR" sz="1100" dirty="0" smtClean="0"/>
              <a:t> </a:t>
            </a:r>
            <a:r>
              <a:rPr lang="fr-FR" sz="1100" dirty="0"/>
              <a:t>sous forme de </a:t>
            </a:r>
            <a:endParaRPr lang="fr-FR" sz="1100" dirty="0" smtClean="0"/>
          </a:p>
          <a:p>
            <a:pPr algn="ctr" eaLnBrk="1" hangingPunct="1"/>
            <a:r>
              <a:rPr lang="fr-FR" sz="1100" dirty="0" smtClean="0"/>
              <a:t>ressource</a:t>
            </a:r>
            <a:endParaRPr lang="fr-FR" sz="1100" dirty="0"/>
          </a:p>
        </p:txBody>
      </p:sp>
      <p:sp>
        <p:nvSpPr>
          <p:cNvPr id="17" name="Rectangle 76"/>
          <p:cNvSpPr>
            <a:spLocks noChangeArrowheads="1"/>
          </p:cNvSpPr>
          <p:nvPr/>
        </p:nvSpPr>
        <p:spPr bwMode="auto">
          <a:xfrm>
            <a:off x="7768668" y="3513808"/>
            <a:ext cx="1325127" cy="338246"/>
          </a:xfrm>
          <a:prstGeom prst="rect">
            <a:avLst/>
          </a:prstGeom>
          <a:solidFill>
            <a:srgbClr val="DBEEF4"/>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r>
              <a:rPr lang="fr-FR" sz="1100" b="1" dirty="0" smtClean="0"/>
              <a:t>Information «Ressource»</a:t>
            </a:r>
            <a:endParaRPr lang="fr-FR" sz="1100" b="1" dirty="0"/>
          </a:p>
        </p:txBody>
      </p:sp>
      <p:sp>
        <p:nvSpPr>
          <p:cNvPr id="18" name="Trapèze 17"/>
          <p:cNvSpPr/>
          <p:nvPr/>
        </p:nvSpPr>
        <p:spPr>
          <a:xfrm rot="10800000">
            <a:off x="1121902"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Rectangle 18"/>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070835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5"/>
          <p:cNvSpPr>
            <a:spLocks noChangeArrowheads="1"/>
          </p:cNvSpPr>
          <p:nvPr/>
        </p:nvSpPr>
        <p:spPr bwMode="auto">
          <a:xfrm>
            <a:off x="2406018" y="3099497"/>
            <a:ext cx="2222382" cy="1190624"/>
          </a:xfrm>
          <a:prstGeom prst="rect">
            <a:avLst/>
          </a:prstGeom>
          <a:ln/>
          <a:extLst/>
        </p:spPr>
        <p:style>
          <a:lnRef idx="2">
            <a:schemeClr val="accent5">
              <a:shade val="50000"/>
            </a:schemeClr>
          </a:lnRef>
          <a:fillRef idx="1">
            <a:schemeClr val="accent5"/>
          </a:fillRef>
          <a:effectRef idx="0">
            <a:schemeClr val="accent5"/>
          </a:effectRef>
          <a:fontRef idx="minor">
            <a:schemeClr val="lt1"/>
          </a:fontRef>
        </p:style>
        <p:txBody>
          <a:bodyPr wrap="none" anchor="t"/>
          <a:lstStyle/>
          <a:p>
            <a:r>
              <a:rPr lang="fr-FR" sz="1200" dirty="0" smtClean="0"/>
              <a:t>Domaine Fonctionnel</a:t>
            </a:r>
            <a:endParaRPr lang="fr-FR" sz="1200" dirty="0"/>
          </a:p>
        </p:txBody>
      </p:sp>
      <p:sp>
        <p:nvSpPr>
          <p:cNvPr id="2" name="Espace réservé du texte 1"/>
          <p:cNvSpPr>
            <a:spLocks noGrp="1"/>
          </p:cNvSpPr>
          <p:nvPr>
            <p:ph type="body" sz="quarter" idx="11"/>
          </p:nvPr>
        </p:nvSpPr>
        <p:spPr/>
        <p:txBody>
          <a:bodyPr/>
          <a:lstStyle/>
          <a:p>
            <a:r>
              <a:rPr lang="fr-FR" dirty="0"/>
              <a:t>Déclinaison dans les couches </a:t>
            </a:r>
            <a:r>
              <a:rPr lang="fr-FR" dirty="0" smtClean="0"/>
              <a:t>d’architecture</a:t>
            </a:r>
          </a:p>
          <a:p>
            <a:r>
              <a:rPr lang="fr-FR" sz="1600" dirty="0"/>
              <a:t>Plan de classement des ressources : </a:t>
            </a:r>
            <a:r>
              <a:rPr lang="fr-FR" sz="1600" dirty="0" smtClean="0"/>
              <a:t>cartographie</a:t>
            </a:r>
            <a:endParaRPr lang="fr-FR" sz="1600" dirty="0"/>
          </a:p>
        </p:txBody>
      </p:sp>
      <p:sp>
        <p:nvSpPr>
          <p:cNvPr id="8" name="Rectangle 5"/>
          <p:cNvSpPr>
            <a:spLocks noChangeArrowheads="1"/>
          </p:cNvSpPr>
          <p:nvPr/>
        </p:nvSpPr>
        <p:spPr bwMode="auto">
          <a:xfrm>
            <a:off x="4834324" y="3097159"/>
            <a:ext cx="2799716" cy="1190624"/>
          </a:xfrm>
          <a:prstGeom prst="rect">
            <a:avLst/>
          </a:prstGeom>
          <a:ln/>
          <a:extLst/>
        </p:spPr>
        <p:style>
          <a:lnRef idx="2">
            <a:schemeClr val="accent5">
              <a:shade val="50000"/>
            </a:schemeClr>
          </a:lnRef>
          <a:fillRef idx="1">
            <a:schemeClr val="accent5"/>
          </a:fillRef>
          <a:effectRef idx="0">
            <a:schemeClr val="accent5"/>
          </a:effectRef>
          <a:fontRef idx="minor">
            <a:schemeClr val="lt1"/>
          </a:fontRef>
        </p:style>
        <p:txBody>
          <a:bodyPr wrap="none" anchor="t"/>
          <a:lstStyle/>
          <a:p>
            <a:pPr algn="r"/>
            <a:r>
              <a:rPr lang="fr-FR" sz="1200" dirty="0" smtClean="0"/>
              <a:t>Domaine Entité</a:t>
            </a:r>
            <a:endParaRPr lang="fr-FR" sz="1200" dirty="0"/>
          </a:p>
        </p:txBody>
      </p:sp>
      <p:sp>
        <p:nvSpPr>
          <p:cNvPr id="13" name="Line 19"/>
          <p:cNvSpPr>
            <a:spLocks noChangeShapeType="1"/>
          </p:cNvSpPr>
          <p:nvPr/>
        </p:nvSpPr>
        <p:spPr bwMode="auto">
          <a:xfrm>
            <a:off x="583869" y="4542494"/>
            <a:ext cx="8208912" cy="15106"/>
          </a:xfrm>
          <a:prstGeom prst="line">
            <a:avLst/>
          </a:prstGeom>
          <a:noFill/>
          <a:ln w="28575">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 name="Text Box 20"/>
          <p:cNvSpPr txBox="1">
            <a:spLocks noChangeArrowheads="1"/>
          </p:cNvSpPr>
          <p:nvPr/>
        </p:nvSpPr>
        <p:spPr bwMode="auto">
          <a:xfrm>
            <a:off x="871901" y="4188268"/>
            <a:ext cx="163234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i="1" dirty="0">
                <a:solidFill>
                  <a:schemeClr val="hlink"/>
                </a:solidFill>
              </a:rPr>
              <a:t>Fonctionnel</a:t>
            </a:r>
          </a:p>
        </p:txBody>
      </p:sp>
      <p:sp>
        <p:nvSpPr>
          <p:cNvPr id="16" name="Line 71"/>
          <p:cNvSpPr>
            <a:spLocks noChangeShapeType="1"/>
          </p:cNvSpPr>
          <p:nvPr/>
        </p:nvSpPr>
        <p:spPr bwMode="auto">
          <a:xfrm flipV="1">
            <a:off x="583869" y="3182608"/>
            <a:ext cx="927312" cy="1350594"/>
          </a:xfrm>
          <a:prstGeom prst="line">
            <a:avLst/>
          </a:prstGeom>
          <a:noFill/>
          <a:ln w="28575">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1" name="Rectangle 3"/>
          <p:cNvSpPr>
            <a:spLocks noChangeArrowheads="1"/>
          </p:cNvSpPr>
          <p:nvPr/>
        </p:nvSpPr>
        <p:spPr bwMode="auto">
          <a:xfrm>
            <a:off x="4834324" y="1352509"/>
            <a:ext cx="2541765" cy="777672"/>
          </a:xfrm>
          <a:prstGeom prst="rect">
            <a:avLst/>
          </a:prstGeom>
          <a:ln/>
          <a:extLst/>
        </p:spPr>
        <p:style>
          <a:lnRef idx="2">
            <a:schemeClr val="accent5">
              <a:shade val="50000"/>
            </a:schemeClr>
          </a:lnRef>
          <a:fillRef idx="1">
            <a:schemeClr val="accent5"/>
          </a:fillRef>
          <a:effectRef idx="0">
            <a:schemeClr val="accent5"/>
          </a:effectRef>
          <a:fontRef idx="minor">
            <a:schemeClr val="lt1"/>
          </a:fontRef>
        </p:style>
        <p:txBody>
          <a:bodyPr wrap="none" anchor="t"/>
          <a:lstStyle/>
          <a:p>
            <a:r>
              <a:rPr lang="fr-FR" sz="1200" dirty="0" smtClean="0">
                <a:solidFill>
                  <a:schemeClr val="bg1"/>
                </a:solidFill>
              </a:rPr>
              <a:t>Domaine Information</a:t>
            </a:r>
            <a:endParaRPr lang="fr-FR" sz="1200" dirty="0">
              <a:solidFill>
                <a:schemeClr val="bg1"/>
              </a:solidFill>
            </a:endParaRPr>
          </a:p>
        </p:txBody>
      </p:sp>
      <p:sp>
        <p:nvSpPr>
          <p:cNvPr id="22" name="Line 59"/>
          <p:cNvSpPr>
            <a:spLocks noChangeShapeType="1"/>
          </p:cNvSpPr>
          <p:nvPr/>
        </p:nvSpPr>
        <p:spPr bwMode="auto">
          <a:xfrm>
            <a:off x="353766" y="2355743"/>
            <a:ext cx="9086716" cy="0"/>
          </a:xfrm>
          <a:prstGeom prst="line">
            <a:avLst/>
          </a:prstGeom>
          <a:noFill/>
          <a:ln w="28575">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23" name="Text Box 60"/>
          <p:cNvSpPr txBox="1">
            <a:spLocks noChangeArrowheads="1"/>
          </p:cNvSpPr>
          <p:nvPr/>
        </p:nvSpPr>
        <p:spPr bwMode="auto">
          <a:xfrm>
            <a:off x="712375" y="1921603"/>
            <a:ext cx="911121" cy="366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i="1" dirty="0">
                <a:solidFill>
                  <a:schemeClr val="hlink"/>
                </a:solidFill>
              </a:rPr>
              <a:t>Métier</a:t>
            </a:r>
          </a:p>
        </p:txBody>
      </p:sp>
      <p:sp>
        <p:nvSpPr>
          <p:cNvPr id="26" name="Rectangle 63"/>
          <p:cNvSpPr>
            <a:spLocks noChangeArrowheads="1"/>
          </p:cNvSpPr>
          <p:nvPr/>
        </p:nvSpPr>
        <p:spPr bwMode="auto">
          <a:xfrm>
            <a:off x="5073012" y="1638692"/>
            <a:ext cx="1095059" cy="355714"/>
          </a:xfrm>
          <a:prstGeom prst="rect">
            <a:avLst/>
          </a:prstGeom>
          <a:solidFill>
            <a:srgbClr val="DBEEF4"/>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r>
              <a:rPr lang="fr-FR" sz="1200" dirty="0"/>
              <a:t>Groupe d’Information</a:t>
            </a:r>
          </a:p>
        </p:txBody>
      </p:sp>
      <p:sp>
        <p:nvSpPr>
          <p:cNvPr id="28" name="Line 70"/>
          <p:cNvSpPr>
            <a:spLocks noChangeShapeType="1"/>
          </p:cNvSpPr>
          <p:nvPr/>
        </p:nvSpPr>
        <p:spPr bwMode="auto">
          <a:xfrm flipV="1">
            <a:off x="363072" y="1227781"/>
            <a:ext cx="925688" cy="1106743"/>
          </a:xfrm>
          <a:prstGeom prst="line">
            <a:avLst/>
          </a:prstGeom>
          <a:noFill/>
          <a:ln w="28575">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32" name="Rectangle 41"/>
          <p:cNvSpPr>
            <a:spLocks noChangeArrowheads="1"/>
          </p:cNvSpPr>
          <p:nvPr/>
        </p:nvSpPr>
        <p:spPr bwMode="auto">
          <a:xfrm>
            <a:off x="4176947" y="5134275"/>
            <a:ext cx="1108767" cy="411435"/>
          </a:xfrm>
          <a:prstGeom prst="rect">
            <a:avLst/>
          </a:prstGeom>
          <a:solidFill>
            <a:srgbClr val="DBEEF4"/>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r>
              <a:rPr lang="fr-FR" sz="1200" b="1" dirty="0" smtClean="0"/>
              <a:t>Ressource</a:t>
            </a:r>
            <a:endParaRPr lang="fr-FR" sz="1200" b="1" dirty="0"/>
          </a:p>
        </p:txBody>
      </p:sp>
      <p:sp>
        <p:nvSpPr>
          <p:cNvPr id="33" name="Rectangle 42"/>
          <p:cNvSpPr>
            <a:spLocks noChangeArrowheads="1"/>
          </p:cNvSpPr>
          <p:nvPr/>
        </p:nvSpPr>
        <p:spPr bwMode="auto">
          <a:xfrm>
            <a:off x="2172811" y="5113664"/>
            <a:ext cx="941014" cy="411435"/>
          </a:xfrm>
          <a:prstGeom prst="rect">
            <a:avLst/>
          </a:prstGeom>
          <a:solidFill>
            <a:srgbClr val="DBEEF4"/>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r>
              <a:rPr lang="fr-FR" sz="1200" b="1" dirty="0"/>
              <a:t>Service Tâche</a:t>
            </a:r>
          </a:p>
        </p:txBody>
      </p:sp>
      <p:sp>
        <p:nvSpPr>
          <p:cNvPr id="43" name="Flèche vers le bas 42"/>
          <p:cNvSpPr/>
          <p:nvPr/>
        </p:nvSpPr>
        <p:spPr bwMode="auto">
          <a:xfrm rot="16200000">
            <a:off x="7585900" y="1201492"/>
            <a:ext cx="810990" cy="1027801"/>
          </a:xfrm>
          <a:prstGeom prst="downArrow">
            <a:avLst>
              <a:gd name="adj1" fmla="val 64094"/>
              <a:gd name="adj2" fmla="val 46085"/>
            </a:avLst>
          </a:prstGeom>
          <a:solidFill>
            <a:schemeClr val="accent6"/>
          </a:solidFill>
          <a:ln>
            <a:solidFill>
              <a:schemeClr val="accent6"/>
            </a:solidFill>
            <a:headEnd type="none" w="med" len="med"/>
            <a:tailEnd type="none" w="med" len="med"/>
          </a:ln>
          <a:extLst/>
        </p:spPr>
        <p:style>
          <a:lnRef idx="2">
            <a:schemeClr val="accent6">
              <a:shade val="50000"/>
            </a:schemeClr>
          </a:lnRef>
          <a:fillRef idx="1">
            <a:schemeClr val="accent6"/>
          </a:fillRef>
          <a:effectRef idx="0">
            <a:schemeClr val="accent6"/>
          </a:effectRef>
          <a:fontRef idx="minor">
            <a:schemeClr val="lt1"/>
          </a:fontRef>
        </p:style>
        <p:txBody>
          <a:bodyPr vert="vert" wrap="none" lIns="91440" tIns="45720" rIns="91440" bIns="45720" numCol="1" rtlCol="0" anchor="ctr" anchorCtr="0" compatLnSpc="1">
            <a:prstTxWarp prst="textNoShape">
              <a:avLst/>
            </a:prstTxWarp>
          </a:bodyPr>
          <a:lstStyle/>
          <a:p>
            <a:pPr algn="ctr" eaLnBrk="1" hangingPunct="1"/>
            <a:r>
              <a:rPr lang="fr-FR" sz="700" b="1" dirty="0" smtClean="0"/>
              <a:t>Information</a:t>
            </a:r>
          </a:p>
          <a:p>
            <a:pPr algn="ctr" eaLnBrk="1" hangingPunct="1"/>
            <a:r>
              <a:rPr lang="fr-FR" sz="700" b="1" dirty="0" err="1" smtClean="0"/>
              <a:t>exposable</a:t>
            </a:r>
            <a:endParaRPr lang="fr-FR" sz="700" b="1" dirty="0" smtClean="0"/>
          </a:p>
          <a:p>
            <a:pPr algn="ctr" eaLnBrk="1" hangingPunct="1"/>
            <a:r>
              <a:rPr lang="fr-FR" sz="700" b="1" dirty="0" smtClean="0"/>
              <a:t>sous forme </a:t>
            </a:r>
          </a:p>
          <a:p>
            <a:pPr algn="ctr" eaLnBrk="1" hangingPunct="1"/>
            <a:r>
              <a:rPr lang="fr-FR" sz="700" b="1" dirty="0" smtClean="0"/>
              <a:t>de ressource</a:t>
            </a:r>
            <a:endParaRPr lang="fr-FR" sz="700" b="1" dirty="0"/>
          </a:p>
        </p:txBody>
      </p:sp>
      <p:sp>
        <p:nvSpPr>
          <p:cNvPr id="44" name="Rectangle 76"/>
          <p:cNvSpPr>
            <a:spLocks noChangeArrowheads="1"/>
          </p:cNvSpPr>
          <p:nvPr/>
        </p:nvSpPr>
        <p:spPr bwMode="auto">
          <a:xfrm>
            <a:off x="8573059" y="1545435"/>
            <a:ext cx="1008112" cy="338246"/>
          </a:xfrm>
          <a:prstGeom prst="rect">
            <a:avLst/>
          </a:prstGeom>
          <a:solidFill>
            <a:srgbClr val="DBEEF4"/>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6800" rIns="0" bIns="46800" anchor="ctr"/>
          <a:lstStyle/>
          <a:p>
            <a:pPr algn="ctr"/>
            <a:r>
              <a:rPr lang="fr-FR" sz="1200" dirty="0" smtClean="0"/>
              <a:t>Information</a:t>
            </a:r>
            <a:endParaRPr lang="fr-FR" sz="1200" dirty="0"/>
          </a:p>
          <a:p>
            <a:pPr algn="ctr"/>
            <a:r>
              <a:rPr lang="fr-FR" sz="1200" dirty="0" smtClean="0"/>
              <a:t>«Ressource»</a:t>
            </a:r>
            <a:endParaRPr lang="fr-FR" sz="1200" dirty="0"/>
          </a:p>
        </p:txBody>
      </p:sp>
      <p:sp>
        <p:nvSpPr>
          <p:cNvPr id="51" name="Rectangle 41"/>
          <p:cNvSpPr>
            <a:spLocks noChangeArrowheads="1"/>
          </p:cNvSpPr>
          <p:nvPr/>
        </p:nvSpPr>
        <p:spPr bwMode="auto">
          <a:xfrm>
            <a:off x="7320094" y="5133340"/>
            <a:ext cx="981136" cy="411435"/>
          </a:xfrm>
          <a:prstGeom prst="rect">
            <a:avLst/>
          </a:prstGeom>
          <a:solidFill>
            <a:srgbClr val="DBEEF4"/>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r>
              <a:rPr lang="fr-FR" sz="1200" b="1" dirty="0" smtClean="0"/>
              <a:t>Service Entité</a:t>
            </a:r>
            <a:endParaRPr lang="fr-FR" sz="1200" b="1" dirty="0"/>
          </a:p>
        </p:txBody>
      </p:sp>
      <p:grpSp>
        <p:nvGrpSpPr>
          <p:cNvPr id="54" name="Groupe 53"/>
          <p:cNvGrpSpPr/>
          <p:nvPr/>
        </p:nvGrpSpPr>
        <p:grpSpPr>
          <a:xfrm>
            <a:off x="616991" y="4758854"/>
            <a:ext cx="8208913" cy="1031510"/>
            <a:chOff x="422951" y="3621626"/>
            <a:chExt cx="8208913" cy="1031510"/>
          </a:xfrm>
        </p:grpSpPr>
        <p:sp>
          <p:nvSpPr>
            <p:cNvPr id="55" name="Line 19"/>
            <p:cNvSpPr>
              <a:spLocks noChangeShapeType="1"/>
            </p:cNvSpPr>
            <p:nvPr/>
          </p:nvSpPr>
          <p:spPr bwMode="auto">
            <a:xfrm>
              <a:off x="422952" y="4638030"/>
              <a:ext cx="8208912" cy="15106"/>
            </a:xfrm>
            <a:prstGeom prst="line">
              <a:avLst/>
            </a:prstGeom>
            <a:noFill/>
            <a:ln w="28575">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7" name="Text Box 20"/>
            <p:cNvSpPr txBox="1">
              <a:spLocks noChangeArrowheads="1"/>
            </p:cNvSpPr>
            <p:nvPr/>
          </p:nvSpPr>
          <p:spPr bwMode="auto">
            <a:xfrm>
              <a:off x="710984" y="4283804"/>
              <a:ext cx="163234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fr-FR" i="1" dirty="0" smtClean="0">
                  <a:solidFill>
                    <a:schemeClr val="hlink"/>
                  </a:solidFill>
                </a:rPr>
                <a:t>Applicatif</a:t>
              </a:r>
              <a:endParaRPr lang="fr-FR" i="1" dirty="0">
                <a:solidFill>
                  <a:schemeClr val="hlink"/>
                </a:solidFill>
              </a:endParaRPr>
            </a:p>
          </p:txBody>
        </p:sp>
        <p:sp>
          <p:nvSpPr>
            <p:cNvPr id="58" name="Line 71"/>
            <p:cNvSpPr>
              <a:spLocks noChangeShapeType="1"/>
            </p:cNvSpPr>
            <p:nvPr/>
          </p:nvSpPr>
          <p:spPr bwMode="auto">
            <a:xfrm flipV="1">
              <a:off x="422951" y="3621626"/>
              <a:ext cx="820049" cy="1007112"/>
            </a:xfrm>
            <a:prstGeom prst="line">
              <a:avLst/>
            </a:prstGeom>
            <a:noFill/>
            <a:ln w="28575">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60" name="Organigramme : Disque magnétique 59"/>
          <p:cNvSpPr/>
          <p:nvPr/>
        </p:nvSpPr>
        <p:spPr bwMode="auto">
          <a:xfrm>
            <a:off x="5661839" y="5889221"/>
            <a:ext cx="989674" cy="302970"/>
          </a:xfrm>
          <a:prstGeom prst="flowChartMagneticDisk">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200" b="1" i="0" u="none" strike="noStrike" cap="none" normalizeH="0" baseline="0" dirty="0" smtClean="0">
                <a:ln>
                  <a:noFill/>
                </a:ln>
                <a:solidFill>
                  <a:schemeClr val="tx1"/>
                </a:solidFill>
                <a:effectLst/>
                <a:latin typeface="Arial" charset="0"/>
                <a:cs typeface="Arial" charset="0"/>
              </a:rPr>
              <a:t>Données</a:t>
            </a:r>
          </a:p>
        </p:txBody>
      </p:sp>
      <p:cxnSp>
        <p:nvCxnSpPr>
          <p:cNvPr id="61" name="Connecteur en angle 60"/>
          <p:cNvCxnSpPr>
            <a:stCxn id="32" idx="3"/>
            <a:endCxn id="60" idx="2"/>
          </p:cNvCxnSpPr>
          <p:nvPr/>
        </p:nvCxnSpPr>
        <p:spPr bwMode="auto">
          <a:xfrm>
            <a:off x="5285714" y="5339993"/>
            <a:ext cx="376125" cy="700713"/>
          </a:xfrm>
          <a:prstGeom prst="bentConnector3">
            <a:avLst>
              <a:gd name="adj1" fmla="val 50000"/>
            </a:avLst>
          </a:prstGeom>
          <a:ln w="19050">
            <a:solidFill>
              <a:schemeClr val="accent2"/>
            </a:solidFill>
            <a:prstDash val="dash"/>
            <a:tailEnd type="arrow"/>
          </a:ln>
          <a:extLst/>
        </p:spPr>
        <p:style>
          <a:lnRef idx="1">
            <a:schemeClr val="accent1"/>
          </a:lnRef>
          <a:fillRef idx="0">
            <a:schemeClr val="accent1"/>
          </a:fillRef>
          <a:effectRef idx="0">
            <a:schemeClr val="accent1"/>
          </a:effectRef>
          <a:fontRef idx="minor">
            <a:schemeClr val="tx1"/>
          </a:fontRef>
        </p:style>
      </p:cxnSp>
      <p:cxnSp>
        <p:nvCxnSpPr>
          <p:cNvPr id="64" name="Connecteur en angle 63"/>
          <p:cNvCxnSpPr>
            <a:stCxn id="51" idx="1"/>
            <a:endCxn id="60" idx="4"/>
          </p:cNvCxnSpPr>
          <p:nvPr/>
        </p:nvCxnSpPr>
        <p:spPr bwMode="auto">
          <a:xfrm rot="10800000" flipV="1">
            <a:off x="6651514" y="5339058"/>
            <a:ext cx="668581" cy="701648"/>
          </a:xfrm>
          <a:prstGeom prst="bentConnector3">
            <a:avLst>
              <a:gd name="adj1" fmla="val 50000"/>
            </a:avLst>
          </a:prstGeom>
          <a:ln w="19050">
            <a:solidFill>
              <a:schemeClr val="accent2"/>
            </a:solidFill>
            <a:prstDash val="dash"/>
            <a:tailEnd type="arrow"/>
          </a:ln>
          <a:extLst/>
        </p:spPr>
        <p:style>
          <a:lnRef idx="1">
            <a:schemeClr val="accent1"/>
          </a:lnRef>
          <a:fillRef idx="0">
            <a:schemeClr val="accent1"/>
          </a:fillRef>
          <a:effectRef idx="0">
            <a:schemeClr val="accent1"/>
          </a:effectRef>
          <a:fontRef idx="minor">
            <a:schemeClr val="tx1"/>
          </a:fontRef>
        </p:style>
      </p:cxnSp>
      <p:sp>
        <p:nvSpPr>
          <p:cNvPr id="69" name="Bande diagonale 68"/>
          <p:cNvSpPr/>
          <p:nvPr/>
        </p:nvSpPr>
        <p:spPr>
          <a:xfrm rot="5400000">
            <a:off x="6918350" y="1450494"/>
            <a:ext cx="567217" cy="373190"/>
          </a:xfrm>
          <a:prstGeom prst="diagStripe">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fr-FR" sz="1400" dirty="0">
              <a:solidFill>
                <a:prstClr val="black"/>
              </a:solidFill>
            </a:endParaRPr>
          </a:p>
        </p:txBody>
      </p:sp>
      <p:sp>
        <p:nvSpPr>
          <p:cNvPr id="74" name="Rectangle 76"/>
          <p:cNvSpPr>
            <a:spLocks noChangeArrowheads="1"/>
          </p:cNvSpPr>
          <p:nvPr/>
        </p:nvSpPr>
        <p:spPr bwMode="auto">
          <a:xfrm>
            <a:off x="4187934" y="2407315"/>
            <a:ext cx="1158740" cy="354538"/>
          </a:xfrm>
          <a:prstGeom prst="rect">
            <a:avLst/>
          </a:prstGeom>
          <a:solidFill>
            <a:schemeClr val="bg1"/>
          </a:solidFill>
          <a:ln w="12700" algn="ctr">
            <a:solidFill>
              <a:schemeClr val="tx1"/>
            </a:solidFill>
            <a:miter lim="800000"/>
            <a:headEnd/>
            <a:tailEnd/>
          </a:ln>
          <a:effectLst/>
          <a:extLst/>
        </p:spPr>
        <p:txBody>
          <a:bodyPr lIns="0" tIns="46800" rIns="0" bIns="46800" anchor="ctr"/>
          <a:lstStyle/>
          <a:p>
            <a:pPr algn="ctr"/>
            <a:r>
              <a:rPr lang="fr-FR" sz="1200" i="1" dirty="0" smtClean="0"/>
              <a:t>Ressource Candidate</a:t>
            </a:r>
          </a:p>
        </p:txBody>
      </p:sp>
      <p:sp>
        <p:nvSpPr>
          <p:cNvPr id="80" name="Virage 79"/>
          <p:cNvSpPr/>
          <p:nvPr/>
        </p:nvSpPr>
        <p:spPr>
          <a:xfrm rot="10800000">
            <a:off x="5395736" y="2334522"/>
            <a:ext cx="3774368" cy="352516"/>
          </a:xfrm>
          <a:prstGeom prst="bentArrow">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81" name="Rectangle 63"/>
          <p:cNvSpPr>
            <a:spLocks noChangeArrowheads="1"/>
          </p:cNvSpPr>
          <p:nvPr/>
        </p:nvSpPr>
        <p:spPr bwMode="auto">
          <a:xfrm>
            <a:off x="6213545" y="1643321"/>
            <a:ext cx="1043205" cy="355714"/>
          </a:xfrm>
          <a:prstGeom prst="rect">
            <a:avLst/>
          </a:prstGeom>
          <a:solidFill>
            <a:srgbClr val="DBEEF4"/>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r>
              <a:rPr lang="fr-FR" sz="1200" dirty="0" smtClean="0"/>
              <a:t>Information Métier</a:t>
            </a:r>
            <a:endParaRPr lang="fr-FR" sz="1200" dirty="0"/>
          </a:p>
        </p:txBody>
      </p:sp>
      <p:sp>
        <p:nvSpPr>
          <p:cNvPr id="70" name="ZoneTexte 20"/>
          <p:cNvSpPr txBox="1">
            <a:spLocks noChangeArrowheads="1"/>
          </p:cNvSpPr>
          <p:nvPr/>
        </p:nvSpPr>
        <p:spPr bwMode="auto">
          <a:xfrm rot="3552306">
            <a:off x="6912310" y="1456986"/>
            <a:ext cx="645009" cy="196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57200">
              <a:defRPr sz="2000" b="1">
                <a:solidFill>
                  <a:schemeClr val="tx1"/>
                </a:solidFill>
                <a:latin typeface="Arial" charset="0"/>
                <a:cs typeface="Arial" charset="0"/>
              </a:defRPr>
            </a:lvl1pPr>
            <a:lvl2pPr defTabSz="457200">
              <a:defRPr>
                <a:solidFill>
                  <a:schemeClr val="tx1"/>
                </a:solidFill>
                <a:latin typeface="Arial" charset="0"/>
                <a:cs typeface="Arial" charset="0"/>
              </a:defRPr>
            </a:lvl2pPr>
            <a:lvl3pPr defTabSz="457200">
              <a:defRPr sz="1600">
                <a:solidFill>
                  <a:schemeClr val="tx1"/>
                </a:solidFill>
                <a:latin typeface="Arial" charset="0"/>
                <a:cs typeface="Arial" charset="0"/>
              </a:defRPr>
            </a:lvl3pPr>
            <a:lvl4pPr defTabSz="457200">
              <a:defRPr sz="1600">
                <a:solidFill>
                  <a:schemeClr val="tx1"/>
                </a:solidFill>
                <a:latin typeface="Arial" charset="0"/>
                <a:cs typeface="Arial" charset="0"/>
              </a:defRPr>
            </a:lvl4pPr>
            <a:lvl5pPr defTabSz="457200">
              <a:defRPr sz="1600">
                <a:solidFill>
                  <a:schemeClr val="tx1"/>
                </a:solidFill>
                <a:latin typeface="Arial" charset="0"/>
                <a:cs typeface="Arial" charset="0"/>
              </a:defRPr>
            </a:lvl5pPr>
            <a:lvl6pPr defTabSz="457200" eaLnBrk="0" hangingPunct="0">
              <a:defRPr sz="1600">
                <a:solidFill>
                  <a:schemeClr val="tx1"/>
                </a:solidFill>
                <a:latin typeface="Arial" charset="0"/>
                <a:cs typeface="Arial" charset="0"/>
              </a:defRPr>
            </a:lvl6pPr>
            <a:lvl7pPr defTabSz="457200" eaLnBrk="0" hangingPunct="0">
              <a:defRPr sz="1600">
                <a:solidFill>
                  <a:schemeClr val="tx1"/>
                </a:solidFill>
                <a:latin typeface="Arial" charset="0"/>
                <a:cs typeface="Arial" charset="0"/>
              </a:defRPr>
            </a:lvl7pPr>
            <a:lvl8pPr defTabSz="457200" eaLnBrk="0" hangingPunct="0">
              <a:defRPr sz="1600">
                <a:solidFill>
                  <a:schemeClr val="tx1"/>
                </a:solidFill>
                <a:latin typeface="Arial" charset="0"/>
                <a:cs typeface="Arial" charset="0"/>
              </a:defRPr>
            </a:lvl8pPr>
            <a:lvl9pPr defTabSz="457200" eaLnBrk="0" hangingPunct="0">
              <a:defRPr sz="1600">
                <a:solidFill>
                  <a:schemeClr val="tx1"/>
                </a:solidFill>
                <a:latin typeface="Arial" charset="0"/>
                <a:cs typeface="Arial" charset="0"/>
              </a:defRPr>
            </a:lvl9pPr>
          </a:lstStyle>
          <a:p>
            <a:pPr algn="ctr"/>
            <a:r>
              <a:rPr lang="fr-FR" altLang="fr-FR" sz="1600" dirty="0" smtClean="0">
                <a:solidFill>
                  <a:prstClr val="white"/>
                </a:solidFill>
              </a:rPr>
              <a:t>MIM</a:t>
            </a:r>
            <a:endParaRPr lang="fr-FR" altLang="fr-FR" sz="1600" dirty="0">
              <a:solidFill>
                <a:prstClr val="white"/>
              </a:solidFill>
            </a:endParaRPr>
          </a:p>
        </p:txBody>
      </p:sp>
      <p:sp>
        <p:nvSpPr>
          <p:cNvPr id="82" name="Rectangle 63"/>
          <p:cNvSpPr>
            <a:spLocks noChangeArrowheads="1"/>
          </p:cNvSpPr>
          <p:nvPr/>
        </p:nvSpPr>
        <p:spPr bwMode="auto">
          <a:xfrm>
            <a:off x="3081888" y="1347997"/>
            <a:ext cx="1095059" cy="355714"/>
          </a:xfrm>
          <a:prstGeom prst="rect">
            <a:avLst/>
          </a:prstGeom>
          <a:solidFill>
            <a:srgbClr val="DBEEF4"/>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r>
              <a:rPr lang="fr-FR" sz="1200" dirty="0" smtClean="0"/>
              <a:t>Processus</a:t>
            </a:r>
            <a:endParaRPr lang="fr-FR" sz="1200" dirty="0"/>
          </a:p>
        </p:txBody>
      </p:sp>
      <p:sp>
        <p:nvSpPr>
          <p:cNvPr id="83" name="Rectangle 63"/>
          <p:cNvSpPr>
            <a:spLocks noChangeArrowheads="1"/>
          </p:cNvSpPr>
          <p:nvPr/>
        </p:nvSpPr>
        <p:spPr bwMode="auto">
          <a:xfrm>
            <a:off x="3602107" y="1673067"/>
            <a:ext cx="1095059" cy="355714"/>
          </a:xfrm>
          <a:prstGeom prst="rect">
            <a:avLst/>
          </a:prstGeom>
          <a:solidFill>
            <a:srgbClr val="DBEEF4"/>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r>
              <a:rPr lang="fr-FR" sz="1200" dirty="0" smtClean="0"/>
              <a:t>Tâches</a:t>
            </a:r>
            <a:endParaRPr lang="fr-FR" sz="1200" dirty="0"/>
          </a:p>
        </p:txBody>
      </p:sp>
      <p:sp>
        <p:nvSpPr>
          <p:cNvPr id="85" name="Flèche gauche 84"/>
          <p:cNvSpPr/>
          <p:nvPr/>
        </p:nvSpPr>
        <p:spPr>
          <a:xfrm>
            <a:off x="1879641" y="1332757"/>
            <a:ext cx="1148744" cy="809626"/>
          </a:xfrm>
          <a:prstGeom prst="leftArrow">
            <a:avLst>
              <a:gd name="adj1" fmla="val 57530"/>
              <a:gd name="adj2" fmla="val 50000"/>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700" b="1" dirty="0" smtClean="0"/>
              <a:t>Tâches automatisées décomposées en opérations</a:t>
            </a:r>
            <a:endParaRPr lang="fr-FR" sz="700" b="1" dirty="0"/>
          </a:p>
        </p:txBody>
      </p:sp>
      <p:sp>
        <p:nvSpPr>
          <p:cNvPr id="86" name="Rectangle 76"/>
          <p:cNvSpPr>
            <a:spLocks noChangeArrowheads="1"/>
          </p:cNvSpPr>
          <p:nvPr/>
        </p:nvSpPr>
        <p:spPr bwMode="auto">
          <a:xfrm>
            <a:off x="712375" y="1536326"/>
            <a:ext cx="1008112" cy="338246"/>
          </a:xfrm>
          <a:prstGeom prst="rect">
            <a:avLst/>
          </a:prstGeom>
          <a:solidFill>
            <a:srgbClr val="DBEEF4"/>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6800" rIns="0" bIns="46800" anchor="ctr"/>
          <a:lstStyle/>
          <a:p>
            <a:pPr algn="ctr"/>
            <a:r>
              <a:rPr lang="fr-FR" sz="1200" dirty="0" smtClean="0"/>
              <a:t>Opération de ressources</a:t>
            </a:r>
            <a:endParaRPr lang="fr-FR" sz="1200" dirty="0"/>
          </a:p>
        </p:txBody>
      </p:sp>
      <p:sp>
        <p:nvSpPr>
          <p:cNvPr id="87" name="Virage 86"/>
          <p:cNvSpPr/>
          <p:nvPr/>
        </p:nvSpPr>
        <p:spPr>
          <a:xfrm flipV="1">
            <a:off x="1115229" y="2407315"/>
            <a:ext cx="3008352" cy="489514"/>
          </a:xfrm>
          <a:prstGeom prst="bentArrow">
            <a:avLst>
              <a:gd name="adj1" fmla="val 18514"/>
              <a:gd name="adj2" fmla="val 25000"/>
              <a:gd name="adj3" fmla="val 25000"/>
              <a:gd name="adj4" fmla="val 43750"/>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89" name="Rectangle 63"/>
          <p:cNvSpPr>
            <a:spLocks noChangeArrowheads="1"/>
          </p:cNvSpPr>
          <p:nvPr/>
        </p:nvSpPr>
        <p:spPr bwMode="auto">
          <a:xfrm>
            <a:off x="2467895" y="3430540"/>
            <a:ext cx="969824" cy="355714"/>
          </a:xfrm>
          <a:prstGeom prst="rect">
            <a:avLst/>
          </a:prstGeom>
          <a:solidFill>
            <a:srgbClr val="DBEEF4"/>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r>
              <a:rPr lang="fr-FR" sz="1200" dirty="0" smtClean="0"/>
              <a:t>Processus automatisé</a:t>
            </a:r>
            <a:endParaRPr lang="fr-FR" sz="1200" dirty="0"/>
          </a:p>
        </p:txBody>
      </p:sp>
      <p:cxnSp>
        <p:nvCxnSpPr>
          <p:cNvPr id="97" name="Connecteur droit avec flèche 96"/>
          <p:cNvCxnSpPr>
            <a:stCxn id="74" idx="2"/>
            <a:endCxn id="90" idx="0"/>
          </p:cNvCxnSpPr>
          <p:nvPr/>
        </p:nvCxnSpPr>
        <p:spPr>
          <a:xfrm flipH="1">
            <a:off x="4075031" y="2761853"/>
            <a:ext cx="692273" cy="755099"/>
          </a:xfrm>
          <a:prstGeom prst="straightConnector1">
            <a:avLst/>
          </a:prstGeom>
          <a:ln w="57150">
            <a:solidFill>
              <a:schemeClr val="accent6"/>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8" name="Connecteur droit avec flèche 97"/>
          <p:cNvCxnSpPr>
            <a:stCxn id="74" idx="2"/>
            <a:endCxn id="91" idx="0"/>
          </p:cNvCxnSpPr>
          <p:nvPr/>
        </p:nvCxnSpPr>
        <p:spPr>
          <a:xfrm>
            <a:off x="4767304" y="2761853"/>
            <a:ext cx="590385" cy="802750"/>
          </a:xfrm>
          <a:prstGeom prst="straightConnector1">
            <a:avLst/>
          </a:prstGeom>
          <a:ln w="57150">
            <a:solidFill>
              <a:schemeClr val="accent6"/>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1" name="Connecteur droit avec flèche 100"/>
          <p:cNvCxnSpPr>
            <a:stCxn id="74" idx="2"/>
            <a:endCxn id="92" idx="0"/>
          </p:cNvCxnSpPr>
          <p:nvPr/>
        </p:nvCxnSpPr>
        <p:spPr>
          <a:xfrm>
            <a:off x="4767304" y="2761853"/>
            <a:ext cx="1879344" cy="841511"/>
          </a:xfrm>
          <a:prstGeom prst="straightConnector1">
            <a:avLst/>
          </a:prstGeom>
          <a:ln w="57150">
            <a:solidFill>
              <a:schemeClr val="accent6"/>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7" name="Connecteur en arc 116"/>
          <p:cNvCxnSpPr>
            <a:stCxn id="18" idx="0"/>
            <a:endCxn id="33" idx="0"/>
          </p:cNvCxnSpPr>
          <p:nvPr/>
        </p:nvCxnSpPr>
        <p:spPr>
          <a:xfrm rot="16200000" flipH="1" flipV="1">
            <a:off x="2695470" y="3734102"/>
            <a:ext cx="1327410" cy="1431713"/>
          </a:xfrm>
          <a:prstGeom prst="curvedConnector3">
            <a:avLst>
              <a:gd name="adj1" fmla="val 62835"/>
            </a:avLst>
          </a:prstGeom>
          <a:ln w="57150">
            <a:solidFill>
              <a:schemeClr val="accent6">
                <a:lumMod val="20000"/>
                <a:lumOff val="8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Connecteur en arc 118"/>
          <p:cNvCxnSpPr>
            <a:stCxn id="19" idx="0"/>
            <a:endCxn id="33" idx="0"/>
          </p:cNvCxnSpPr>
          <p:nvPr/>
        </p:nvCxnSpPr>
        <p:spPr>
          <a:xfrm rot="16200000" flipH="1" flipV="1">
            <a:off x="3383615" y="3139589"/>
            <a:ext cx="1233777" cy="2714371"/>
          </a:xfrm>
          <a:prstGeom prst="curvedConnector3">
            <a:avLst>
              <a:gd name="adj1" fmla="val 54918"/>
            </a:avLst>
          </a:prstGeom>
          <a:ln w="57150">
            <a:solidFill>
              <a:schemeClr val="accent6">
                <a:lumMod val="20000"/>
                <a:lumOff val="8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Connecteur en arc 122"/>
          <p:cNvCxnSpPr>
            <a:stCxn id="19" idx="0"/>
            <a:endCxn id="32" idx="0"/>
          </p:cNvCxnSpPr>
          <p:nvPr/>
        </p:nvCxnSpPr>
        <p:spPr>
          <a:xfrm rot="16200000" flipH="1" flipV="1">
            <a:off x="4417316" y="4193902"/>
            <a:ext cx="1254388" cy="626358"/>
          </a:xfrm>
          <a:prstGeom prst="curvedConnector3">
            <a:avLst>
              <a:gd name="adj1" fmla="val 45478"/>
            </a:avLst>
          </a:prstGeom>
          <a:ln w="57150">
            <a:solidFill>
              <a:schemeClr val="accent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Connecteur en arc 126"/>
          <p:cNvCxnSpPr>
            <a:stCxn id="75" idx="0"/>
            <a:endCxn id="51" idx="0"/>
          </p:cNvCxnSpPr>
          <p:nvPr/>
        </p:nvCxnSpPr>
        <p:spPr>
          <a:xfrm rot="16200000" flipH="1">
            <a:off x="6638626" y="3961305"/>
            <a:ext cx="1213023" cy="1131047"/>
          </a:xfrm>
          <a:prstGeom prst="curvedConnector3">
            <a:avLst>
              <a:gd name="adj1" fmla="val 22581"/>
            </a:avLst>
          </a:prstGeom>
          <a:ln w="57150">
            <a:solidFill>
              <a:schemeClr val="accent6">
                <a:lumMod val="20000"/>
                <a:lumOff val="8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4" name="Groupe 93"/>
          <p:cNvGrpSpPr/>
          <p:nvPr/>
        </p:nvGrpSpPr>
        <p:grpSpPr>
          <a:xfrm>
            <a:off x="4872777" y="3564603"/>
            <a:ext cx="969824" cy="483751"/>
            <a:chOff x="3772438" y="3533369"/>
            <a:chExt cx="969824" cy="483751"/>
          </a:xfrm>
        </p:grpSpPr>
        <p:sp>
          <p:nvSpPr>
            <p:cNvPr id="91" name="Rectangle 63"/>
            <p:cNvSpPr>
              <a:spLocks noChangeArrowheads="1"/>
            </p:cNvSpPr>
            <p:nvPr/>
          </p:nvSpPr>
          <p:spPr bwMode="auto">
            <a:xfrm>
              <a:off x="3772438" y="3533369"/>
              <a:ext cx="969824" cy="355714"/>
            </a:xfrm>
            <a:prstGeom prst="rect">
              <a:avLst/>
            </a:prstGeom>
            <a:solidFill>
              <a:srgbClr val="DBEEF4"/>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r>
                <a:rPr lang="fr-FR" sz="1200" dirty="0" smtClean="0"/>
                <a:t>Entité Composite</a:t>
              </a:r>
              <a:endParaRPr lang="fr-FR" sz="1200" dirty="0"/>
            </a:p>
          </p:txBody>
        </p:sp>
        <p:sp>
          <p:nvSpPr>
            <p:cNvPr id="19" name="Rectangle 83"/>
            <p:cNvSpPr>
              <a:spLocks noChangeArrowheads="1"/>
            </p:cNvSpPr>
            <p:nvPr/>
          </p:nvSpPr>
          <p:spPr bwMode="auto">
            <a:xfrm>
              <a:off x="3844103" y="3848653"/>
              <a:ext cx="826494" cy="168467"/>
            </a:xfrm>
            <a:prstGeom prst="rect">
              <a:avLst/>
            </a:prstGeom>
            <a:solidFill>
              <a:srgbClr val="DBEEF4"/>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r>
                <a:rPr lang="fr-FR" sz="1000" dirty="0"/>
                <a:t>Opération</a:t>
              </a:r>
            </a:p>
          </p:txBody>
        </p:sp>
      </p:grpSp>
      <p:cxnSp>
        <p:nvCxnSpPr>
          <p:cNvPr id="135" name="Connecteur en arc 134"/>
          <p:cNvCxnSpPr>
            <a:stCxn id="75" idx="0"/>
            <a:endCxn id="32" idx="0"/>
          </p:cNvCxnSpPr>
          <p:nvPr/>
        </p:nvCxnSpPr>
        <p:spPr>
          <a:xfrm rot="16200000" flipH="1" flipV="1">
            <a:off x="5098494" y="3553154"/>
            <a:ext cx="1213958" cy="1948284"/>
          </a:xfrm>
          <a:prstGeom prst="curvedConnector3">
            <a:avLst>
              <a:gd name="adj1" fmla="val 36135"/>
            </a:avLst>
          </a:prstGeom>
          <a:ln w="57150">
            <a:solidFill>
              <a:schemeClr val="accent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Connecteur en arc 137"/>
          <p:cNvCxnSpPr>
            <a:stCxn id="18" idx="0"/>
            <a:endCxn id="32" idx="0"/>
          </p:cNvCxnSpPr>
          <p:nvPr/>
        </p:nvCxnSpPr>
        <p:spPr>
          <a:xfrm rot="16200000" flipH="1">
            <a:off x="3729170" y="4132114"/>
            <a:ext cx="1348021" cy="656300"/>
          </a:xfrm>
          <a:prstGeom prst="curvedConnector3">
            <a:avLst>
              <a:gd name="adj1" fmla="val 47819"/>
            </a:avLst>
          </a:prstGeom>
          <a:ln w="57150">
            <a:solidFill>
              <a:schemeClr val="accent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5" name="Groupe 94"/>
          <p:cNvGrpSpPr/>
          <p:nvPr/>
        </p:nvGrpSpPr>
        <p:grpSpPr>
          <a:xfrm>
            <a:off x="3590119" y="3516952"/>
            <a:ext cx="969824" cy="442126"/>
            <a:chOff x="2124020" y="3485718"/>
            <a:chExt cx="969824" cy="442126"/>
          </a:xfrm>
        </p:grpSpPr>
        <p:sp>
          <p:nvSpPr>
            <p:cNvPr id="90" name="Rectangle 63"/>
            <p:cNvSpPr>
              <a:spLocks noChangeArrowheads="1"/>
            </p:cNvSpPr>
            <p:nvPr/>
          </p:nvSpPr>
          <p:spPr bwMode="auto">
            <a:xfrm>
              <a:off x="2124020" y="3485718"/>
              <a:ext cx="969824" cy="355714"/>
            </a:xfrm>
            <a:prstGeom prst="rect">
              <a:avLst/>
            </a:prstGeom>
            <a:solidFill>
              <a:srgbClr val="DBEEF4"/>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r>
                <a:rPr lang="fr-FR" sz="1200" dirty="0" smtClean="0"/>
                <a:t>Use Case</a:t>
              </a:r>
              <a:endParaRPr lang="fr-FR" sz="1200" dirty="0"/>
            </a:p>
          </p:txBody>
        </p:sp>
        <p:sp>
          <p:nvSpPr>
            <p:cNvPr id="18" name="Rectangle 83"/>
            <p:cNvSpPr>
              <a:spLocks noChangeArrowheads="1"/>
            </p:cNvSpPr>
            <p:nvPr/>
          </p:nvSpPr>
          <p:spPr bwMode="auto">
            <a:xfrm>
              <a:off x="2212979" y="3755020"/>
              <a:ext cx="791906" cy="172824"/>
            </a:xfrm>
            <a:prstGeom prst="rect">
              <a:avLst/>
            </a:prstGeom>
            <a:solidFill>
              <a:srgbClr val="DBEEF4"/>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r>
                <a:rPr lang="fr-FR" sz="1000" dirty="0"/>
                <a:t>Opération</a:t>
              </a:r>
            </a:p>
          </p:txBody>
        </p:sp>
      </p:grpSp>
      <p:grpSp>
        <p:nvGrpSpPr>
          <p:cNvPr id="93" name="Groupe 92"/>
          <p:cNvGrpSpPr/>
          <p:nvPr/>
        </p:nvGrpSpPr>
        <p:grpSpPr>
          <a:xfrm>
            <a:off x="6161736" y="3603364"/>
            <a:ext cx="969824" cy="470395"/>
            <a:chOff x="5061397" y="3572130"/>
            <a:chExt cx="969824" cy="470395"/>
          </a:xfrm>
        </p:grpSpPr>
        <p:sp>
          <p:nvSpPr>
            <p:cNvPr id="92" name="Rectangle 63"/>
            <p:cNvSpPr>
              <a:spLocks noChangeArrowheads="1"/>
            </p:cNvSpPr>
            <p:nvPr/>
          </p:nvSpPr>
          <p:spPr bwMode="auto">
            <a:xfrm>
              <a:off x="5061397" y="3572130"/>
              <a:ext cx="969824" cy="355714"/>
            </a:xfrm>
            <a:prstGeom prst="rect">
              <a:avLst/>
            </a:prstGeom>
            <a:solidFill>
              <a:srgbClr val="DBEEF4"/>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r>
                <a:rPr lang="fr-FR" sz="1200" dirty="0" smtClean="0"/>
                <a:t>Catégorie</a:t>
              </a:r>
              <a:endParaRPr lang="fr-FR" sz="1200" dirty="0"/>
            </a:p>
          </p:txBody>
        </p:sp>
        <p:sp>
          <p:nvSpPr>
            <p:cNvPr id="75" name="Rectangle 83"/>
            <p:cNvSpPr>
              <a:spLocks noChangeArrowheads="1"/>
            </p:cNvSpPr>
            <p:nvPr/>
          </p:nvSpPr>
          <p:spPr bwMode="auto">
            <a:xfrm>
              <a:off x="5183323" y="3889083"/>
              <a:ext cx="791906" cy="153442"/>
            </a:xfrm>
            <a:prstGeom prst="rect">
              <a:avLst/>
            </a:prstGeom>
            <a:solidFill>
              <a:srgbClr val="DBEEF4"/>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ctr"/>
              <a:r>
                <a:rPr lang="fr-FR" sz="1000" dirty="0"/>
                <a:t>Opération</a:t>
              </a:r>
            </a:p>
          </p:txBody>
        </p:sp>
      </p:grpSp>
      <p:sp>
        <p:nvSpPr>
          <p:cNvPr id="144" name="Bande diagonale 143"/>
          <p:cNvSpPr/>
          <p:nvPr/>
        </p:nvSpPr>
        <p:spPr>
          <a:xfrm rot="5400000">
            <a:off x="7185906" y="3189833"/>
            <a:ext cx="567217" cy="373190"/>
          </a:xfrm>
          <a:prstGeom prst="diagStripe">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fr-FR" sz="1400" dirty="0">
              <a:solidFill>
                <a:prstClr val="black"/>
              </a:solidFill>
            </a:endParaRPr>
          </a:p>
        </p:txBody>
      </p:sp>
      <p:sp>
        <p:nvSpPr>
          <p:cNvPr id="145" name="ZoneTexte 20"/>
          <p:cNvSpPr txBox="1">
            <a:spLocks noChangeArrowheads="1"/>
          </p:cNvSpPr>
          <p:nvPr/>
        </p:nvSpPr>
        <p:spPr bwMode="auto">
          <a:xfrm rot="3552306">
            <a:off x="7199192" y="3234828"/>
            <a:ext cx="645009" cy="196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57200">
              <a:defRPr sz="2000" b="1">
                <a:solidFill>
                  <a:schemeClr val="tx1"/>
                </a:solidFill>
                <a:latin typeface="Arial" charset="0"/>
                <a:cs typeface="Arial" charset="0"/>
              </a:defRPr>
            </a:lvl1pPr>
            <a:lvl2pPr defTabSz="457200">
              <a:defRPr>
                <a:solidFill>
                  <a:schemeClr val="tx1"/>
                </a:solidFill>
                <a:latin typeface="Arial" charset="0"/>
                <a:cs typeface="Arial" charset="0"/>
              </a:defRPr>
            </a:lvl2pPr>
            <a:lvl3pPr defTabSz="457200">
              <a:defRPr sz="1600">
                <a:solidFill>
                  <a:schemeClr val="tx1"/>
                </a:solidFill>
                <a:latin typeface="Arial" charset="0"/>
                <a:cs typeface="Arial" charset="0"/>
              </a:defRPr>
            </a:lvl3pPr>
            <a:lvl4pPr defTabSz="457200">
              <a:defRPr sz="1600">
                <a:solidFill>
                  <a:schemeClr val="tx1"/>
                </a:solidFill>
                <a:latin typeface="Arial" charset="0"/>
                <a:cs typeface="Arial" charset="0"/>
              </a:defRPr>
            </a:lvl4pPr>
            <a:lvl5pPr defTabSz="457200">
              <a:defRPr sz="1600">
                <a:solidFill>
                  <a:schemeClr val="tx1"/>
                </a:solidFill>
                <a:latin typeface="Arial" charset="0"/>
                <a:cs typeface="Arial" charset="0"/>
              </a:defRPr>
            </a:lvl5pPr>
            <a:lvl6pPr defTabSz="457200" eaLnBrk="0" hangingPunct="0">
              <a:defRPr sz="1600">
                <a:solidFill>
                  <a:schemeClr val="tx1"/>
                </a:solidFill>
                <a:latin typeface="Arial" charset="0"/>
                <a:cs typeface="Arial" charset="0"/>
              </a:defRPr>
            </a:lvl6pPr>
            <a:lvl7pPr defTabSz="457200" eaLnBrk="0" hangingPunct="0">
              <a:defRPr sz="1600">
                <a:solidFill>
                  <a:schemeClr val="tx1"/>
                </a:solidFill>
                <a:latin typeface="Arial" charset="0"/>
                <a:cs typeface="Arial" charset="0"/>
              </a:defRPr>
            </a:lvl7pPr>
            <a:lvl8pPr defTabSz="457200" eaLnBrk="0" hangingPunct="0">
              <a:defRPr sz="1600">
                <a:solidFill>
                  <a:schemeClr val="tx1"/>
                </a:solidFill>
                <a:latin typeface="Arial" charset="0"/>
                <a:cs typeface="Arial" charset="0"/>
              </a:defRPr>
            </a:lvl8pPr>
            <a:lvl9pPr defTabSz="457200" eaLnBrk="0" hangingPunct="0">
              <a:defRPr sz="1600">
                <a:solidFill>
                  <a:schemeClr val="tx1"/>
                </a:solidFill>
                <a:latin typeface="Arial" charset="0"/>
                <a:cs typeface="Arial" charset="0"/>
              </a:defRPr>
            </a:lvl9pPr>
          </a:lstStyle>
          <a:p>
            <a:pPr algn="ctr"/>
            <a:r>
              <a:rPr lang="fr-FR" altLang="fr-FR" sz="1600" dirty="0" smtClean="0">
                <a:solidFill>
                  <a:prstClr val="white"/>
                </a:solidFill>
              </a:rPr>
              <a:t>MEM</a:t>
            </a:r>
            <a:endParaRPr lang="fr-FR" altLang="fr-FR" sz="1600" dirty="0">
              <a:solidFill>
                <a:prstClr val="white"/>
              </a:solidFill>
            </a:endParaRPr>
          </a:p>
        </p:txBody>
      </p:sp>
      <p:sp>
        <p:nvSpPr>
          <p:cNvPr id="147" name="Rectangle 83"/>
          <p:cNvSpPr>
            <a:spLocks noChangeArrowheads="1"/>
          </p:cNvSpPr>
          <p:nvPr/>
        </p:nvSpPr>
        <p:spPr bwMode="auto">
          <a:xfrm>
            <a:off x="4380258" y="2747467"/>
            <a:ext cx="791906" cy="172824"/>
          </a:xfrm>
          <a:prstGeom prst="rect">
            <a:avLst/>
          </a:prstGeom>
          <a:solidFill>
            <a:schemeClr val="bg1"/>
          </a:solidFill>
          <a:ln w="12700" algn="ctr">
            <a:solidFill>
              <a:schemeClr val="tx1"/>
            </a:solidFill>
            <a:miter lim="800000"/>
            <a:headEnd/>
            <a:tailEnd/>
          </a:ln>
          <a:effectLst/>
          <a:extLst/>
        </p:spPr>
        <p:txBody>
          <a:bodyPr lIns="90000" tIns="46800" rIns="90000" bIns="46800" anchor="ctr"/>
          <a:lstStyle/>
          <a:p>
            <a:pPr algn="ctr"/>
            <a:r>
              <a:rPr lang="fr-FR" sz="1000" dirty="0"/>
              <a:t>Opération</a:t>
            </a:r>
          </a:p>
        </p:txBody>
      </p:sp>
      <p:sp>
        <p:nvSpPr>
          <p:cNvPr id="148" name="Rectangle 147"/>
          <p:cNvSpPr/>
          <p:nvPr/>
        </p:nvSpPr>
        <p:spPr>
          <a:xfrm>
            <a:off x="2060645" y="5036260"/>
            <a:ext cx="1165860" cy="509450"/>
          </a:xfrm>
          <a:prstGeom prst="rect">
            <a:avLst/>
          </a:prstGeom>
          <a:solidFill>
            <a:schemeClr val="bg1">
              <a:lumMod val="95000"/>
              <a:alpha val="56078"/>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9" name="Rectangle 148"/>
          <p:cNvSpPr/>
          <p:nvPr/>
        </p:nvSpPr>
        <p:spPr>
          <a:xfrm>
            <a:off x="7188063" y="5059344"/>
            <a:ext cx="1165860" cy="509450"/>
          </a:xfrm>
          <a:prstGeom prst="rect">
            <a:avLst/>
          </a:prstGeom>
          <a:solidFill>
            <a:schemeClr val="bg1">
              <a:lumMod val="95000"/>
              <a:alpha val="56078"/>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2" name="Trapèze 61"/>
          <p:cNvSpPr/>
          <p:nvPr/>
        </p:nvSpPr>
        <p:spPr>
          <a:xfrm rot="10800000">
            <a:off x="1121902"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 name="Rectangle 62"/>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5"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8871687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4"/>
          </p:nvPr>
        </p:nvSpPr>
        <p:spPr>
          <a:xfrm>
            <a:off x="383400" y="1486096"/>
            <a:ext cx="9019363" cy="4908839"/>
          </a:xfrm>
        </p:spPr>
        <p:txBody>
          <a:bodyPr/>
          <a:lstStyle/>
          <a:p>
            <a:pPr marL="0" lvl="1" indent="0">
              <a:buSzTx/>
              <a:buNone/>
            </a:pPr>
            <a:r>
              <a:rPr lang="fr-FR" sz="1600" u="sng" dirty="0" smtClean="0"/>
              <a:t>Rappel</a:t>
            </a:r>
            <a:r>
              <a:rPr lang="fr-FR" sz="1600" dirty="0" smtClean="0"/>
              <a:t> :</a:t>
            </a:r>
            <a:endParaRPr lang="fr-FR" sz="1600" dirty="0"/>
          </a:p>
          <a:p>
            <a:pPr marL="414060" lvl="1" indent="0">
              <a:buNone/>
            </a:pPr>
            <a:endParaRPr lang="fr-FR" sz="1600" dirty="0"/>
          </a:p>
          <a:p>
            <a:pPr marL="414060" lvl="1" indent="0">
              <a:buNone/>
            </a:pPr>
            <a:r>
              <a:rPr lang="fr-FR" sz="1600" dirty="0" smtClean="0"/>
              <a:t>Une API est une enveloppe de ressources.</a:t>
            </a:r>
          </a:p>
          <a:p>
            <a:pPr marL="414060" lvl="1" indent="0">
              <a:buNone/>
            </a:pPr>
            <a:r>
              <a:rPr lang="fr-FR" sz="1600" dirty="0" smtClean="0">
                <a:solidFill>
                  <a:schemeClr val="tx1"/>
                </a:solidFill>
              </a:rPr>
              <a:t>Elle </a:t>
            </a:r>
            <a:r>
              <a:rPr lang="fr-FR" sz="1600" dirty="0">
                <a:solidFill>
                  <a:schemeClr val="tx1"/>
                </a:solidFill>
              </a:rPr>
              <a:t>représente une interface permettant de piloter l’accès à ces ressources et </a:t>
            </a:r>
            <a:r>
              <a:rPr lang="fr-FR" sz="1600" dirty="0" smtClean="0">
                <a:solidFill>
                  <a:schemeClr val="tx1"/>
                </a:solidFill>
              </a:rPr>
              <a:t>offre un </a:t>
            </a:r>
            <a:r>
              <a:rPr lang="fr-FR" sz="1600" dirty="0">
                <a:solidFill>
                  <a:schemeClr val="tx1"/>
                </a:solidFill>
              </a:rPr>
              <a:t>certain niveau d’abstraction au </a:t>
            </a:r>
            <a:r>
              <a:rPr lang="fr-FR" sz="1600" dirty="0" smtClean="0">
                <a:solidFill>
                  <a:schemeClr val="tx1"/>
                </a:solidFill>
              </a:rPr>
              <a:t>consommateur, en </a:t>
            </a:r>
            <a:r>
              <a:rPr lang="fr-FR" sz="1600" dirty="0">
                <a:solidFill>
                  <a:schemeClr val="tx1"/>
                </a:solidFill>
              </a:rPr>
              <a:t>masquant la complexité d’accès au SI.</a:t>
            </a:r>
          </a:p>
          <a:p>
            <a:pPr marL="0" lvl="1" indent="0">
              <a:buSzTx/>
              <a:buNone/>
            </a:pPr>
            <a:endParaRPr lang="fr-FR" sz="1600" u="sng" dirty="0" smtClean="0">
              <a:solidFill>
                <a:schemeClr val="tx1"/>
              </a:solidFill>
            </a:endParaRPr>
          </a:p>
          <a:p>
            <a:pPr marL="0" lvl="1" indent="0">
              <a:buSzTx/>
              <a:buNone/>
            </a:pPr>
            <a:endParaRPr lang="fr-FR" sz="1600" u="sng" dirty="0" smtClean="0">
              <a:solidFill>
                <a:schemeClr val="tx1"/>
              </a:solidFill>
            </a:endParaRPr>
          </a:p>
          <a:p>
            <a:pPr marL="0" lvl="1" indent="0">
              <a:buSzTx/>
              <a:buNone/>
            </a:pPr>
            <a:r>
              <a:rPr lang="fr-FR" sz="1600" u="sng" dirty="0" smtClean="0">
                <a:solidFill>
                  <a:schemeClr val="tx1"/>
                </a:solidFill>
              </a:rPr>
              <a:t>Classement</a:t>
            </a:r>
            <a:r>
              <a:rPr lang="fr-FR" sz="1600" dirty="0" smtClean="0">
                <a:solidFill>
                  <a:schemeClr val="tx1"/>
                </a:solidFill>
              </a:rPr>
              <a:t>: </a:t>
            </a:r>
          </a:p>
          <a:p>
            <a:pPr marL="0" lvl="1" indent="0">
              <a:buSzTx/>
              <a:buNone/>
            </a:pPr>
            <a:endParaRPr lang="fr-FR" sz="1600" dirty="0" smtClean="0"/>
          </a:p>
          <a:p>
            <a:pPr marL="414060" lvl="1" indent="0"/>
            <a:r>
              <a:rPr lang="fr-FR" sz="1600" dirty="0" smtClean="0"/>
              <a:t> Les Open APIs et les APIs exposées par des structures Crédit Agricole sont  classées dans la zone fonctionnelle « Collaboration Inter SI »</a:t>
            </a:r>
          </a:p>
          <a:p>
            <a:pPr marL="414060" lvl="1" indent="0">
              <a:buNone/>
            </a:pPr>
            <a:endParaRPr lang="fr-FR" sz="1600" dirty="0" smtClean="0"/>
          </a:p>
          <a:p>
            <a:pPr marL="414060" lvl="1" indent="0"/>
            <a:r>
              <a:rPr lang="fr-FR" sz="1600" dirty="0" smtClean="0"/>
              <a:t>Les APIs privées </a:t>
            </a:r>
            <a:r>
              <a:rPr lang="fr-FR" sz="1600" dirty="0">
                <a:solidFill>
                  <a:schemeClr val="tx1"/>
                </a:solidFill>
              </a:rPr>
              <a:t>peuvent être représentées dans les </a:t>
            </a:r>
            <a:r>
              <a:rPr lang="fr-FR" sz="1600" dirty="0" smtClean="0">
                <a:solidFill>
                  <a:schemeClr val="tx1"/>
                </a:solidFill>
              </a:rPr>
              <a:t>domaines </a:t>
            </a:r>
            <a:r>
              <a:rPr lang="fr-FR" sz="1600" dirty="0">
                <a:solidFill>
                  <a:schemeClr val="tx1"/>
                </a:solidFill>
              </a:rPr>
              <a:t>fonctionnels existants puisqu’elles n’ont pas à être visibles </a:t>
            </a:r>
            <a:r>
              <a:rPr lang="fr-FR" sz="1600" dirty="0" smtClean="0">
                <a:solidFill>
                  <a:schemeClr val="tx1"/>
                </a:solidFill>
              </a:rPr>
              <a:t>par d’autres consommateurs</a:t>
            </a:r>
            <a:endParaRPr lang="fr-FR" sz="1600" dirty="0">
              <a:solidFill>
                <a:schemeClr val="tx1"/>
              </a:solidFill>
            </a:endParaRPr>
          </a:p>
        </p:txBody>
      </p:sp>
      <p:sp>
        <p:nvSpPr>
          <p:cNvPr id="9" name="Espace réservé du texte 1"/>
          <p:cNvSpPr txBox="1">
            <a:spLocks/>
          </p:cNvSpPr>
          <p:nvPr/>
        </p:nvSpPr>
        <p:spPr>
          <a:xfrm>
            <a:off x="269101" y="1"/>
            <a:ext cx="8162131" cy="781051"/>
          </a:xfrm>
          <a:prstGeom prst="rect">
            <a:avLst/>
          </a:prstGeom>
        </p:spPr>
        <p:txBody>
          <a:bodyPr/>
          <a:lstStyle>
            <a:lvl1pPr marL="0" indent="0" algn="l" defTabSz="457200" rtl="0" fontAlgn="base">
              <a:spcBef>
                <a:spcPct val="20000"/>
              </a:spcBef>
              <a:spcAft>
                <a:spcPct val="0"/>
              </a:spcAft>
              <a:buFont typeface="Arial" charset="0"/>
              <a:buNone/>
              <a:defRPr sz="2200" b="1" kern="1200">
                <a:solidFill>
                  <a:srgbClr val="95C11F"/>
                </a:solidFill>
                <a:latin typeface="+mn-lt"/>
                <a:ea typeface="ＭＳ Ｐゴシック" pitchFamily="34" charset="-128"/>
                <a:cs typeface="+mn-cs"/>
              </a:defRPr>
            </a:lvl1pPr>
            <a:lvl2pPr marL="0" indent="0" algn="l" defTabSz="457200" rtl="0" fontAlgn="base">
              <a:spcBef>
                <a:spcPts val="0"/>
              </a:spcBef>
              <a:spcAft>
                <a:spcPct val="0"/>
              </a:spcAft>
              <a:buFont typeface="Arial" charset="0"/>
              <a:buNone/>
              <a:defRPr sz="1800" i="1" kern="1200">
                <a:solidFill>
                  <a:srgbClr val="485155"/>
                </a:solidFill>
                <a:latin typeface="+mn-lt"/>
                <a:ea typeface="ＭＳ Ｐゴシック" pitchFamily="34"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pitchFamily="34"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pitchFamily="34"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dirty="0" smtClean="0"/>
              <a:t>Déclinaison dans les couches d’architecture</a:t>
            </a:r>
          </a:p>
          <a:p>
            <a:r>
              <a:rPr lang="fr-FR" sz="1600" dirty="0" smtClean="0"/>
              <a:t>Positionnement de l’API en couche d’analyse fonctionnelle</a:t>
            </a:r>
            <a:endParaRPr lang="fr-FR" sz="1600" dirty="0"/>
          </a:p>
        </p:txBody>
      </p:sp>
      <p:sp>
        <p:nvSpPr>
          <p:cNvPr id="5" name="Trapèze 4"/>
          <p:cNvSpPr/>
          <p:nvPr/>
        </p:nvSpPr>
        <p:spPr>
          <a:xfrm rot="10800000">
            <a:off x="1121902"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Rectangle 5"/>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33303576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a:xfrm>
            <a:off x="269101" y="141105"/>
            <a:ext cx="8162131" cy="639947"/>
          </a:xfrm>
        </p:spPr>
        <p:txBody>
          <a:bodyPr/>
          <a:lstStyle/>
          <a:p>
            <a:pPr lvl="0"/>
            <a:r>
              <a:rPr lang="fr-FR" sz="2000" dirty="0"/>
              <a:t>Introduction sur les enjeux du "mobile first" et de l'exposition API</a:t>
            </a:r>
          </a:p>
        </p:txBody>
      </p:sp>
      <p:sp>
        <p:nvSpPr>
          <p:cNvPr id="30" name="Content Placeholder 1"/>
          <p:cNvSpPr txBox="1">
            <a:spLocks/>
          </p:cNvSpPr>
          <p:nvPr/>
        </p:nvSpPr>
        <p:spPr>
          <a:xfrm>
            <a:off x="269100" y="1385391"/>
            <a:ext cx="9636900" cy="4335756"/>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pitchFamily="34"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pitchFamily="34"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pitchFamily="34"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pitchFamily="34"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1600" dirty="0" smtClean="0"/>
              <a:t>Pour répondre aux nouveaux enjeux métiers et technologiques (Mobilité, IOT, Open API) le socle d’architecture SOA doit s’étendre vers des services métiers orientée </a:t>
            </a:r>
            <a:r>
              <a:rPr lang="fr-FR" sz="1600" b="1" dirty="0" smtClean="0"/>
              <a:t>Ressources</a:t>
            </a:r>
            <a:r>
              <a:rPr lang="fr-FR" sz="1600" dirty="0" smtClean="0"/>
              <a:t> en associant la simplicité des </a:t>
            </a:r>
            <a:r>
              <a:rPr lang="fr-FR" sz="1600" b="1" dirty="0" smtClean="0"/>
              <a:t>Web API REST </a:t>
            </a:r>
            <a:r>
              <a:rPr lang="fr-FR" sz="1600" dirty="0" smtClean="0"/>
              <a:t>et la mise en place de composants modulaires fortement découplés</a:t>
            </a:r>
            <a:endParaRPr lang="fr-FR" sz="1600" dirty="0"/>
          </a:p>
          <a:p>
            <a:pPr marL="0" indent="0">
              <a:buNone/>
            </a:pPr>
            <a:endParaRPr lang="fr-FR" sz="1600" dirty="0" smtClean="0"/>
          </a:p>
          <a:p>
            <a:pPr marL="0" indent="0">
              <a:buNone/>
            </a:pPr>
            <a:r>
              <a:rPr lang="fr-FR" sz="1600" dirty="0" smtClean="0"/>
              <a:t>La démarche API permet de créer une interface aux standards du marché pour les applications et les partenaires externes, en masquant la diversité des systèmes existants et leurs évolutions pour:</a:t>
            </a:r>
          </a:p>
          <a:p>
            <a:pPr marL="914400" lvl="1" indent="-457200">
              <a:buFont typeface="+mj-lt"/>
              <a:buAutoNum type="arabicPeriod"/>
            </a:pPr>
            <a:r>
              <a:rPr lang="is-IS" sz="1600" dirty="0" smtClean="0"/>
              <a:t>Créer les conditions pour les projets banque digitale afin de construire les ressources et APIs spécifiques  </a:t>
            </a:r>
          </a:p>
          <a:p>
            <a:pPr marL="914400" lvl="1" indent="-457200">
              <a:buFont typeface="+mj-lt"/>
              <a:buAutoNum type="arabicPeriod"/>
            </a:pPr>
            <a:r>
              <a:rPr lang="is-IS" sz="1600" dirty="0" smtClean="0"/>
              <a:t>Développer des APIs sur étagères sur les thématiques stratégiques</a:t>
            </a:r>
            <a:endParaRPr lang="fr-FR" sz="1600" dirty="0" smtClean="0"/>
          </a:p>
          <a:p>
            <a:pPr marL="0" indent="0">
              <a:buFont typeface="Arial" charset="0"/>
              <a:buNone/>
            </a:pPr>
            <a:endParaRPr lang="fr-FR" sz="1600" dirty="0" smtClean="0"/>
          </a:p>
          <a:p>
            <a:pPr marL="0" indent="0">
              <a:buFont typeface="Arial" charset="0"/>
              <a:buNone/>
            </a:pPr>
            <a:endParaRPr lang="fr-FR" sz="1600" dirty="0" smtClean="0"/>
          </a:p>
          <a:p>
            <a:pPr marL="0" indent="0">
              <a:buNone/>
            </a:pPr>
            <a:r>
              <a:rPr lang="fr-FR" sz="1600" b="1" dirty="0" smtClean="0"/>
              <a:t>Deux volets majeures: </a:t>
            </a:r>
          </a:p>
          <a:p>
            <a:pPr lvl="1"/>
            <a:r>
              <a:rPr lang="fr-FR" sz="1600" dirty="0" smtClean="0"/>
              <a:t>Capitaliser sur le patrimoine existant au travers des SF, CAY, SE,</a:t>
            </a:r>
            <a:r>
              <a:rPr lang="is-IS" sz="1600" dirty="0" smtClean="0"/>
              <a:t>…</a:t>
            </a:r>
          </a:p>
          <a:p>
            <a:pPr lvl="1"/>
            <a:r>
              <a:rPr lang="is-IS" sz="1600" dirty="0" smtClean="0"/>
              <a:t>Anticiper les nouveaux usages en partenariat avec les acteurs métiers internes / externes au Crédit Agricole</a:t>
            </a:r>
          </a:p>
          <a:p>
            <a:pPr lvl="1"/>
            <a:endParaRPr lang="is-IS" sz="1600" dirty="0"/>
          </a:p>
        </p:txBody>
      </p:sp>
      <p:sp>
        <p:nvSpPr>
          <p:cNvPr id="4" name="Rectangle 3"/>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7620189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r 9"/>
          <p:cNvGrpSpPr/>
          <p:nvPr/>
        </p:nvGrpSpPr>
        <p:grpSpPr>
          <a:xfrm>
            <a:off x="533869" y="896970"/>
            <a:ext cx="9009857" cy="5455260"/>
            <a:chOff x="10311072" y="691488"/>
            <a:chExt cx="9299577" cy="5626176"/>
          </a:xfrm>
        </p:grpSpPr>
        <p:grpSp>
          <p:nvGrpSpPr>
            <p:cNvPr id="3" name="Groupe 2"/>
            <p:cNvGrpSpPr/>
            <p:nvPr/>
          </p:nvGrpSpPr>
          <p:grpSpPr>
            <a:xfrm>
              <a:off x="10311072" y="691488"/>
              <a:ext cx="9299577" cy="5626176"/>
              <a:chOff x="11596947" y="691488"/>
              <a:chExt cx="9299577" cy="5626176"/>
            </a:xfrm>
          </p:grpSpPr>
          <p:sp>
            <p:nvSpPr>
              <p:cNvPr id="91" name="Rectangle 90"/>
              <p:cNvSpPr/>
              <p:nvPr/>
            </p:nvSpPr>
            <p:spPr>
              <a:xfrm>
                <a:off x="11596947" y="691488"/>
                <a:ext cx="9204447" cy="5626176"/>
              </a:xfrm>
              <a:prstGeom prst="rect">
                <a:avLst/>
              </a:prstGeom>
              <a:solidFill>
                <a:sysClr val="window" lastClr="FFFFFF">
                  <a:lumMod val="85000"/>
                </a:sysClr>
              </a:solidFill>
              <a:ln w="9525" cap="flat" cmpd="sng" algn="ctr">
                <a:solidFill>
                  <a:srgbClr val="40404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smtClean="0">
                  <a:ln>
                    <a:noFill/>
                  </a:ln>
                  <a:solidFill>
                    <a:prstClr val="white"/>
                  </a:solidFill>
                  <a:effectLst/>
                  <a:uLnTx/>
                  <a:uFillTx/>
                  <a:latin typeface="Arial"/>
                  <a:ea typeface="+mn-ea"/>
                  <a:cs typeface="+mn-cs"/>
                </a:endParaRPr>
              </a:p>
            </p:txBody>
          </p:sp>
          <p:grpSp>
            <p:nvGrpSpPr>
              <p:cNvPr id="92" name="Groupe 91"/>
              <p:cNvGrpSpPr/>
              <p:nvPr/>
            </p:nvGrpSpPr>
            <p:grpSpPr>
              <a:xfrm>
                <a:off x="11596948" y="691488"/>
                <a:ext cx="9299576" cy="5271768"/>
                <a:chOff x="442912" y="938152"/>
                <a:chExt cx="9299576" cy="5271768"/>
              </a:xfrm>
            </p:grpSpPr>
            <p:sp>
              <p:nvSpPr>
                <p:cNvPr id="93" name="Rectangle 92"/>
                <p:cNvSpPr/>
                <p:nvPr/>
              </p:nvSpPr>
              <p:spPr bwMode="auto">
                <a:xfrm>
                  <a:off x="6011435" y="938152"/>
                  <a:ext cx="3464779" cy="1801260"/>
                </a:xfrm>
                <a:prstGeom prst="rect">
                  <a:avLst/>
                </a:prstGeom>
                <a:solidFill>
                  <a:srgbClr val="006A4E">
                    <a:lumMod val="75000"/>
                  </a:srgbClr>
                </a:solidFill>
                <a:ln w="12700" cap="flat" cmpd="sng" algn="ctr">
                  <a:solidFill>
                    <a:sysClr val="window" lastClr="FFFFFF"/>
                  </a:solidFill>
                  <a:prstDash val="solid"/>
                  <a:round/>
                  <a:headEnd type="none" w="med" len="med"/>
                  <a:tailEnd type="none" w="med" len="med"/>
                </a:ln>
                <a:effectLst/>
              </p:spPr>
              <p:txBody>
                <a:bodyPr lIns="90000" tIns="46800" rIns="90000" bIns="46800"/>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dirty="0" smtClean="0">
                      <a:ln>
                        <a:noFill/>
                      </a:ln>
                      <a:solidFill>
                        <a:srgbClr val="F2F2F2"/>
                      </a:solidFill>
                      <a:effectLst/>
                      <a:uLnTx/>
                      <a:uFillTx/>
                      <a:latin typeface="Arial" pitchFamily="34" charset="0"/>
                    </a:rPr>
                    <a:t>Collaborations inter SI</a:t>
                  </a:r>
                </a:p>
                <a:p>
                  <a:pPr marL="0" marR="0" lvl="0" indent="0" defTabSz="914400" eaLnBrk="1" fontAlgn="auto" latinLnBrk="0" hangingPunct="1">
                    <a:lnSpc>
                      <a:spcPct val="100000"/>
                    </a:lnSpc>
                    <a:spcBef>
                      <a:spcPts val="0"/>
                    </a:spcBef>
                    <a:spcAft>
                      <a:spcPts val="0"/>
                    </a:spcAft>
                    <a:buClrTx/>
                    <a:buSzTx/>
                    <a:buFontTx/>
                    <a:buNone/>
                    <a:tabLst/>
                    <a:defRPr/>
                  </a:pPr>
                  <a:r>
                    <a:rPr kumimoji="0" lang="fr-FR" sz="1100" b="1" i="0" u="none" strike="noStrike" kern="0" cap="none" spc="0" normalizeH="0" baseline="0" noProof="0" dirty="0" smtClean="0">
                      <a:ln>
                        <a:noFill/>
                      </a:ln>
                      <a:solidFill>
                        <a:srgbClr val="F2F2F2"/>
                      </a:solidFill>
                      <a:effectLst/>
                      <a:uLnTx/>
                      <a:uFillTx/>
                      <a:latin typeface="Arial" pitchFamily="34" charset="0"/>
                    </a:rPr>
                    <a:t/>
                  </a:r>
                  <a:br>
                    <a:rPr kumimoji="0" lang="fr-FR" sz="1100" b="1" i="0" u="none" strike="noStrike" kern="0" cap="none" spc="0" normalizeH="0" baseline="0" noProof="0" dirty="0" smtClean="0">
                      <a:ln>
                        <a:noFill/>
                      </a:ln>
                      <a:solidFill>
                        <a:srgbClr val="F2F2F2"/>
                      </a:solidFill>
                      <a:effectLst/>
                      <a:uLnTx/>
                      <a:uFillTx/>
                      <a:latin typeface="Arial" pitchFamily="34" charset="0"/>
                    </a:rPr>
                  </a:br>
                  <a:endParaRPr kumimoji="0" lang="fr-FR" sz="1100" b="1" i="0" u="none" strike="noStrike" kern="0" cap="none" spc="0" normalizeH="0" baseline="0" noProof="0" dirty="0" smtClean="0">
                    <a:ln>
                      <a:noFill/>
                    </a:ln>
                    <a:solidFill>
                      <a:srgbClr val="F2F2F2"/>
                    </a:solidFill>
                    <a:effectLst/>
                    <a:uLnTx/>
                    <a:uFillTx/>
                    <a:latin typeface="Arial" pitchFamily="34" charset="0"/>
                  </a:endParaRPr>
                </a:p>
              </p:txBody>
            </p:sp>
            <p:sp>
              <p:nvSpPr>
                <p:cNvPr id="94" name="ZoneTexte 93"/>
                <p:cNvSpPr txBox="1"/>
                <p:nvPr/>
              </p:nvSpPr>
              <p:spPr bwMode="auto">
                <a:xfrm>
                  <a:off x="1890434" y="1466498"/>
                  <a:ext cx="1998662" cy="528601"/>
                </a:xfrm>
                <a:prstGeom prst="rect">
                  <a:avLst/>
                </a:prstGeom>
                <a:gradFill rotWithShape="1">
                  <a:gsLst>
                    <a:gs pos="0">
                      <a:srgbClr val="006A4E">
                        <a:lumMod val="60000"/>
                        <a:lumOff val="40000"/>
                      </a:srgbClr>
                    </a:gs>
                    <a:gs pos="35000">
                      <a:srgbClr val="006A4E">
                        <a:lumMod val="40000"/>
                        <a:lumOff val="60000"/>
                      </a:srgb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lstStyle/>
                <a:p>
                  <a:pPr marL="92075" marR="0" lvl="0" indent="0"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006A4E">
                          <a:lumMod val="75000"/>
                        </a:srgbClr>
                      </a:solidFill>
                      <a:effectLst/>
                      <a:uLnTx/>
                      <a:uFillTx/>
                      <a:latin typeface="Arial" panose="020B0604020202020204" pitchFamily="34" charset="0"/>
                      <a:cs typeface="Arial" panose="020B0604020202020204" pitchFamily="34" charset="0"/>
                    </a:rPr>
                    <a:t>Portail client</a:t>
                  </a:r>
                  <a:endParaRPr kumimoji="0" lang="fr-FR" sz="800" b="1" i="0" u="none" strike="noStrike" kern="0" cap="none" spc="0" normalizeH="0" baseline="0" noProof="0" dirty="0">
                    <a:ln>
                      <a:noFill/>
                    </a:ln>
                    <a:solidFill>
                      <a:srgbClr val="006A4E">
                        <a:lumMod val="75000"/>
                      </a:srgbClr>
                    </a:solidFill>
                    <a:effectLst/>
                    <a:uLnTx/>
                    <a:uFillTx/>
                    <a:latin typeface="Arial" panose="020B0604020202020204" pitchFamily="34" charset="0"/>
                    <a:cs typeface="Arial" panose="020B0604020202020204" pitchFamily="34" charset="0"/>
                  </a:endParaRPr>
                </a:p>
              </p:txBody>
            </p:sp>
            <p:grpSp>
              <p:nvGrpSpPr>
                <p:cNvPr id="95" name="Groupe 127"/>
                <p:cNvGrpSpPr>
                  <a:grpSpLocks/>
                </p:cNvGrpSpPr>
                <p:nvPr/>
              </p:nvGrpSpPr>
              <p:grpSpPr bwMode="auto">
                <a:xfrm>
                  <a:off x="5257800" y="2755608"/>
                  <a:ext cx="4484688" cy="2358827"/>
                  <a:chOff x="5197159" y="2544763"/>
                  <a:chExt cx="4571176" cy="2727007"/>
                </a:xfrm>
              </p:grpSpPr>
              <p:sp>
                <p:nvSpPr>
                  <p:cNvPr id="155" name="Rectangle 154"/>
                  <p:cNvSpPr/>
                  <p:nvPr/>
                </p:nvSpPr>
                <p:spPr bwMode="auto">
                  <a:xfrm>
                    <a:off x="5315281" y="2544947"/>
                    <a:ext cx="4453053" cy="2628127"/>
                  </a:xfrm>
                  <a:prstGeom prst="rect">
                    <a:avLst/>
                  </a:prstGeom>
                  <a:solidFill>
                    <a:srgbClr val="9BBB59">
                      <a:lumMod val="20000"/>
                      <a:lumOff val="80000"/>
                    </a:srgbClr>
                  </a:solidFill>
                  <a:ln w="12700" cap="flat" cmpd="sng" algn="ctr">
                    <a:solidFill>
                      <a:sysClr val="window" lastClr="FFFFFF"/>
                    </a:solidFill>
                    <a:prstDash val="solid"/>
                    <a:round/>
                    <a:headEnd type="none" w="med" len="med"/>
                    <a:tailEnd type="none" w="med" len="med"/>
                  </a:ln>
                  <a:effectLst/>
                </p:spPr>
                <p:txBody>
                  <a:bodyPr vert="vert270" lIns="36000" tIns="36000" rIns="36000" bIns="36000" anchor="b"/>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100" b="1" i="0" u="none" strike="noStrike" kern="0" cap="none" spc="0" normalizeH="0" baseline="0" noProof="0" dirty="0">
                      <a:ln>
                        <a:noFill/>
                      </a:ln>
                      <a:solidFill>
                        <a:prstClr val="white">
                          <a:lumMod val="50000"/>
                        </a:prstClr>
                      </a:solidFill>
                      <a:effectLst/>
                      <a:uLnTx/>
                      <a:uFillTx/>
                    </a:endParaRPr>
                  </a:p>
                </p:txBody>
              </p:sp>
              <p:sp>
                <p:nvSpPr>
                  <p:cNvPr id="156" name="Rectangle 155"/>
                  <p:cNvSpPr/>
                  <p:nvPr/>
                </p:nvSpPr>
                <p:spPr bwMode="auto">
                  <a:xfrm>
                    <a:off x="5266737" y="2596335"/>
                    <a:ext cx="4454672" cy="2628127"/>
                  </a:xfrm>
                  <a:prstGeom prst="rect">
                    <a:avLst/>
                  </a:prstGeom>
                  <a:solidFill>
                    <a:srgbClr val="9BBB59">
                      <a:lumMod val="20000"/>
                      <a:lumOff val="80000"/>
                    </a:srgbClr>
                  </a:solidFill>
                  <a:ln w="12700" cap="flat" cmpd="sng" algn="ctr">
                    <a:solidFill>
                      <a:sysClr val="window" lastClr="FFFFFF"/>
                    </a:solidFill>
                    <a:prstDash val="solid"/>
                    <a:round/>
                    <a:headEnd type="none" w="med" len="med"/>
                    <a:tailEnd type="none" w="med" len="med"/>
                  </a:ln>
                  <a:effectLst/>
                </p:spPr>
                <p:txBody>
                  <a:bodyPr vert="vert270" lIns="36000" tIns="36000" rIns="36000" bIns="36000" anchor="b"/>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100" b="1" i="0" u="none" strike="noStrike" kern="0" cap="none" spc="0" normalizeH="0" baseline="0" noProof="0" dirty="0">
                      <a:ln>
                        <a:noFill/>
                      </a:ln>
                      <a:solidFill>
                        <a:prstClr val="white">
                          <a:lumMod val="50000"/>
                        </a:prstClr>
                      </a:solidFill>
                      <a:effectLst/>
                      <a:uLnTx/>
                      <a:uFillTx/>
                    </a:endParaRPr>
                  </a:p>
                </p:txBody>
              </p:sp>
              <p:sp>
                <p:nvSpPr>
                  <p:cNvPr id="157" name="Rectangle 156"/>
                  <p:cNvSpPr/>
                  <p:nvPr/>
                </p:nvSpPr>
                <p:spPr bwMode="auto">
                  <a:xfrm>
                    <a:off x="5197159" y="2642870"/>
                    <a:ext cx="4474212" cy="2628900"/>
                  </a:xfrm>
                  <a:prstGeom prst="rect">
                    <a:avLst/>
                  </a:prstGeom>
                  <a:solidFill>
                    <a:srgbClr val="9BBB59">
                      <a:lumMod val="20000"/>
                      <a:lumOff val="80000"/>
                    </a:srgbClr>
                  </a:solidFill>
                  <a:ln w="12700" cap="flat" cmpd="sng" algn="ctr">
                    <a:solidFill>
                      <a:sysClr val="window" lastClr="FFFFFF"/>
                    </a:solidFill>
                    <a:prstDash val="solid"/>
                    <a:round/>
                    <a:headEnd type="none" w="med" len="med"/>
                    <a:tailEnd type="none" w="med" len="med"/>
                  </a:ln>
                  <a:effectLst/>
                </p:spPr>
                <p:txBody>
                  <a:bodyPr vert="vert270" lIns="36000" tIns="36000" rIns="36000" bIns="3600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00" b="1" i="0" u="none" strike="noStrike" kern="0" cap="none" spc="0" normalizeH="0" baseline="0" noProof="0" dirty="0">
                        <a:ln>
                          <a:noFill/>
                        </a:ln>
                        <a:solidFill>
                          <a:prstClr val="white">
                            <a:lumMod val="50000"/>
                          </a:prstClr>
                        </a:solidFill>
                        <a:effectLst/>
                        <a:uLnTx/>
                        <a:uFillTx/>
                      </a:rPr>
                      <a:t>S.I. des Producteurs</a:t>
                    </a:r>
                  </a:p>
                </p:txBody>
              </p:sp>
            </p:grpSp>
            <p:sp>
              <p:nvSpPr>
                <p:cNvPr id="96" name="Rectangle 95"/>
                <p:cNvSpPr/>
                <p:nvPr/>
              </p:nvSpPr>
              <p:spPr bwMode="auto">
                <a:xfrm>
                  <a:off x="4949825" y="2758552"/>
                  <a:ext cx="4516438" cy="2438338"/>
                </a:xfrm>
                <a:prstGeom prst="rect">
                  <a:avLst/>
                </a:prstGeom>
                <a:solidFill>
                  <a:srgbClr val="9BBB59">
                    <a:lumMod val="75000"/>
                  </a:srgbClr>
                </a:solidFill>
                <a:ln w="12700" cap="flat" cmpd="sng" algn="ctr">
                  <a:solidFill>
                    <a:sysClr val="window" lastClr="FFFFFF"/>
                  </a:solidFill>
                  <a:prstDash val="solid"/>
                  <a:round/>
                  <a:headEnd type="none" w="med" len="med"/>
                  <a:tailEnd type="none" w="med" len="med"/>
                </a:ln>
                <a:effectLst/>
              </p:spPr>
              <p:txBody>
                <a:bodyPr lIns="90000" tIns="46800" rIns="90000" bIns="46800"/>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fr-FR" sz="1100" b="1" i="0" u="none" strike="noStrike" kern="0" cap="none" spc="0" normalizeH="0" baseline="0" noProof="0" dirty="0" smtClean="0">
                      <a:ln>
                        <a:noFill/>
                      </a:ln>
                      <a:solidFill>
                        <a:srgbClr val="F2F2F2"/>
                      </a:solidFill>
                      <a:effectLst/>
                      <a:uLnTx/>
                      <a:uFillTx/>
                      <a:latin typeface="Arial" pitchFamily="34" charset="0"/>
                    </a:rPr>
                    <a:t>	</a:t>
                  </a:r>
                  <a:r>
                    <a:rPr kumimoji="0" lang="fr-FR" sz="1400" b="1" i="0" u="none" strike="noStrike" kern="0" cap="none" spc="0" normalizeH="0" baseline="0" noProof="0" dirty="0" smtClean="0">
                      <a:ln>
                        <a:noFill/>
                      </a:ln>
                      <a:solidFill>
                        <a:srgbClr val="F2F2F2"/>
                      </a:solidFill>
                      <a:effectLst/>
                      <a:uLnTx/>
                      <a:uFillTx/>
                      <a:latin typeface="Arial" pitchFamily="34" charset="0"/>
                    </a:rPr>
                    <a:t>Production  (interne)</a:t>
                  </a:r>
                </a:p>
              </p:txBody>
            </p:sp>
            <p:sp>
              <p:nvSpPr>
                <p:cNvPr id="97" name="Rectangle 96"/>
                <p:cNvSpPr/>
                <p:nvPr/>
              </p:nvSpPr>
              <p:spPr bwMode="auto">
                <a:xfrm>
                  <a:off x="442912" y="2779166"/>
                  <a:ext cx="4432300" cy="2438338"/>
                </a:xfrm>
                <a:prstGeom prst="rect">
                  <a:avLst/>
                </a:prstGeom>
                <a:solidFill>
                  <a:srgbClr val="4BACC6">
                    <a:lumMod val="75000"/>
                  </a:srgbClr>
                </a:solidFill>
                <a:ln w="12700" cap="flat" cmpd="sng" algn="ctr">
                  <a:solidFill>
                    <a:sysClr val="window" lastClr="FFFFFF"/>
                  </a:solidFill>
                  <a:prstDash val="solid"/>
                  <a:round/>
                  <a:headEnd type="none" w="med" len="med"/>
                  <a:tailEnd type="none" w="med" len="med"/>
                </a:ln>
                <a:effectLst/>
              </p:spPr>
              <p:txBody>
                <a:bodyPr lIns="90000" tIns="46800" rIns="90000" bIns="46800"/>
                <a:lstStyle/>
                <a:p>
                  <a:pPr marL="4763" marR="0" lvl="0" indent="0"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smtClean="0">
                      <a:ln>
                        <a:noFill/>
                      </a:ln>
                      <a:solidFill>
                        <a:srgbClr val="F2F2F2"/>
                      </a:solidFill>
                      <a:effectLst/>
                      <a:uLnTx/>
                      <a:uFillTx/>
                      <a:latin typeface="Arial" pitchFamily="34" charset="0"/>
                    </a:rPr>
                    <a:t>Distribution</a:t>
                  </a:r>
                </a:p>
              </p:txBody>
            </p:sp>
            <p:sp>
              <p:nvSpPr>
                <p:cNvPr id="98" name="Rectangle 97"/>
                <p:cNvSpPr/>
                <p:nvPr/>
              </p:nvSpPr>
              <p:spPr bwMode="auto">
                <a:xfrm>
                  <a:off x="442912" y="938152"/>
                  <a:ext cx="5478463" cy="1801260"/>
                </a:xfrm>
                <a:prstGeom prst="rect">
                  <a:avLst/>
                </a:prstGeom>
                <a:solidFill>
                  <a:srgbClr val="006A4E">
                    <a:lumMod val="75000"/>
                  </a:srgbClr>
                </a:solidFill>
                <a:ln w="12700" cap="flat" cmpd="sng" algn="ctr">
                  <a:solidFill>
                    <a:sysClr val="window" lastClr="FFFFFF"/>
                  </a:solidFill>
                  <a:prstDash val="solid"/>
                  <a:round/>
                  <a:headEnd type="none" w="med" len="med"/>
                  <a:tailEnd type="none" w="med" len="med"/>
                </a:ln>
                <a:effectLst/>
              </p:spPr>
              <p:txBody>
                <a:bodyPr lIns="90000" tIns="46800" rIns="90000" bIns="46800"/>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dirty="0" smtClean="0">
                      <a:ln>
                        <a:noFill/>
                      </a:ln>
                      <a:solidFill>
                        <a:srgbClr val="F2F2F2"/>
                      </a:solidFill>
                      <a:effectLst/>
                      <a:uLnTx/>
                      <a:uFillTx/>
                      <a:latin typeface="Arial" pitchFamily="34" charset="0"/>
                    </a:rPr>
                    <a:t>Portails &amp; moyens d’interactions</a:t>
                  </a:r>
                </a:p>
                <a:p>
                  <a:pPr marL="0" marR="0" lvl="0" indent="0" defTabSz="914400" eaLnBrk="1" fontAlgn="auto" latinLnBrk="0" hangingPunct="1">
                    <a:lnSpc>
                      <a:spcPct val="100000"/>
                    </a:lnSpc>
                    <a:spcBef>
                      <a:spcPts val="0"/>
                    </a:spcBef>
                    <a:spcAft>
                      <a:spcPts val="0"/>
                    </a:spcAft>
                    <a:buClrTx/>
                    <a:buSzTx/>
                    <a:buFontTx/>
                    <a:buNone/>
                    <a:tabLst/>
                    <a:defRPr/>
                  </a:pPr>
                  <a:r>
                    <a:rPr kumimoji="0" lang="fr-FR" sz="1100" b="1" i="0" u="none" strike="noStrike" kern="0" cap="none" spc="0" normalizeH="0" baseline="0" noProof="0" dirty="0" smtClean="0">
                      <a:ln>
                        <a:noFill/>
                      </a:ln>
                      <a:solidFill>
                        <a:srgbClr val="F2F2F2"/>
                      </a:solidFill>
                      <a:effectLst/>
                      <a:uLnTx/>
                      <a:uFillTx/>
                      <a:latin typeface="Arial" pitchFamily="34" charset="0"/>
                    </a:rPr>
                    <a:t/>
                  </a:r>
                  <a:br>
                    <a:rPr kumimoji="0" lang="fr-FR" sz="1100" b="1" i="0" u="none" strike="noStrike" kern="0" cap="none" spc="0" normalizeH="0" baseline="0" noProof="0" dirty="0" smtClean="0">
                      <a:ln>
                        <a:noFill/>
                      </a:ln>
                      <a:solidFill>
                        <a:srgbClr val="F2F2F2"/>
                      </a:solidFill>
                      <a:effectLst/>
                      <a:uLnTx/>
                      <a:uFillTx/>
                      <a:latin typeface="Arial" pitchFamily="34" charset="0"/>
                    </a:rPr>
                  </a:br>
                  <a:endParaRPr kumimoji="0" lang="fr-FR" sz="1100" b="1" i="0" u="none" strike="noStrike" kern="0" cap="none" spc="0" normalizeH="0" baseline="0" noProof="0" dirty="0" smtClean="0">
                    <a:ln>
                      <a:noFill/>
                    </a:ln>
                    <a:solidFill>
                      <a:srgbClr val="F2F2F2"/>
                    </a:solidFill>
                    <a:effectLst/>
                    <a:uLnTx/>
                    <a:uFillTx/>
                    <a:latin typeface="Arial" pitchFamily="34" charset="0"/>
                  </a:endParaRPr>
                </a:p>
              </p:txBody>
            </p:sp>
            <p:sp>
              <p:nvSpPr>
                <p:cNvPr id="99" name="Rectangle 98"/>
                <p:cNvSpPr>
                  <a:spLocks noChangeArrowheads="1"/>
                </p:cNvSpPr>
                <p:nvPr/>
              </p:nvSpPr>
              <p:spPr bwMode="auto">
                <a:xfrm>
                  <a:off x="3009900" y="2228479"/>
                  <a:ext cx="3895725" cy="968857"/>
                </a:xfrm>
                <a:prstGeom prst="rect">
                  <a:avLst/>
                </a:prstGeom>
                <a:solidFill>
                  <a:srgbClr val="FFFFCC"/>
                </a:solidFill>
                <a:ln w="38100" algn="ctr">
                  <a:solidFill>
                    <a:sysClr val="window" lastClr="FFFFFF"/>
                  </a:solidFill>
                  <a:round/>
                  <a:headEnd/>
                  <a:tailEnd/>
                </a:ln>
              </p:spPr>
              <p:txBody>
                <a:bodyPr lIns="90000" tIns="46800" rIns="90000" bIns="46800" anchorCtr="1"/>
                <a:lstStyle/>
                <a:p>
                  <a:pPr marL="4763" marR="0" lvl="0" indent="0"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dirty="0" smtClean="0">
                      <a:ln>
                        <a:noFill/>
                      </a:ln>
                      <a:solidFill>
                        <a:srgbClr val="17375E"/>
                      </a:solidFill>
                      <a:effectLst/>
                      <a:uLnTx/>
                      <a:uFillTx/>
                      <a:latin typeface="Arial" pitchFamily="34" charset="0"/>
                    </a:rPr>
                    <a:t>Gestion des Activités de la Banque</a:t>
                  </a:r>
                </a:p>
              </p:txBody>
            </p:sp>
            <p:sp>
              <p:nvSpPr>
                <p:cNvPr id="100" name="Rectangle 8"/>
                <p:cNvSpPr/>
                <p:nvPr/>
              </p:nvSpPr>
              <p:spPr bwMode="auto">
                <a:xfrm>
                  <a:off x="442912" y="5257260"/>
                  <a:ext cx="9029700" cy="952660"/>
                </a:xfrm>
                <a:prstGeom prst="rect">
                  <a:avLst/>
                </a:prstGeom>
                <a:solidFill>
                  <a:sysClr val="window" lastClr="FFFFFF">
                    <a:lumMod val="50000"/>
                  </a:sysClr>
                </a:solidFill>
                <a:ln w="12700" cap="flat" cmpd="sng" algn="ctr">
                  <a:solidFill>
                    <a:sysClr val="window" lastClr="FFFFFF"/>
                  </a:solidFill>
                  <a:prstDash val="solid"/>
                  <a:round/>
                  <a:headEnd type="none" w="med" len="med"/>
                  <a:tailEnd type="none" w="med" len="med"/>
                </a:ln>
                <a:effectLst/>
              </p:spPr>
              <p:txBody>
                <a:bodyPr lIns="90000" tIns="46800" rIns="90000" bIns="46800"/>
                <a:lstStyle/>
                <a:p>
                  <a:pPr marL="1439863" marR="0" lvl="0" indent="0" defTabSz="914400" eaLnBrk="1" fontAlgn="auto" latinLnBrk="0" hangingPunct="1">
                    <a:lnSpc>
                      <a:spcPct val="100000"/>
                    </a:lnSpc>
                    <a:spcBef>
                      <a:spcPts val="0"/>
                    </a:spcBef>
                    <a:spcAft>
                      <a:spcPts val="0"/>
                    </a:spcAft>
                    <a:buClrTx/>
                    <a:buSzTx/>
                    <a:buFontTx/>
                    <a:buNone/>
                    <a:tabLst/>
                    <a:defRPr/>
                  </a:pPr>
                  <a:endParaRPr kumimoji="0" lang="fr-FR" sz="1100" b="1" i="0" u="none" strike="noStrike" kern="0" cap="none" spc="0" normalizeH="0" baseline="0" noProof="0" smtClean="0">
                    <a:ln>
                      <a:noFill/>
                    </a:ln>
                    <a:solidFill>
                      <a:srgbClr val="F2F2F2"/>
                    </a:solidFill>
                    <a:effectLst/>
                    <a:uLnTx/>
                    <a:uFillTx/>
                    <a:latin typeface="Arial" pitchFamily="34" charset="0"/>
                  </a:endParaRPr>
                </a:p>
              </p:txBody>
            </p:sp>
            <p:sp>
              <p:nvSpPr>
                <p:cNvPr id="101" name="ZoneTexte 100"/>
                <p:cNvSpPr txBox="1"/>
                <p:nvPr/>
              </p:nvSpPr>
              <p:spPr bwMode="auto">
                <a:xfrm>
                  <a:off x="1670389" y="5737271"/>
                  <a:ext cx="973138" cy="36368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Ressources</a:t>
                  </a:r>
                  <a:br>
                    <a:rPr kumimoji="0" lang="fr-FR" sz="800" b="1" i="0" u="none" strike="noStrike" kern="0" cap="none" spc="0" normalizeH="0" baseline="0" noProof="0" dirty="0">
                      <a:ln>
                        <a:noFill/>
                      </a:ln>
                      <a:solidFill>
                        <a:srgbClr val="006A4E">
                          <a:lumMod val="75000"/>
                        </a:srgbClr>
                      </a:solidFill>
                      <a:effectLst/>
                      <a:uLnTx/>
                      <a:uFillTx/>
                      <a:latin typeface="Calibri"/>
                    </a:rPr>
                  </a:br>
                  <a:r>
                    <a:rPr kumimoji="0" lang="fr-FR" sz="800" b="1" i="0" u="none" strike="noStrike" kern="0" cap="none" spc="0" normalizeH="0" baseline="0" noProof="0" dirty="0">
                      <a:ln>
                        <a:noFill/>
                      </a:ln>
                      <a:solidFill>
                        <a:srgbClr val="006A4E">
                          <a:lumMod val="75000"/>
                        </a:srgbClr>
                      </a:solidFill>
                      <a:effectLst/>
                      <a:uLnTx/>
                      <a:uFillTx/>
                      <a:latin typeface="Calibri"/>
                    </a:rPr>
                    <a:t>Humaines</a:t>
                  </a:r>
                </a:p>
              </p:txBody>
            </p:sp>
            <p:sp>
              <p:nvSpPr>
                <p:cNvPr id="102" name="ZoneTexte 101"/>
                <p:cNvSpPr txBox="1"/>
                <p:nvPr/>
              </p:nvSpPr>
              <p:spPr bwMode="auto">
                <a:xfrm>
                  <a:off x="3775074" y="5737271"/>
                  <a:ext cx="912813" cy="36368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Comptabilité</a:t>
                  </a:r>
                </a:p>
              </p:txBody>
            </p:sp>
            <p:sp>
              <p:nvSpPr>
                <p:cNvPr id="103" name="ZoneTexte 102"/>
                <p:cNvSpPr txBox="1"/>
                <p:nvPr/>
              </p:nvSpPr>
              <p:spPr bwMode="auto">
                <a:xfrm>
                  <a:off x="5726112" y="5737271"/>
                  <a:ext cx="1246188" cy="36368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Finance</a:t>
                  </a:r>
                  <a:br>
                    <a:rPr kumimoji="0" lang="fr-FR" sz="800" b="1" i="0" u="none" strike="noStrike" kern="0" cap="none" spc="0" normalizeH="0" baseline="0" noProof="0" dirty="0">
                      <a:ln>
                        <a:noFill/>
                      </a:ln>
                      <a:solidFill>
                        <a:srgbClr val="006A4E">
                          <a:lumMod val="75000"/>
                        </a:srgbClr>
                      </a:solidFill>
                      <a:effectLst/>
                      <a:uLnTx/>
                      <a:uFillTx/>
                      <a:latin typeface="Calibri"/>
                    </a:rPr>
                  </a:br>
                  <a:r>
                    <a:rPr kumimoji="0" lang="fr-FR" sz="800" b="1" i="0" u="none" strike="noStrike" kern="0" cap="none" spc="0" normalizeH="0" baseline="0" noProof="0" dirty="0">
                      <a:ln>
                        <a:noFill/>
                      </a:ln>
                      <a:solidFill>
                        <a:srgbClr val="006A4E">
                          <a:lumMod val="75000"/>
                        </a:srgbClr>
                      </a:solidFill>
                      <a:effectLst/>
                      <a:uLnTx/>
                      <a:uFillTx/>
                      <a:latin typeface="Calibri"/>
                    </a:rPr>
                    <a:t>(Trésorerie, Fonds Propres, Actif/Passif, …)</a:t>
                  </a:r>
                </a:p>
              </p:txBody>
            </p:sp>
            <p:sp>
              <p:nvSpPr>
                <p:cNvPr id="104" name="ZoneTexte 103"/>
                <p:cNvSpPr txBox="1"/>
                <p:nvPr/>
              </p:nvSpPr>
              <p:spPr bwMode="auto">
                <a:xfrm>
                  <a:off x="7159625" y="5734326"/>
                  <a:ext cx="958850" cy="36368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Achats</a:t>
                  </a:r>
                  <a:br>
                    <a:rPr kumimoji="0" lang="fr-FR" sz="800" b="1" i="0" u="none" strike="noStrike" kern="0" cap="none" spc="0" normalizeH="0" baseline="0" noProof="0" dirty="0">
                      <a:ln>
                        <a:noFill/>
                      </a:ln>
                      <a:solidFill>
                        <a:srgbClr val="006A4E">
                          <a:lumMod val="75000"/>
                        </a:srgbClr>
                      </a:solidFill>
                      <a:effectLst/>
                      <a:uLnTx/>
                      <a:uFillTx/>
                      <a:latin typeface="Calibri"/>
                    </a:rPr>
                  </a:br>
                  <a:r>
                    <a:rPr kumimoji="0" lang="fr-FR" sz="800" b="1" i="0" u="none" strike="noStrike" kern="0" cap="none" spc="0" normalizeH="0" baseline="0" noProof="0" dirty="0">
                      <a:ln>
                        <a:noFill/>
                      </a:ln>
                      <a:solidFill>
                        <a:srgbClr val="006A4E">
                          <a:lumMod val="75000"/>
                        </a:srgbClr>
                      </a:solidFill>
                      <a:effectLst/>
                      <a:uLnTx/>
                      <a:uFillTx/>
                      <a:latin typeface="Calibri"/>
                    </a:rPr>
                    <a:t>Frais. Généraux</a:t>
                  </a:r>
                </a:p>
              </p:txBody>
            </p:sp>
            <p:sp>
              <p:nvSpPr>
                <p:cNvPr id="105" name="ZoneTexte 104"/>
                <p:cNvSpPr txBox="1"/>
                <p:nvPr/>
              </p:nvSpPr>
              <p:spPr bwMode="auto">
                <a:xfrm>
                  <a:off x="8183562" y="5354440"/>
                  <a:ext cx="1179513" cy="295958"/>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72000" rIns="0" bIns="72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Reporting</a:t>
                  </a:r>
                  <a:br>
                    <a:rPr kumimoji="0" lang="fr-FR" sz="800" b="1" i="0" u="none" strike="noStrike" kern="0" cap="none" spc="0" normalizeH="0" baseline="0" noProof="0" dirty="0">
                      <a:ln>
                        <a:noFill/>
                      </a:ln>
                      <a:solidFill>
                        <a:srgbClr val="006A4E">
                          <a:lumMod val="75000"/>
                        </a:srgbClr>
                      </a:solidFill>
                      <a:effectLst/>
                      <a:uLnTx/>
                      <a:uFillTx/>
                      <a:latin typeface="Calibri"/>
                    </a:rPr>
                  </a:br>
                  <a:r>
                    <a:rPr kumimoji="0" lang="fr-FR" sz="800" b="1" i="0" u="none" strike="noStrike" kern="0" cap="none" spc="0" normalizeH="0" baseline="0" noProof="0" dirty="0">
                      <a:ln>
                        <a:noFill/>
                      </a:ln>
                      <a:solidFill>
                        <a:srgbClr val="006A4E">
                          <a:lumMod val="75000"/>
                        </a:srgbClr>
                      </a:solidFill>
                      <a:effectLst/>
                      <a:uLnTx/>
                      <a:uFillTx/>
                      <a:latin typeface="Calibri"/>
                    </a:rPr>
                    <a:t>Institutionnel</a:t>
                  </a:r>
                </a:p>
              </p:txBody>
            </p:sp>
            <p:sp>
              <p:nvSpPr>
                <p:cNvPr id="106" name="ZoneTexte 105"/>
                <p:cNvSpPr txBox="1"/>
                <p:nvPr/>
              </p:nvSpPr>
              <p:spPr bwMode="auto">
                <a:xfrm>
                  <a:off x="8178800" y="5734326"/>
                  <a:ext cx="1179513" cy="36368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72000" rIns="0" bIns="72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Reporting &amp; Consolidation</a:t>
                  </a:r>
                  <a:br>
                    <a:rPr kumimoji="0" lang="fr-FR" sz="800" b="1" i="0" u="none" strike="noStrike" kern="0" cap="none" spc="0" normalizeH="0" baseline="0" noProof="0" dirty="0">
                      <a:ln>
                        <a:noFill/>
                      </a:ln>
                      <a:solidFill>
                        <a:srgbClr val="006A4E">
                          <a:lumMod val="75000"/>
                        </a:srgbClr>
                      </a:solidFill>
                      <a:effectLst/>
                      <a:uLnTx/>
                      <a:uFillTx/>
                      <a:latin typeface="Calibri"/>
                    </a:rPr>
                  </a:br>
                  <a:r>
                    <a:rPr kumimoji="0" lang="fr-FR" sz="800" b="1" i="0" u="none" strike="noStrike" kern="0" cap="none" spc="0" normalizeH="0" baseline="0" noProof="0" dirty="0">
                      <a:ln>
                        <a:noFill/>
                      </a:ln>
                      <a:solidFill>
                        <a:srgbClr val="006A4E">
                          <a:lumMod val="75000"/>
                        </a:srgbClr>
                      </a:solidFill>
                      <a:effectLst/>
                      <a:uLnTx/>
                      <a:uFillTx/>
                      <a:latin typeface="Calibri"/>
                    </a:rPr>
                    <a:t> Groupe</a:t>
                  </a:r>
                </a:p>
              </p:txBody>
            </p:sp>
            <p:sp>
              <p:nvSpPr>
                <p:cNvPr id="107" name="ZoneTexte 106"/>
                <p:cNvSpPr txBox="1"/>
                <p:nvPr/>
              </p:nvSpPr>
              <p:spPr bwMode="auto">
                <a:xfrm>
                  <a:off x="482003" y="5737271"/>
                  <a:ext cx="1146175" cy="360744"/>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72000" rIns="0" bIns="72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Gestion des Risques</a:t>
                  </a:r>
                </a:p>
              </p:txBody>
            </p:sp>
            <p:sp>
              <p:nvSpPr>
                <p:cNvPr id="108" name="ZoneTexte 107"/>
                <p:cNvSpPr txBox="1"/>
                <p:nvPr/>
              </p:nvSpPr>
              <p:spPr bwMode="auto">
                <a:xfrm>
                  <a:off x="1752600" y="4912712"/>
                  <a:ext cx="1006475" cy="266509"/>
                </a:xfrm>
                <a:prstGeom prst="rect">
                  <a:avLst/>
                </a:prstGeom>
                <a:gradFill rotWithShape="1">
                  <a:gsLst>
                    <a:gs pos="0">
                      <a:srgbClr val="4BACC6">
                        <a:lumMod val="40000"/>
                        <a:lumOff val="60000"/>
                      </a:srgbClr>
                    </a:gs>
                    <a:gs pos="35000">
                      <a:srgbClr val="4BACC6">
                        <a:lumMod val="40000"/>
                        <a:lumOff val="60000"/>
                      </a:srgb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Gestion</a:t>
                  </a:r>
                  <a:br>
                    <a:rPr kumimoji="0" lang="fr-FR" sz="800" b="1" i="0" u="none" strike="noStrike" kern="0" cap="none" spc="0" normalizeH="0" baseline="0" noProof="0" dirty="0">
                      <a:ln>
                        <a:noFill/>
                      </a:ln>
                      <a:solidFill>
                        <a:srgbClr val="006A4E">
                          <a:lumMod val="75000"/>
                        </a:srgbClr>
                      </a:solidFill>
                      <a:effectLst/>
                      <a:uLnTx/>
                      <a:uFillTx/>
                      <a:latin typeface="Calibri"/>
                    </a:rPr>
                  </a:br>
                  <a:r>
                    <a:rPr kumimoji="0" lang="fr-FR" sz="800" b="1" i="0" u="none" strike="noStrike" kern="0" cap="none" spc="0" normalizeH="0" baseline="0" noProof="0" dirty="0">
                      <a:ln>
                        <a:noFill/>
                      </a:ln>
                      <a:solidFill>
                        <a:srgbClr val="006A4E">
                          <a:lumMod val="75000"/>
                        </a:srgbClr>
                      </a:solidFill>
                      <a:effectLst/>
                      <a:uLnTx/>
                      <a:uFillTx/>
                      <a:latin typeface="Calibri"/>
                    </a:rPr>
                    <a:t>Risque Client</a:t>
                  </a:r>
                </a:p>
              </p:txBody>
            </p:sp>
            <p:sp>
              <p:nvSpPr>
                <p:cNvPr id="109" name="ZoneTexte 108"/>
                <p:cNvSpPr txBox="1"/>
                <p:nvPr/>
              </p:nvSpPr>
              <p:spPr bwMode="auto">
                <a:xfrm>
                  <a:off x="525462" y="1879302"/>
                  <a:ext cx="746125" cy="378414"/>
                </a:xfrm>
                <a:prstGeom prst="rect">
                  <a:avLst/>
                </a:prstGeom>
                <a:gradFill rotWithShape="1">
                  <a:gsLst>
                    <a:gs pos="0">
                      <a:srgbClr val="006A4E">
                        <a:lumMod val="40000"/>
                        <a:lumOff val="60000"/>
                      </a:srgbClr>
                    </a:gs>
                    <a:gs pos="35000">
                      <a:srgbClr val="006A4E">
                        <a:lumMod val="20000"/>
                        <a:lumOff val="80000"/>
                      </a:srgb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Gestion</a:t>
                  </a:r>
                  <a:br>
                    <a:rPr kumimoji="0" lang="fr-FR" sz="800" b="1" i="0" u="none" strike="noStrike" kern="0" cap="none" spc="0" normalizeH="0" baseline="0" noProof="0" dirty="0">
                      <a:ln>
                        <a:noFill/>
                      </a:ln>
                      <a:solidFill>
                        <a:srgbClr val="006A4E">
                          <a:lumMod val="75000"/>
                        </a:srgbClr>
                      </a:solidFill>
                      <a:effectLst/>
                      <a:uLnTx/>
                      <a:uFillTx/>
                      <a:latin typeface="Calibri"/>
                    </a:rPr>
                  </a:br>
                  <a:r>
                    <a:rPr kumimoji="0" lang="fr-FR" sz="800" b="1" i="0" u="none" strike="noStrike" kern="0" cap="none" spc="0" normalizeH="0" baseline="0" noProof="0" dirty="0">
                      <a:ln>
                        <a:noFill/>
                      </a:ln>
                      <a:solidFill>
                        <a:srgbClr val="006A4E">
                          <a:lumMod val="75000"/>
                        </a:srgbClr>
                      </a:solidFill>
                      <a:effectLst/>
                      <a:uLnTx/>
                      <a:uFillTx/>
                      <a:latin typeface="Calibri"/>
                    </a:rPr>
                    <a:t>Documentaire</a:t>
                  </a:r>
                </a:p>
              </p:txBody>
            </p:sp>
            <p:sp>
              <p:nvSpPr>
                <p:cNvPr id="110" name="ZoneTexte 109"/>
                <p:cNvSpPr txBox="1"/>
                <p:nvPr/>
              </p:nvSpPr>
              <p:spPr bwMode="auto">
                <a:xfrm>
                  <a:off x="497680" y="2289584"/>
                  <a:ext cx="782637" cy="363689"/>
                </a:xfrm>
                <a:prstGeom prst="rect">
                  <a:avLst/>
                </a:prstGeom>
                <a:gradFill rotWithShape="1">
                  <a:gsLst>
                    <a:gs pos="0">
                      <a:srgbClr val="006A4E">
                        <a:lumMod val="40000"/>
                        <a:lumOff val="60000"/>
                      </a:srgbClr>
                    </a:gs>
                    <a:gs pos="35000">
                      <a:srgbClr val="006A4E">
                        <a:lumMod val="20000"/>
                        <a:lumOff val="80000"/>
                      </a:srgb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Réseaux</a:t>
                  </a:r>
                  <a:br>
                    <a:rPr kumimoji="0" lang="fr-FR" sz="800" b="1" i="0" u="none" strike="noStrike" kern="0" cap="none" spc="0" normalizeH="0" baseline="0" noProof="0" dirty="0">
                      <a:ln>
                        <a:noFill/>
                      </a:ln>
                      <a:solidFill>
                        <a:srgbClr val="006A4E">
                          <a:lumMod val="75000"/>
                        </a:srgbClr>
                      </a:solidFill>
                      <a:effectLst/>
                      <a:uLnTx/>
                      <a:uFillTx/>
                      <a:latin typeface="Calibri"/>
                    </a:rPr>
                  </a:br>
                  <a:r>
                    <a:rPr kumimoji="0" lang="fr-FR" sz="800" b="1" i="0" u="none" strike="noStrike" kern="0" cap="none" spc="0" normalizeH="0" baseline="0" noProof="0" dirty="0">
                      <a:ln>
                        <a:noFill/>
                      </a:ln>
                      <a:solidFill>
                        <a:srgbClr val="006A4E">
                          <a:lumMod val="75000"/>
                        </a:srgbClr>
                      </a:solidFill>
                      <a:effectLst/>
                      <a:uLnTx/>
                      <a:uFillTx/>
                      <a:latin typeface="Calibri"/>
                    </a:rPr>
                    <a:t>Sociaux</a:t>
                  </a:r>
                </a:p>
              </p:txBody>
            </p:sp>
            <p:sp>
              <p:nvSpPr>
                <p:cNvPr id="111" name="ZoneTexte 110"/>
                <p:cNvSpPr txBox="1"/>
                <p:nvPr/>
              </p:nvSpPr>
              <p:spPr bwMode="auto">
                <a:xfrm>
                  <a:off x="515937" y="1310511"/>
                  <a:ext cx="746125" cy="500625"/>
                </a:xfrm>
                <a:prstGeom prst="rect">
                  <a:avLst/>
                </a:prstGeom>
                <a:gradFill rotWithShape="1">
                  <a:gsLst>
                    <a:gs pos="0">
                      <a:srgbClr val="006A4E">
                        <a:lumMod val="40000"/>
                        <a:lumOff val="60000"/>
                      </a:srgbClr>
                    </a:gs>
                    <a:gs pos="35000">
                      <a:srgbClr val="006A4E">
                        <a:lumMod val="20000"/>
                        <a:lumOff val="80000"/>
                      </a:srgb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Gestion de Contenu</a:t>
                  </a:r>
                </a:p>
              </p:txBody>
            </p:sp>
            <p:sp>
              <p:nvSpPr>
                <p:cNvPr id="112" name="ZoneTexte 111"/>
                <p:cNvSpPr txBox="1">
                  <a:spLocks noChangeArrowheads="1"/>
                </p:cNvSpPr>
                <p:nvPr/>
              </p:nvSpPr>
              <p:spPr bwMode="auto">
                <a:xfrm>
                  <a:off x="4754562" y="1258886"/>
                  <a:ext cx="979488" cy="415224"/>
                </a:xfrm>
                <a:prstGeom prst="rect">
                  <a:avLst/>
                </a:prstGeom>
                <a:gradFill rotWithShape="1">
                  <a:gsLst>
                    <a:gs pos="0">
                      <a:srgbClr val="8EB4E3"/>
                    </a:gs>
                    <a:gs pos="35001">
                      <a:srgbClr val="C6D9F1"/>
                    </a:gs>
                    <a:gs pos="100000">
                      <a:srgbClr val="EDEDED"/>
                    </a:gs>
                  </a:gsLst>
                  <a:lin ang="16200000" scaled="1"/>
                </a:gradFill>
                <a:ln w="9525" algn="ctr">
                  <a:solidFill>
                    <a:srgbClr val="000000"/>
                  </a:solidFill>
                  <a:miter lim="800000"/>
                  <a:headEnd/>
                  <a:tailEnd/>
                </a:ln>
                <a:effectLst>
                  <a:outerShdw dist="20000" dir="5400000" rotWithShape="0">
                    <a:srgbClr val="000000">
                      <a:alpha val="37999"/>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Téléphonie</a:t>
                  </a:r>
                </a:p>
              </p:txBody>
            </p:sp>
            <p:sp>
              <p:nvSpPr>
                <p:cNvPr id="113" name="ZoneTexte 112"/>
                <p:cNvSpPr txBox="1"/>
                <p:nvPr/>
              </p:nvSpPr>
              <p:spPr bwMode="auto">
                <a:xfrm>
                  <a:off x="3889097" y="1774952"/>
                  <a:ext cx="632104" cy="393138"/>
                </a:xfrm>
                <a:prstGeom prst="rect">
                  <a:avLst/>
                </a:prstGeom>
                <a:gradFill rotWithShape="1">
                  <a:gsLst>
                    <a:gs pos="0">
                      <a:srgbClr val="006A4E">
                        <a:lumMod val="40000"/>
                        <a:lumOff val="60000"/>
                      </a:srgbClr>
                    </a:gs>
                    <a:gs pos="35000">
                      <a:srgbClr val="006A4E">
                        <a:lumMod val="20000"/>
                        <a:lumOff val="80000"/>
                      </a:srgb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17375E"/>
                      </a:solidFill>
                      <a:effectLst/>
                      <a:uLnTx/>
                      <a:uFillTx/>
                      <a:latin typeface="Arial" pitchFamily="34" charset="0"/>
                    </a:rPr>
                    <a:t>Chat</a:t>
                  </a:r>
                </a:p>
              </p:txBody>
            </p:sp>
            <p:sp>
              <p:nvSpPr>
                <p:cNvPr id="114" name="ZoneTexte 113"/>
                <p:cNvSpPr txBox="1"/>
                <p:nvPr/>
              </p:nvSpPr>
              <p:spPr bwMode="auto">
                <a:xfrm>
                  <a:off x="515937" y="4674179"/>
                  <a:ext cx="1152525" cy="256202"/>
                </a:xfrm>
                <a:prstGeom prst="rect">
                  <a:avLst/>
                </a:prstGeom>
                <a:gradFill rotWithShape="1">
                  <a:gsLst>
                    <a:gs pos="0">
                      <a:srgbClr val="4BACC6">
                        <a:lumMod val="40000"/>
                        <a:lumOff val="60000"/>
                      </a:srgbClr>
                    </a:gs>
                    <a:gs pos="35000">
                      <a:srgbClr val="4BACC6">
                        <a:lumMod val="40000"/>
                        <a:lumOff val="60000"/>
                      </a:srgb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GRC</a:t>
                  </a:r>
                  <a:br>
                    <a:rPr kumimoji="0" lang="fr-FR" sz="800" b="1" i="0" u="none" strike="noStrike" kern="0" cap="none" spc="0" normalizeH="0" baseline="0" noProof="0" dirty="0">
                      <a:ln>
                        <a:noFill/>
                      </a:ln>
                      <a:solidFill>
                        <a:srgbClr val="006A4E">
                          <a:lumMod val="75000"/>
                        </a:srgbClr>
                      </a:solidFill>
                      <a:effectLst/>
                      <a:uLnTx/>
                      <a:uFillTx/>
                      <a:latin typeface="Calibri"/>
                    </a:rPr>
                  </a:br>
                  <a:r>
                    <a:rPr kumimoji="0" lang="fr-FR" sz="800" b="1" i="0" u="none" strike="noStrike" kern="0" cap="none" spc="0" normalizeH="0" baseline="0" noProof="0" dirty="0">
                      <a:ln>
                        <a:noFill/>
                      </a:ln>
                      <a:solidFill>
                        <a:srgbClr val="006A4E">
                          <a:lumMod val="75000"/>
                        </a:srgbClr>
                      </a:solidFill>
                      <a:effectLst/>
                      <a:uLnTx/>
                      <a:uFillTx/>
                      <a:latin typeface="Calibri"/>
                    </a:rPr>
                    <a:t>Analytique</a:t>
                  </a:r>
                </a:p>
              </p:txBody>
            </p:sp>
            <p:sp>
              <p:nvSpPr>
                <p:cNvPr id="115" name="ZoneTexte 114"/>
                <p:cNvSpPr txBox="1"/>
                <p:nvPr/>
              </p:nvSpPr>
              <p:spPr bwMode="auto">
                <a:xfrm>
                  <a:off x="515937" y="3008865"/>
                  <a:ext cx="2417763" cy="188471"/>
                </a:xfrm>
                <a:prstGeom prst="rect">
                  <a:avLst/>
                </a:prstGeom>
                <a:gradFill rotWithShape="1">
                  <a:gsLst>
                    <a:gs pos="0">
                      <a:srgbClr val="4BACC6">
                        <a:lumMod val="40000"/>
                        <a:lumOff val="60000"/>
                      </a:srgbClr>
                    </a:gs>
                    <a:gs pos="35000">
                      <a:srgbClr val="4BACC6">
                        <a:lumMod val="40000"/>
                        <a:lumOff val="60000"/>
                      </a:srgb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Communication Client Multi-canal</a:t>
                  </a:r>
                </a:p>
              </p:txBody>
            </p:sp>
            <p:sp>
              <p:nvSpPr>
                <p:cNvPr id="116" name="ZoneTexte 115"/>
                <p:cNvSpPr txBox="1"/>
                <p:nvPr/>
              </p:nvSpPr>
              <p:spPr bwMode="auto">
                <a:xfrm>
                  <a:off x="1752600" y="4681541"/>
                  <a:ext cx="1006475" cy="201722"/>
                </a:xfrm>
                <a:prstGeom prst="rect">
                  <a:avLst/>
                </a:prstGeom>
                <a:gradFill rotWithShape="1">
                  <a:gsLst>
                    <a:gs pos="0">
                      <a:srgbClr val="4BACC6">
                        <a:lumMod val="40000"/>
                        <a:lumOff val="60000"/>
                      </a:srgbClr>
                    </a:gs>
                    <a:gs pos="35000">
                      <a:srgbClr val="4BACC6">
                        <a:lumMod val="40000"/>
                        <a:lumOff val="60000"/>
                      </a:srgb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Facturation</a:t>
                  </a:r>
                </a:p>
              </p:txBody>
            </p:sp>
            <p:sp>
              <p:nvSpPr>
                <p:cNvPr id="117" name="Rectangle 9"/>
                <p:cNvSpPr>
                  <a:spLocks noChangeArrowheads="1"/>
                </p:cNvSpPr>
                <p:nvPr/>
              </p:nvSpPr>
              <p:spPr bwMode="auto">
                <a:xfrm>
                  <a:off x="2933700" y="4481291"/>
                  <a:ext cx="4114800" cy="1169107"/>
                </a:xfrm>
                <a:prstGeom prst="rect">
                  <a:avLst/>
                </a:prstGeom>
                <a:solidFill>
                  <a:srgbClr val="008193">
                    <a:lumMod val="75000"/>
                  </a:srgbClr>
                </a:solidFill>
                <a:ln w="38100" algn="ctr">
                  <a:solidFill>
                    <a:sysClr val="window" lastClr="FFFFFF"/>
                  </a:solidFill>
                  <a:round/>
                  <a:headEnd/>
                  <a:tailEnd/>
                </a:ln>
              </p:spPr>
              <p:txBody>
                <a:bodyPr lIns="90000" tIns="46800" rIns="90000" bIns="4680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smtClean="0">
                      <a:ln>
                        <a:noFill/>
                      </a:ln>
                      <a:solidFill>
                        <a:srgbClr val="17375E"/>
                      </a:solidFill>
                      <a:effectLst/>
                      <a:uLnTx/>
                      <a:uFillTx/>
                      <a:latin typeface="Arial" pitchFamily="34" charset="0"/>
                    </a:rPr>
                    <a:t>Pilotage bancaire</a:t>
                  </a:r>
                </a:p>
              </p:txBody>
            </p:sp>
            <p:sp>
              <p:nvSpPr>
                <p:cNvPr id="118" name="ZoneTexte 117"/>
                <p:cNvSpPr txBox="1">
                  <a:spLocks noChangeArrowheads="1"/>
                </p:cNvSpPr>
                <p:nvPr/>
              </p:nvSpPr>
              <p:spPr bwMode="auto">
                <a:xfrm>
                  <a:off x="7151687" y="5354440"/>
                  <a:ext cx="919163" cy="276816"/>
                </a:xfrm>
                <a:prstGeom prst="rect">
                  <a:avLst/>
                </a:prstGeom>
                <a:gradFill rotWithShape="1">
                  <a:gsLst>
                    <a:gs pos="0">
                      <a:srgbClr val="BCBCBC"/>
                    </a:gs>
                    <a:gs pos="35001">
                      <a:srgbClr val="D0D0D0"/>
                    </a:gs>
                    <a:gs pos="100000">
                      <a:srgbClr val="EDEDED"/>
                    </a:gs>
                  </a:gsLst>
                  <a:lin ang="16200000" scaled="1"/>
                </a:gradFill>
                <a:ln w="9525" algn="ctr">
                  <a:solidFill>
                    <a:srgbClr val="000000"/>
                  </a:solidFill>
                  <a:miter lim="800000"/>
                  <a:headEnd/>
                  <a:tailEnd/>
                </a:ln>
                <a:effectLst>
                  <a:outerShdw dist="20000" dir="5400000" rotWithShape="0">
                    <a:srgbClr val="000000">
                      <a:alpha val="37999"/>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Gestion</a:t>
                  </a:r>
                  <a:br>
                    <a:rPr kumimoji="0" lang="fr-FR" sz="800" b="1" i="0" u="none" strike="noStrike" kern="0" cap="none" spc="0" normalizeH="0" baseline="0" noProof="0" dirty="0">
                      <a:ln>
                        <a:noFill/>
                      </a:ln>
                      <a:solidFill>
                        <a:srgbClr val="006A4E">
                          <a:lumMod val="75000"/>
                        </a:srgbClr>
                      </a:solidFill>
                      <a:effectLst/>
                      <a:uLnTx/>
                      <a:uFillTx/>
                      <a:latin typeface="Calibri"/>
                    </a:rPr>
                  </a:br>
                  <a:r>
                    <a:rPr kumimoji="0" lang="fr-FR" sz="800" b="1" i="0" u="none" strike="noStrike" kern="0" cap="none" spc="0" normalizeH="0" baseline="0" noProof="0" dirty="0">
                      <a:ln>
                        <a:noFill/>
                      </a:ln>
                      <a:solidFill>
                        <a:srgbClr val="006A4E">
                          <a:lumMod val="75000"/>
                        </a:srgbClr>
                      </a:solidFill>
                      <a:effectLst/>
                      <a:uLnTx/>
                      <a:uFillTx/>
                      <a:latin typeface="Calibri"/>
                    </a:rPr>
                    <a:t>Identités &amp; Accès</a:t>
                  </a:r>
                </a:p>
              </p:txBody>
            </p:sp>
            <p:sp>
              <p:nvSpPr>
                <p:cNvPr id="119" name="ZoneTexte 118"/>
                <p:cNvSpPr txBox="1"/>
                <p:nvPr/>
              </p:nvSpPr>
              <p:spPr bwMode="auto">
                <a:xfrm>
                  <a:off x="4044950" y="4746786"/>
                  <a:ext cx="830263" cy="397555"/>
                </a:xfrm>
                <a:prstGeom prst="rect">
                  <a:avLst/>
                </a:prstGeom>
                <a:gradFill rotWithShape="1">
                  <a:gsLst>
                    <a:gs pos="0">
                      <a:srgbClr val="008193">
                        <a:lumMod val="75000"/>
                      </a:srgbClr>
                    </a:gs>
                    <a:gs pos="35000">
                      <a:srgbClr val="008193">
                        <a:lumMod val="90000"/>
                      </a:srgbClr>
                    </a:gs>
                    <a:gs pos="100000">
                      <a:sysClr val="window" lastClr="FFFFFF">
                        <a:lumMod val="95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17375E"/>
                      </a:solidFill>
                      <a:effectLst/>
                      <a:uLnTx/>
                      <a:uFillTx/>
                      <a:latin typeface="Arial" pitchFamily="34" charset="0"/>
                    </a:rPr>
                    <a:t>Simulations</a:t>
                  </a:r>
                </a:p>
              </p:txBody>
            </p:sp>
            <p:sp>
              <p:nvSpPr>
                <p:cNvPr id="120" name="ZoneTexte 119"/>
                <p:cNvSpPr txBox="1"/>
                <p:nvPr/>
              </p:nvSpPr>
              <p:spPr bwMode="auto">
                <a:xfrm>
                  <a:off x="4991100" y="4736758"/>
                  <a:ext cx="1020335" cy="397554"/>
                </a:xfrm>
                <a:prstGeom prst="rect">
                  <a:avLst/>
                </a:prstGeom>
                <a:gradFill rotWithShape="1">
                  <a:gsLst>
                    <a:gs pos="0">
                      <a:srgbClr val="008193">
                        <a:lumMod val="75000"/>
                      </a:srgbClr>
                    </a:gs>
                    <a:gs pos="35000">
                      <a:srgbClr val="008193">
                        <a:lumMod val="90000"/>
                      </a:srgbClr>
                    </a:gs>
                    <a:gs pos="100000">
                      <a:sysClr val="window" lastClr="FFFFFF">
                        <a:lumMod val="95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17375E"/>
                      </a:solidFill>
                      <a:effectLst/>
                      <a:uLnTx/>
                      <a:uFillTx/>
                      <a:latin typeface="Arial" pitchFamily="34" charset="0"/>
                    </a:rPr>
                    <a:t>Calcul d’agrégats</a:t>
                  </a:r>
                </a:p>
              </p:txBody>
            </p:sp>
            <p:sp>
              <p:nvSpPr>
                <p:cNvPr id="121" name="ZoneTexte 120"/>
                <p:cNvSpPr txBox="1"/>
                <p:nvPr/>
              </p:nvSpPr>
              <p:spPr bwMode="auto">
                <a:xfrm>
                  <a:off x="3084512" y="4747523"/>
                  <a:ext cx="804863" cy="396083"/>
                </a:xfrm>
                <a:prstGeom prst="rect">
                  <a:avLst/>
                </a:prstGeom>
                <a:gradFill rotWithShape="1">
                  <a:gsLst>
                    <a:gs pos="0">
                      <a:srgbClr val="008193">
                        <a:lumMod val="75000"/>
                      </a:srgbClr>
                    </a:gs>
                    <a:gs pos="35000">
                      <a:srgbClr val="008193">
                        <a:lumMod val="90000"/>
                      </a:srgbClr>
                    </a:gs>
                    <a:gs pos="100000">
                      <a:sysClr val="window" lastClr="FFFFFF">
                        <a:lumMod val="95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Arial"/>
                    </a:rPr>
                    <a:t>Restitutions</a:t>
                  </a:r>
                </a:p>
              </p:txBody>
            </p:sp>
            <p:sp>
              <p:nvSpPr>
                <p:cNvPr id="122" name="ZoneTexte 121"/>
                <p:cNvSpPr txBox="1"/>
                <p:nvPr/>
              </p:nvSpPr>
              <p:spPr bwMode="auto">
                <a:xfrm>
                  <a:off x="6072187" y="4746786"/>
                  <a:ext cx="833438" cy="549952"/>
                </a:xfrm>
                <a:prstGeom prst="rect">
                  <a:avLst/>
                </a:prstGeom>
                <a:gradFill rotWithShape="1">
                  <a:gsLst>
                    <a:gs pos="0">
                      <a:srgbClr val="008193">
                        <a:lumMod val="75000"/>
                      </a:srgbClr>
                    </a:gs>
                    <a:gs pos="35000">
                      <a:srgbClr val="008193">
                        <a:lumMod val="90000"/>
                      </a:srgbClr>
                    </a:gs>
                    <a:gs pos="100000">
                      <a:sysClr val="window" lastClr="FFFFFF">
                        <a:lumMod val="95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17375E"/>
                      </a:solidFill>
                      <a:effectLst/>
                      <a:uLnTx/>
                      <a:uFillTx/>
                      <a:latin typeface="Arial" pitchFamily="34" charset="0"/>
                    </a:rPr>
                    <a:t>Zone de </a:t>
                  </a:r>
                  <a:r>
                    <a:rPr kumimoji="0" lang="fr-FR" sz="800" b="1" i="0" u="none" strike="noStrike" kern="0" cap="none" spc="0" normalizeH="0" baseline="0" noProof="0" dirty="0" smtClean="0">
                      <a:ln>
                        <a:noFill/>
                      </a:ln>
                      <a:solidFill>
                        <a:srgbClr val="17375E"/>
                      </a:solidFill>
                      <a:effectLst/>
                      <a:uLnTx/>
                      <a:uFillTx/>
                      <a:latin typeface="Arial" pitchFamily="34" charset="0"/>
                    </a:rPr>
                    <a:t>Découplage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17375E"/>
                      </a:solidFill>
                      <a:effectLst/>
                      <a:uLnTx/>
                      <a:uFillTx/>
                      <a:latin typeface="Arial" pitchFamily="34" charset="0"/>
                    </a:rPr>
                    <a:t>SIO-SID</a:t>
                  </a:r>
                  <a:endParaRPr kumimoji="0" lang="fr-FR" sz="800" b="1" i="0" u="none" strike="noStrike" kern="0" cap="none" spc="0" normalizeH="0" baseline="0" noProof="0" dirty="0">
                    <a:ln>
                      <a:noFill/>
                    </a:ln>
                    <a:solidFill>
                      <a:srgbClr val="17375E"/>
                    </a:solidFill>
                    <a:effectLst/>
                    <a:uLnTx/>
                    <a:uFillTx/>
                    <a:latin typeface="Arial" pitchFamily="34" charset="0"/>
                  </a:endParaRPr>
                </a:p>
              </p:txBody>
            </p:sp>
            <p:sp>
              <p:nvSpPr>
                <p:cNvPr id="123" name="ZoneTexte 122"/>
                <p:cNvSpPr txBox="1"/>
                <p:nvPr/>
              </p:nvSpPr>
              <p:spPr bwMode="auto">
                <a:xfrm>
                  <a:off x="1724818" y="1838782"/>
                  <a:ext cx="896937" cy="329308"/>
                </a:xfrm>
                <a:prstGeom prst="rect">
                  <a:avLst/>
                </a:prstGeom>
                <a:gradFill rotWithShape="1">
                  <a:gsLst>
                    <a:gs pos="0">
                      <a:srgbClr val="006A4E">
                        <a:lumMod val="60000"/>
                        <a:lumOff val="40000"/>
                      </a:srgbClr>
                    </a:gs>
                    <a:gs pos="35000">
                      <a:srgbClr val="006A4E">
                        <a:lumMod val="40000"/>
                        <a:lumOff val="60000"/>
                      </a:srgb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lstStyle/>
                <a:p>
                  <a:pPr marL="92075" marR="0" lvl="0" indent="0"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006A4E">
                          <a:lumMod val="75000"/>
                        </a:srgbClr>
                      </a:solidFill>
                      <a:effectLst/>
                      <a:uLnTx/>
                      <a:uFillTx/>
                      <a:latin typeface="Arial" panose="020B0604020202020204" pitchFamily="34" charset="0"/>
                      <a:cs typeface="Arial" panose="020B0604020202020204" pitchFamily="34" charset="0"/>
                    </a:rPr>
                    <a:t>Portail client</a:t>
                  </a:r>
                  <a:endParaRPr kumimoji="0" lang="fr-FR" sz="800" b="1" i="0" u="none" strike="noStrike" kern="0" cap="none" spc="0" normalizeH="0" baseline="0" noProof="0" dirty="0">
                    <a:ln>
                      <a:noFill/>
                    </a:ln>
                    <a:solidFill>
                      <a:srgbClr val="006A4E">
                        <a:lumMod val="75000"/>
                      </a:srgbClr>
                    </a:solidFill>
                    <a:effectLst/>
                    <a:uLnTx/>
                    <a:uFillTx/>
                    <a:latin typeface="Arial" panose="020B0604020202020204" pitchFamily="34" charset="0"/>
                    <a:cs typeface="Arial" panose="020B0604020202020204" pitchFamily="34" charset="0"/>
                  </a:endParaRPr>
                </a:p>
              </p:txBody>
            </p:sp>
            <p:sp>
              <p:nvSpPr>
                <p:cNvPr id="124" name="ZoneTexte 123"/>
                <p:cNvSpPr txBox="1"/>
                <p:nvPr/>
              </p:nvSpPr>
              <p:spPr bwMode="auto">
                <a:xfrm>
                  <a:off x="1724818" y="1306830"/>
                  <a:ext cx="907844" cy="423969"/>
                </a:xfrm>
                <a:prstGeom prst="rect">
                  <a:avLst/>
                </a:prstGeom>
                <a:gradFill rotWithShape="1">
                  <a:gsLst>
                    <a:gs pos="0">
                      <a:srgbClr val="006A4E">
                        <a:lumMod val="40000"/>
                        <a:lumOff val="60000"/>
                      </a:srgbClr>
                    </a:gs>
                    <a:gs pos="35000">
                      <a:srgbClr val="006A4E">
                        <a:lumMod val="20000"/>
                        <a:lumOff val="80000"/>
                      </a:srgb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lstStyle>
                  <a:lvl1pPr marL="92075"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92075"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17375E"/>
                      </a:solidFill>
                      <a:effectLst/>
                      <a:uLnTx/>
                      <a:uFillTx/>
                      <a:latin typeface="Arial" pitchFamily="34" charset="0"/>
                    </a:rPr>
                    <a:t>Portail collaborateur</a:t>
                  </a:r>
                  <a:endParaRPr kumimoji="0" lang="fr-FR" sz="800" b="1" i="0" u="none" strike="noStrike" kern="0" cap="none" spc="0" normalizeH="0" baseline="0" noProof="0" dirty="0">
                    <a:ln>
                      <a:noFill/>
                    </a:ln>
                    <a:solidFill>
                      <a:srgbClr val="17375E"/>
                    </a:solidFill>
                    <a:effectLst/>
                    <a:uLnTx/>
                    <a:uFillTx/>
                    <a:latin typeface="Arial" pitchFamily="34" charset="0"/>
                  </a:endParaRPr>
                </a:p>
              </p:txBody>
            </p:sp>
            <p:sp>
              <p:nvSpPr>
                <p:cNvPr id="125" name="ZoneTexte 124"/>
                <p:cNvSpPr txBox="1">
                  <a:spLocks noChangeArrowheads="1"/>
                </p:cNvSpPr>
                <p:nvPr/>
              </p:nvSpPr>
              <p:spPr bwMode="auto">
                <a:xfrm>
                  <a:off x="2697955" y="5733590"/>
                  <a:ext cx="968375" cy="363689"/>
                </a:xfrm>
                <a:prstGeom prst="rect">
                  <a:avLst/>
                </a:prstGeom>
                <a:gradFill rotWithShape="1">
                  <a:gsLst>
                    <a:gs pos="0">
                      <a:srgbClr val="BCBCBC"/>
                    </a:gs>
                    <a:gs pos="35001">
                      <a:srgbClr val="D0D0D0"/>
                    </a:gs>
                    <a:gs pos="100000">
                      <a:srgbClr val="EDEDED"/>
                    </a:gs>
                  </a:gsLst>
                  <a:lin ang="16200000" scaled="1"/>
                </a:gradFill>
                <a:ln w="9525" algn="ctr">
                  <a:solidFill>
                    <a:srgbClr val="000000"/>
                  </a:solidFill>
                  <a:miter lim="800000"/>
                  <a:headEnd/>
                  <a:tailEnd/>
                </a:ln>
                <a:effectLst>
                  <a:outerShdw dist="20000" dir="5400000" rotWithShape="0">
                    <a:srgbClr val="000000">
                      <a:alpha val="37999"/>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a:ln>
                        <a:noFill/>
                      </a:ln>
                      <a:solidFill>
                        <a:srgbClr val="17375E"/>
                      </a:solidFill>
                      <a:effectLst/>
                      <a:uLnTx/>
                      <a:uFillTx/>
                      <a:latin typeface="Arial" pitchFamily="34" charset="0"/>
                    </a:rPr>
                    <a:t>Organisation</a:t>
                  </a:r>
                </a:p>
              </p:txBody>
            </p:sp>
            <p:sp>
              <p:nvSpPr>
                <p:cNvPr id="126" name="ZoneTexte 125"/>
                <p:cNvSpPr txBox="1"/>
                <p:nvPr/>
              </p:nvSpPr>
              <p:spPr bwMode="auto">
                <a:xfrm>
                  <a:off x="3889375" y="3580166"/>
                  <a:ext cx="919163" cy="381358"/>
                </a:xfrm>
                <a:prstGeom prst="rect">
                  <a:avLst/>
                </a:prstGeom>
                <a:gradFill rotWithShape="1">
                  <a:gsLst>
                    <a:gs pos="0">
                      <a:srgbClr val="4BACC6">
                        <a:lumMod val="40000"/>
                        <a:lumOff val="60000"/>
                      </a:srgbClr>
                    </a:gs>
                    <a:gs pos="35000">
                      <a:srgbClr val="4BACC6">
                        <a:lumMod val="40000"/>
                        <a:lumOff val="60000"/>
                      </a:srgbClr>
                    </a:gs>
                    <a:gs pos="100000">
                      <a:sysClr val="window" lastClr="FFFFFF">
                        <a:lumMod val="95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a:ln>
                        <a:noFill/>
                      </a:ln>
                      <a:solidFill>
                        <a:srgbClr val="17375E"/>
                      </a:solidFill>
                      <a:effectLst/>
                      <a:uLnTx/>
                      <a:uFillTx/>
                      <a:latin typeface="Arial" pitchFamily="34" charset="0"/>
                    </a:rPr>
                    <a:t>Vision 360°</a:t>
                  </a:r>
                </a:p>
              </p:txBody>
            </p:sp>
            <p:sp>
              <p:nvSpPr>
                <p:cNvPr id="127" name="ZoneTexte 126"/>
                <p:cNvSpPr txBox="1"/>
                <p:nvPr/>
              </p:nvSpPr>
              <p:spPr bwMode="auto">
                <a:xfrm>
                  <a:off x="3889375" y="4018949"/>
                  <a:ext cx="919163" cy="399028"/>
                </a:xfrm>
                <a:prstGeom prst="rect">
                  <a:avLst/>
                </a:prstGeom>
                <a:gradFill rotWithShape="1">
                  <a:gsLst>
                    <a:gs pos="0">
                      <a:srgbClr val="4BACC6">
                        <a:lumMod val="40000"/>
                        <a:lumOff val="60000"/>
                      </a:srgbClr>
                    </a:gs>
                    <a:gs pos="35000">
                      <a:srgbClr val="4BACC6">
                        <a:lumMod val="40000"/>
                        <a:lumOff val="60000"/>
                      </a:srgbClr>
                    </a:gs>
                    <a:gs pos="100000">
                      <a:sysClr val="window" lastClr="FFFFFF">
                        <a:lumMod val="95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a:ln>
                        <a:noFill/>
                      </a:ln>
                      <a:solidFill>
                        <a:srgbClr val="17375E"/>
                      </a:solidFill>
                      <a:effectLst/>
                      <a:uLnTx/>
                      <a:uFillTx/>
                      <a:latin typeface="Arial" pitchFamily="34" charset="0"/>
                    </a:rPr>
                    <a:t>Contrats</a:t>
                  </a:r>
                  <a:endParaRPr kumimoji="0" lang="fr-FR" sz="700" b="1" i="0" u="none" strike="noStrike" kern="0" cap="none" spc="0" normalizeH="0" baseline="0" noProof="0">
                    <a:ln>
                      <a:noFill/>
                    </a:ln>
                    <a:solidFill>
                      <a:srgbClr val="17375E"/>
                    </a:solidFill>
                    <a:effectLst/>
                    <a:uLnTx/>
                    <a:uFillTx/>
                    <a:latin typeface="Arial" pitchFamily="34" charset="0"/>
                  </a:endParaRPr>
                </a:p>
              </p:txBody>
            </p:sp>
            <p:sp>
              <p:nvSpPr>
                <p:cNvPr id="128" name="ZoneTexte 127"/>
                <p:cNvSpPr txBox="1"/>
                <p:nvPr/>
              </p:nvSpPr>
              <p:spPr bwMode="auto">
                <a:xfrm>
                  <a:off x="5789612" y="2461122"/>
                  <a:ext cx="1009650" cy="591915"/>
                </a:xfrm>
                <a:prstGeom prst="rect">
                  <a:avLst/>
                </a:prstGeom>
                <a:solidFill>
                  <a:srgbClr val="FFFFCC"/>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10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Pilotage </a:t>
                  </a:r>
                  <a:r>
                    <a:rPr kumimoji="0" lang="fr-FR" sz="800" b="1" i="0" u="none" strike="noStrike" kern="0" cap="none" spc="0" normalizeH="0" baseline="0" noProof="0" dirty="0" smtClean="0">
                      <a:ln>
                        <a:noFill/>
                      </a:ln>
                      <a:solidFill>
                        <a:srgbClr val="006A4E">
                          <a:lumMod val="75000"/>
                        </a:srgbClr>
                      </a:solidFill>
                      <a:effectLst/>
                      <a:uLnTx/>
                      <a:uFillTx/>
                      <a:latin typeface="Calibri"/>
                    </a:rPr>
                    <a:t>Opérationnel</a:t>
                  </a:r>
                  <a:endParaRPr kumimoji="0" lang="fr-FR" sz="800" b="1" i="0" u="none" strike="noStrike" kern="0" cap="none" spc="0" normalizeH="0" baseline="0" noProof="0" dirty="0">
                    <a:ln>
                      <a:noFill/>
                    </a:ln>
                    <a:solidFill>
                      <a:srgbClr val="006A4E">
                        <a:lumMod val="75000"/>
                      </a:srgbClr>
                    </a:solidFill>
                    <a:effectLst/>
                    <a:uLnTx/>
                    <a:uFillTx/>
                    <a:latin typeface="Calibri"/>
                  </a:endParaRPr>
                </a:p>
              </p:txBody>
            </p:sp>
            <p:sp>
              <p:nvSpPr>
                <p:cNvPr id="129" name="ZoneTexte 128"/>
                <p:cNvSpPr txBox="1"/>
                <p:nvPr/>
              </p:nvSpPr>
              <p:spPr bwMode="auto">
                <a:xfrm>
                  <a:off x="4521200" y="2471429"/>
                  <a:ext cx="1133475" cy="577191"/>
                </a:xfrm>
                <a:prstGeom prst="rect">
                  <a:avLst/>
                </a:prstGeom>
                <a:solidFill>
                  <a:srgbClr val="FFFFCC"/>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10800" rIns="0" bIns="46800" anchor="ctr"/>
                <a:lstStyle>
                  <a:lvl1pPr marL="92075"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92075"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a:ln>
                        <a:noFill/>
                      </a:ln>
                      <a:solidFill>
                        <a:srgbClr val="17375E"/>
                      </a:solidFill>
                      <a:effectLst/>
                      <a:uLnTx/>
                      <a:uFillTx/>
                      <a:latin typeface="Arial" pitchFamily="34" charset="0"/>
                    </a:rPr>
                    <a:t>Agenda</a:t>
                  </a:r>
                </a:p>
              </p:txBody>
            </p:sp>
            <p:sp>
              <p:nvSpPr>
                <p:cNvPr id="130" name="ZoneTexte 129"/>
                <p:cNvSpPr txBox="1"/>
                <p:nvPr/>
              </p:nvSpPr>
              <p:spPr bwMode="auto">
                <a:xfrm>
                  <a:off x="3132137" y="2471429"/>
                  <a:ext cx="1285875" cy="581608"/>
                </a:xfrm>
                <a:prstGeom prst="rect">
                  <a:avLst/>
                </a:prstGeom>
                <a:solidFill>
                  <a:srgbClr val="FFFFCC"/>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10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Corbeille de tâches, Workflow, Alertes</a:t>
                  </a:r>
                </a:p>
              </p:txBody>
            </p:sp>
            <p:sp>
              <p:nvSpPr>
                <p:cNvPr id="131" name="ZoneTexte 130"/>
                <p:cNvSpPr txBox="1">
                  <a:spLocks noChangeArrowheads="1"/>
                </p:cNvSpPr>
                <p:nvPr/>
              </p:nvSpPr>
              <p:spPr bwMode="auto">
                <a:xfrm>
                  <a:off x="4754562" y="1735171"/>
                  <a:ext cx="971550" cy="435838"/>
                </a:xfrm>
                <a:prstGeom prst="rect">
                  <a:avLst/>
                </a:prstGeom>
                <a:gradFill rotWithShape="1">
                  <a:gsLst>
                    <a:gs pos="0">
                      <a:srgbClr val="8EB4E3"/>
                    </a:gs>
                    <a:gs pos="35001">
                      <a:srgbClr val="C6D9F1"/>
                    </a:gs>
                    <a:gs pos="100000">
                      <a:srgbClr val="EDEDED"/>
                    </a:gs>
                  </a:gsLst>
                  <a:lin ang="16200000" scaled="1"/>
                </a:gradFill>
                <a:ln w="9525" algn="ctr">
                  <a:solidFill>
                    <a:srgbClr val="000000"/>
                  </a:solidFill>
                  <a:miter lim="800000"/>
                  <a:headEnd/>
                  <a:tailEnd/>
                </a:ln>
                <a:effectLst>
                  <a:outerShdw dist="20000" dir="5400000" rotWithShape="0">
                    <a:srgbClr val="000000">
                      <a:alpha val="37999"/>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Messagerie</a:t>
                  </a:r>
                </a:p>
              </p:txBody>
            </p:sp>
            <p:sp>
              <p:nvSpPr>
                <p:cNvPr id="132" name="ZoneTexte 131"/>
                <p:cNvSpPr txBox="1"/>
                <p:nvPr/>
              </p:nvSpPr>
              <p:spPr bwMode="auto">
                <a:xfrm rot="16200000">
                  <a:off x="808377" y="1838221"/>
                  <a:ext cx="1342762" cy="287341"/>
                </a:xfrm>
                <a:prstGeom prst="rect">
                  <a:avLst/>
                </a:prstGeom>
                <a:gradFill rotWithShape="1">
                  <a:gsLst>
                    <a:gs pos="0">
                      <a:srgbClr val="006A4E">
                        <a:lumMod val="40000"/>
                        <a:lumOff val="60000"/>
                      </a:srgbClr>
                    </a:gs>
                    <a:gs pos="35000">
                      <a:srgbClr val="006A4E">
                        <a:lumMod val="20000"/>
                        <a:lumOff val="80000"/>
                      </a:srgb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Moteur de Recherche</a:t>
                  </a:r>
                </a:p>
              </p:txBody>
            </p:sp>
            <p:sp>
              <p:nvSpPr>
                <p:cNvPr id="133" name="ZoneTexte 132"/>
                <p:cNvSpPr txBox="1"/>
                <p:nvPr/>
              </p:nvSpPr>
              <p:spPr bwMode="auto">
                <a:xfrm rot="16200000">
                  <a:off x="2514518" y="3857163"/>
                  <a:ext cx="851063" cy="279400"/>
                </a:xfrm>
                <a:prstGeom prst="rect">
                  <a:avLst/>
                </a:prstGeom>
                <a:gradFill rotWithShape="1">
                  <a:gsLst>
                    <a:gs pos="0">
                      <a:srgbClr val="4BACC6">
                        <a:lumMod val="40000"/>
                        <a:lumOff val="60000"/>
                      </a:srgbClr>
                    </a:gs>
                    <a:gs pos="35000">
                      <a:srgbClr val="4BACC6">
                        <a:lumMod val="40000"/>
                        <a:lumOff val="60000"/>
                      </a:srgb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Moteur</a:t>
                  </a:r>
                  <a:br>
                    <a:rPr kumimoji="0" lang="fr-FR" sz="800" b="1" i="0" u="none" strike="noStrike" kern="0" cap="none" spc="0" normalizeH="0" baseline="0" noProof="0" dirty="0">
                      <a:ln>
                        <a:noFill/>
                      </a:ln>
                      <a:solidFill>
                        <a:srgbClr val="006A4E">
                          <a:lumMod val="75000"/>
                        </a:srgbClr>
                      </a:solidFill>
                      <a:effectLst/>
                      <a:uLnTx/>
                      <a:uFillTx/>
                      <a:latin typeface="Calibri"/>
                    </a:rPr>
                  </a:br>
                  <a:r>
                    <a:rPr kumimoji="0" lang="fr-FR" sz="800" b="1" i="0" u="none" strike="noStrike" kern="0" cap="none" spc="0" normalizeH="0" baseline="0" noProof="0" dirty="0">
                      <a:ln>
                        <a:noFill/>
                      </a:ln>
                      <a:solidFill>
                        <a:srgbClr val="006A4E">
                          <a:lumMod val="75000"/>
                        </a:srgbClr>
                      </a:solidFill>
                      <a:effectLst/>
                      <a:uLnTx/>
                      <a:uFillTx/>
                      <a:latin typeface="Calibri"/>
                    </a:rPr>
                    <a:t>Préconisation</a:t>
                  </a:r>
                </a:p>
              </p:txBody>
            </p:sp>
            <p:sp>
              <p:nvSpPr>
                <p:cNvPr id="134" name="ZoneTexte 133"/>
                <p:cNvSpPr txBox="1"/>
                <p:nvPr/>
              </p:nvSpPr>
              <p:spPr bwMode="auto">
                <a:xfrm>
                  <a:off x="3108325" y="3586056"/>
                  <a:ext cx="684213" cy="836338"/>
                </a:xfrm>
                <a:prstGeom prst="rect">
                  <a:avLst/>
                </a:prstGeom>
                <a:gradFill rotWithShape="1">
                  <a:gsLst>
                    <a:gs pos="0">
                      <a:srgbClr val="4BACC6">
                        <a:lumMod val="40000"/>
                        <a:lumOff val="60000"/>
                      </a:srgbClr>
                    </a:gs>
                    <a:gs pos="35000">
                      <a:srgbClr val="4BACC6">
                        <a:lumMod val="40000"/>
                        <a:lumOff val="60000"/>
                      </a:srgb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Catalogue Offres</a:t>
                  </a:r>
                  <a:br>
                    <a:rPr kumimoji="0" lang="fr-FR" sz="800" b="1" i="0" u="none" strike="noStrike" kern="0" cap="none" spc="0" normalizeH="0" baseline="0" noProof="0" dirty="0">
                      <a:ln>
                        <a:noFill/>
                      </a:ln>
                      <a:solidFill>
                        <a:srgbClr val="006A4E">
                          <a:lumMod val="75000"/>
                        </a:srgbClr>
                      </a:solidFill>
                      <a:effectLst/>
                      <a:uLnTx/>
                      <a:uFillTx/>
                      <a:latin typeface="Calibri"/>
                    </a:rPr>
                  </a:br>
                  <a:r>
                    <a:rPr kumimoji="0" lang="fr-FR" sz="700" b="1" i="0" u="none" strike="noStrike" kern="0" cap="none" spc="0" normalizeH="0" baseline="0" noProof="0" dirty="0">
                      <a:ln>
                        <a:noFill/>
                      </a:ln>
                      <a:solidFill>
                        <a:srgbClr val="006A4E">
                          <a:lumMod val="75000"/>
                        </a:srgbClr>
                      </a:solidFill>
                      <a:effectLst/>
                      <a:uLnTx/>
                      <a:uFillTx/>
                      <a:latin typeface="Calibri"/>
                    </a:rPr>
                    <a:t>  &amp; Produits Commerciaux</a:t>
                  </a:r>
                  <a:endParaRPr kumimoji="0" lang="fr-FR" sz="700" b="1" i="0" u="none" strike="noStrike" kern="0" cap="none" spc="0" normalizeH="0" baseline="30000" noProof="0" dirty="0">
                    <a:ln>
                      <a:noFill/>
                    </a:ln>
                    <a:solidFill>
                      <a:srgbClr val="006A4E">
                        <a:lumMod val="75000"/>
                      </a:srgbClr>
                    </a:solidFill>
                    <a:effectLst/>
                    <a:uLnTx/>
                    <a:uFillTx/>
                    <a:latin typeface="Calibri"/>
                  </a:endParaRPr>
                </a:p>
              </p:txBody>
            </p:sp>
            <p:sp>
              <p:nvSpPr>
                <p:cNvPr id="135" name="ZoneTexte 134"/>
                <p:cNvSpPr txBox="1"/>
                <p:nvPr/>
              </p:nvSpPr>
              <p:spPr bwMode="auto">
                <a:xfrm>
                  <a:off x="515937" y="3266540"/>
                  <a:ext cx="1152525" cy="1378191"/>
                </a:xfrm>
                <a:prstGeom prst="rect">
                  <a:avLst/>
                </a:prstGeom>
                <a:gradFill rotWithShape="1">
                  <a:gsLst>
                    <a:gs pos="0">
                      <a:srgbClr val="4BACC6">
                        <a:lumMod val="40000"/>
                        <a:lumOff val="60000"/>
                      </a:srgbClr>
                    </a:gs>
                    <a:gs pos="35000">
                      <a:srgbClr val="4BACC6">
                        <a:lumMod val="40000"/>
                        <a:lumOff val="60000"/>
                      </a:srgb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10800" rIns="0" bIns="46800"/>
                <a:lstStyle/>
                <a:p>
                  <a:pPr marL="92075" marR="0" lvl="0" indent="0"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GRC Opérationnelle</a:t>
                  </a:r>
                </a:p>
              </p:txBody>
            </p:sp>
            <p:sp>
              <p:nvSpPr>
                <p:cNvPr id="136" name="ZoneTexte 135"/>
                <p:cNvSpPr txBox="1"/>
                <p:nvPr/>
              </p:nvSpPr>
              <p:spPr bwMode="auto">
                <a:xfrm>
                  <a:off x="928687" y="3400530"/>
                  <a:ext cx="685800" cy="328351"/>
                </a:xfrm>
                <a:prstGeom prst="rect">
                  <a:avLst/>
                </a:prstGeom>
                <a:solidFill>
                  <a:srgbClr val="4F81BD">
                    <a:lumMod val="20000"/>
                    <a:lumOff val="80000"/>
                  </a:srgbClr>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Définition</a:t>
                  </a:r>
                  <a:br>
                    <a:rPr kumimoji="0" lang="fr-FR" sz="800" b="1" i="0" u="none" strike="noStrike" kern="0" cap="none" spc="0" normalizeH="0" baseline="0" noProof="0" dirty="0">
                      <a:ln>
                        <a:noFill/>
                      </a:ln>
                      <a:solidFill>
                        <a:srgbClr val="006A4E">
                          <a:lumMod val="75000"/>
                        </a:srgbClr>
                      </a:solidFill>
                      <a:effectLst/>
                      <a:uLnTx/>
                      <a:uFillTx/>
                      <a:latin typeface="Calibri"/>
                    </a:rPr>
                  </a:br>
                  <a:r>
                    <a:rPr kumimoji="0" lang="fr-FR" sz="800" b="1" i="0" u="none" strike="noStrike" kern="0" cap="none" spc="0" normalizeH="0" baseline="0" noProof="0" dirty="0">
                      <a:ln>
                        <a:noFill/>
                      </a:ln>
                      <a:solidFill>
                        <a:srgbClr val="006A4E">
                          <a:lumMod val="75000"/>
                        </a:srgbClr>
                      </a:solidFill>
                      <a:effectLst/>
                      <a:uLnTx/>
                      <a:uFillTx/>
                      <a:latin typeface="Calibri"/>
                    </a:rPr>
                    <a:t>Scénarios</a:t>
                  </a:r>
                </a:p>
              </p:txBody>
            </p:sp>
            <p:sp>
              <p:nvSpPr>
                <p:cNvPr id="137" name="ZoneTexte 136"/>
                <p:cNvSpPr txBox="1"/>
                <p:nvPr/>
              </p:nvSpPr>
              <p:spPr bwMode="auto">
                <a:xfrm>
                  <a:off x="928687" y="3802503"/>
                  <a:ext cx="685800" cy="441728"/>
                </a:xfrm>
                <a:prstGeom prst="rect">
                  <a:avLst/>
                </a:prstGeom>
                <a:solidFill>
                  <a:srgbClr val="4F81BD">
                    <a:lumMod val="20000"/>
                    <a:lumOff val="80000"/>
                  </a:srgbClr>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Déroulement</a:t>
                  </a:r>
                  <a:br>
                    <a:rPr kumimoji="0" lang="fr-FR" sz="800" b="1" i="0" u="none" strike="noStrike" kern="0" cap="none" spc="0" normalizeH="0" baseline="0" noProof="0" dirty="0">
                      <a:ln>
                        <a:noFill/>
                      </a:ln>
                      <a:solidFill>
                        <a:srgbClr val="006A4E">
                          <a:lumMod val="75000"/>
                        </a:srgbClr>
                      </a:solidFill>
                      <a:effectLst/>
                      <a:uLnTx/>
                      <a:uFillTx/>
                      <a:latin typeface="Calibri"/>
                    </a:rPr>
                  </a:br>
                  <a:r>
                    <a:rPr kumimoji="0" lang="fr-FR" sz="800" b="1" i="0" u="none" strike="noStrike" kern="0" cap="none" spc="0" normalizeH="0" baseline="0" noProof="0" dirty="0">
                      <a:ln>
                        <a:noFill/>
                      </a:ln>
                      <a:solidFill>
                        <a:srgbClr val="006A4E">
                          <a:lumMod val="75000"/>
                        </a:srgbClr>
                      </a:solidFill>
                      <a:effectLst/>
                      <a:uLnTx/>
                      <a:uFillTx/>
                      <a:latin typeface="Calibri"/>
                    </a:rPr>
                    <a:t>Scénarios</a:t>
                  </a:r>
                </a:p>
              </p:txBody>
            </p:sp>
            <p:sp>
              <p:nvSpPr>
                <p:cNvPr id="138" name="ZoneTexte 137"/>
                <p:cNvSpPr txBox="1"/>
                <p:nvPr/>
              </p:nvSpPr>
              <p:spPr bwMode="auto">
                <a:xfrm rot="16200000">
                  <a:off x="284196" y="3672822"/>
                  <a:ext cx="854007" cy="287338"/>
                </a:xfrm>
                <a:prstGeom prst="rect">
                  <a:avLst/>
                </a:prstGeom>
                <a:solidFill>
                  <a:srgbClr val="4F81BD">
                    <a:lumMod val="20000"/>
                    <a:lumOff val="80000"/>
                  </a:srgbClr>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Retours &amp;</a:t>
                  </a:r>
                  <a:br>
                    <a:rPr kumimoji="0" lang="fr-FR" sz="800" b="1" i="0" u="none" strike="noStrike" kern="0" cap="none" spc="0" normalizeH="0" baseline="0" noProof="0" dirty="0">
                      <a:ln>
                        <a:noFill/>
                      </a:ln>
                      <a:solidFill>
                        <a:srgbClr val="006A4E">
                          <a:lumMod val="75000"/>
                        </a:srgbClr>
                      </a:solidFill>
                      <a:effectLst/>
                      <a:uLnTx/>
                      <a:uFillTx/>
                      <a:latin typeface="Calibri"/>
                    </a:rPr>
                  </a:br>
                  <a:r>
                    <a:rPr kumimoji="0" lang="fr-FR" sz="800" b="1" i="0" u="none" strike="noStrike" kern="0" cap="none" spc="0" normalizeH="0" baseline="0" noProof="0" dirty="0">
                      <a:ln>
                        <a:noFill/>
                      </a:ln>
                      <a:solidFill>
                        <a:srgbClr val="006A4E">
                          <a:lumMod val="75000"/>
                        </a:srgbClr>
                      </a:solidFill>
                      <a:effectLst/>
                      <a:uLnTx/>
                      <a:uFillTx/>
                      <a:latin typeface="Calibri"/>
                    </a:rPr>
                    <a:t> Comm. entrante</a:t>
                  </a:r>
                </a:p>
              </p:txBody>
            </p:sp>
            <p:sp>
              <p:nvSpPr>
                <p:cNvPr id="139" name="ZoneTexte 138"/>
                <p:cNvSpPr txBox="1"/>
                <p:nvPr/>
              </p:nvSpPr>
              <p:spPr bwMode="auto">
                <a:xfrm>
                  <a:off x="1746250" y="3266540"/>
                  <a:ext cx="2052638" cy="281233"/>
                </a:xfrm>
                <a:prstGeom prst="rect">
                  <a:avLst/>
                </a:prstGeom>
                <a:gradFill rotWithShape="1">
                  <a:gsLst>
                    <a:gs pos="0">
                      <a:srgbClr val="4BACC6">
                        <a:lumMod val="40000"/>
                        <a:lumOff val="60000"/>
                      </a:srgbClr>
                    </a:gs>
                    <a:gs pos="35000">
                      <a:srgbClr val="4BACC6">
                        <a:lumMod val="40000"/>
                        <a:lumOff val="60000"/>
                      </a:srgbClr>
                    </a:gs>
                    <a:gs pos="100000">
                      <a:sysClr val="window" lastClr="FFFFFF">
                        <a:lumMod val="95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Référentiels</a:t>
                  </a:r>
                  <a:br>
                    <a:rPr kumimoji="0" lang="fr-FR" sz="800" b="1" i="0" u="none" strike="noStrike" kern="0" cap="none" spc="0" normalizeH="0" baseline="0" noProof="0" dirty="0">
                      <a:ln>
                        <a:noFill/>
                      </a:ln>
                      <a:solidFill>
                        <a:srgbClr val="006A4E">
                          <a:lumMod val="75000"/>
                        </a:srgbClr>
                      </a:solidFill>
                      <a:effectLst/>
                      <a:uLnTx/>
                      <a:uFillTx/>
                      <a:latin typeface="Calibri"/>
                    </a:rPr>
                  </a:br>
                  <a:r>
                    <a:rPr kumimoji="0" lang="fr-FR" sz="800" b="1" i="0" u="none" strike="noStrike" kern="0" cap="none" spc="0" normalizeH="0" baseline="0" noProof="0" dirty="0">
                      <a:ln>
                        <a:noFill/>
                      </a:ln>
                      <a:solidFill>
                        <a:srgbClr val="006A4E">
                          <a:lumMod val="75000"/>
                        </a:srgbClr>
                      </a:solidFill>
                      <a:effectLst/>
                      <a:uLnTx/>
                      <a:uFillTx/>
                      <a:latin typeface="Calibri"/>
                    </a:rPr>
                    <a:t>et Connaissance Client</a:t>
                  </a:r>
                </a:p>
              </p:txBody>
            </p:sp>
            <p:sp>
              <p:nvSpPr>
                <p:cNvPr id="140" name="ZoneTexte 139"/>
                <p:cNvSpPr txBox="1"/>
                <p:nvPr/>
              </p:nvSpPr>
              <p:spPr bwMode="auto">
                <a:xfrm>
                  <a:off x="1744662" y="3580166"/>
                  <a:ext cx="1022350" cy="1076344"/>
                </a:xfrm>
                <a:prstGeom prst="rect">
                  <a:avLst/>
                </a:prstGeom>
                <a:gradFill rotWithShape="1">
                  <a:gsLst>
                    <a:gs pos="0">
                      <a:srgbClr val="4BACC6">
                        <a:lumMod val="40000"/>
                        <a:lumOff val="60000"/>
                      </a:srgbClr>
                    </a:gs>
                    <a:gs pos="35000">
                      <a:srgbClr val="4BACC6">
                        <a:lumMod val="40000"/>
                        <a:lumOff val="60000"/>
                      </a:srgb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10800" rIns="0" bIns="46800"/>
                <a:lstStyle/>
                <a:p>
                  <a:pPr marL="92075"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Processus  de Distribution</a:t>
                  </a:r>
                </a:p>
              </p:txBody>
            </p:sp>
            <p:sp>
              <p:nvSpPr>
                <p:cNvPr id="141" name="ZoneTexte 140"/>
                <p:cNvSpPr txBox="1"/>
                <p:nvPr/>
              </p:nvSpPr>
              <p:spPr bwMode="auto">
                <a:xfrm>
                  <a:off x="1782762" y="4298711"/>
                  <a:ext cx="947738" cy="319517"/>
                </a:xfrm>
                <a:prstGeom prst="rect">
                  <a:avLst/>
                </a:prstGeom>
                <a:gradFill flip="none" rotWithShape="1">
                  <a:gsLst>
                    <a:gs pos="0">
                      <a:srgbClr val="83D0F5">
                        <a:tint val="66000"/>
                        <a:satMod val="160000"/>
                      </a:srgbClr>
                    </a:gs>
                    <a:gs pos="50000">
                      <a:srgbClr val="83D0F5">
                        <a:tint val="44500"/>
                        <a:satMod val="160000"/>
                      </a:srgbClr>
                    </a:gs>
                    <a:gs pos="100000">
                      <a:srgbClr val="83D0F5">
                        <a:tint val="23500"/>
                        <a:satMod val="160000"/>
                      </a:srgbClr>
                    </a:gs>
                  </a:gsLst>
                  <a:lin ang="13500000" scaled="1"/>
                  <a:tileRect/>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SAV </a:t>
                  </a:r>
                  <a:br>
                    <a:rPr kumimoji="0" lang="fr-FR" sz="800" b="1" i="0" u="none" strike="noStrike" kern="0" cap="none" spc="0" normalizeH="0" baseline="0" noProof="0" dirty="0">
                      <a:ln>
                        <a:noFill/>
                      </a:ln>
                      <a:solidFill>
                        <a:srgbClr val="006A4E">
                          <a:lumMod val="75000"/>
                        </a:srgbClr>
                      </a:solidFill>
                      <a:effectLst/>
                      <a:uLnTx/>
                      <a:uFillTx/>
                      <a:latin typeface="Calibri"/>
                    </a:rPr>
                  </a:br>
                  <a:r>
                    <a:rPr kumimoji="0" lang="fr-FR" sz="700" b="1" i="0" u="none" strike="noStrike" kern="0" cap="none" spc="0" normalizeH="0" baseline="0" noProof="0" dirty="0">
                      <a:ln>
                        <a:noFill/>
                      </a:ln>
                      <a:solidFill>
                        <a:srgbClr val="006A4E">
                          <a:lumMod val="75000"/>
                        </a:srgbClr>
                      </a:solidFill>
                      <a:effectLst/>
                      <a:uLnTx/>
                      <a:uFillTx/>
                      <a:latin typeface="Calibri"/>
                    </a:rPr>
                    <a:t>(y.c. Réclamations)</a:t>
                  </a:r>
                </a:p>
              </p:txBody>
            </p:sp>
            <p:sp>
              <p:nvSpPr>
                <p:cNvPr id="142" name="ZoneTexte 141"/>
                <p:cNvSpPr txBox="1"/>
                <p:nvPr/>
              </p:nvSpPr>
              <p:spPr bwMode="auto">
                <a:xfrm>
                  <a:off x="1782762" y="3896738"/>
                  <a:ext cx="947738" cy="346020"/>
                </a:xfrm>
                <a:prstGeom prst="rect">
                  <a:avLst/>
                </a:prstGeom>
                <a:gradFill flip="none" rotWithShape="1">
                  <a:gsLst>
                    <a:gs pos="0">
                      <a:srgbClr val="83D0F5">
                        <a:tint val="66000"/>
                        <a:satMod val="160000"/>
                      </a:srgbClr>
                    </a:gs>
                    <a:gs pos="50000">
                      <a:srgbClr val="83D0F5">
                        <a:tint val="44500"/>
                        <a:satMod val="160000"/>
                      </a:srgbClr>
                    </a:gs>
                    <a:gs pos="100000">
                      <a:srgbClr val="83D0F5">
                        <a:tint val="23500"/>
                        <a:satMod val="160000"/>
                      </a:srgbClr>
                    </a:gs>
                  </a:gsLst>
                  <a:lin ang="13500000" scaled="1"/>
                  <a:tileRect/>
                </a:gradFill>
                <a:ln w="9525" cap="flat" cmpd="sng" algn="ctr">
                  <a:solidFill>
                    <a:srgbClr val="00B7EA"/>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Avant-vente &amp; Souscriptions</a:t>
                  </a:r>
                </a:p>
              </p:txBody>
            </p:sp>
            <p:sp>
              <p:nvSpPr>
                <p:cNvPr id="143" name="ZoneTexte 142"/>
                <p:cNvSpPr txBox="1"/>
                <p:nvPr/>
              </p:nvSpPr>
              <p:spPr bwMode="auto">
                <a:xfrm>
                  <a:off x="568325" y="4298711"/>
                  <a:ext cx="1046163" cy="282706"/>
                </a:xfrm>
                <a:prstGeom prst="rect">
                  <a:avLst/>
                </a:prstGeom>
                <a:gradFill rotWithShape="1">
                  <a:gsLst>
                    <a:gs pos="0">
                      <a:srgbClr val="4BACC6">
                        <a:lumMod val="40000"/>
                        <a:lumOff val="60000"/>
                      </a:srgbClr>
                    </a:gs>
                    <a:gs pos="35000">
                      <a:srgbClr val="4BACC6">
                        <a:lumMod val="40000"/>
                        <a:lumOff val="60000"/>
                      </a:srgb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Plans d’action C</a:t>
                  </a:r>
                  <a:r>
                    <a:rPr kumimoji="0" lang="fr-FR" sz="800" b="1" i="0" u="none" strike="noStrike" kern="0" cap="none" spc="0" normalizeH="0" baseline="30000" noProof="0" dirty="0">
                      <a:ln>
                        <a:noFill/>
                      </a:ln>
                      <a:solidFill>
                        <a:srgbClr val="006A4E">
                          <a:lumMod val="75000"/>
                        </a:srgbClr>
                      </a:solidFill>
                      <a:effectLst/>
                      <a:uLnTx/>
                      <a:uFillTx/>
                      <a:latin typeface="Calibri"/>
                    </a:rPr>
                    <a:t>iaux</a:t>
                  </a:r>
                  <a:r>
                    <a:rPr kumimoji="0" lang="fr-FR" sz="800" b="1" i="0" u="none" strike="noStrike" kern="0" cap="none" spc="0" normalizeH="0" baseline="0" noProof="0" dirty="0">
                      <a:ln>
                        <a:noFill/>
                      </a:ln>
                      <a:solidFill>
                        <a:srgbClr val="006A4E">
                          <a:lumMod val="75000"/>
                        </a:srgbClr>
                      </a:solidFill>
                      <a:effectLst/>
                      <a:uLnTx/>
                      <a:uFillTx/>
                      <a:latin typeface="Calibri"/>
                    </a:rPr>
                    <a:t/>
                  </a:r>
                  <a:br>
                    <a:rPr kumimoji="0" lang="fr-FR" sz="800" b="1" i="0" u="none" strike="noStrike" kern="0" cap="none" spc="0" normalizeH="0" baseline="0" noProof="0" dirty="0">
                      <a:ln>
                        <a:noFill/>
                      </a:ln>
                      <a:solidFill>
                        <a:srgbClr val="006A4E">
                          <a:lumMod val="75000"/>
                        </a:srgbClr>
                      </a:solidFill>
                      <a:effectLst/>
                      <a:uLnTx/>
                      <a:uFillTx/>
                      <a:latin typeface="Calibri"/>
                    </a:rPr>
                  </a:br>
                  <a:r>
                    <a:rPr kumimoji="0" lang="fr-FR" sz="800" b="1" i="0" u="none" strike="noStrike" kern="0" cap="none" spc="0" normalizeH="0" baseline="0" noProof="0" dirty="0">
                      <a:ln>
                        <a:noFill/>
                      </a:ln>
                      <a:solidFill>
                        <a:srgbClr val="006A4E">
                          <a:lumMod val="75000"/>
                        </a:srgbClr>
                      </a:solidFill>
                      <a:effectLst/>
                      <a:uLnTx/>
                      <a:uFillTx/>
                      <a:latin typeface="Calibri"/>
                    </a:rPr>
                    <a:t>&amp; Campagnes</a:t>
                  </a:r>
                </a:p>
              </p:txBody>
            </p:sp>
            <p:sp>
              <p:nvSpPr>
                <p:cNvPr id="144" name="ZoneTexte 143"/>
                <p:cNvSpPr txBox="1"/>
                <p:nvPr/>
              </p:nvSpPr>
              <p:spPr bwMode="auto">
                <a:xfrm>
                  <a:off x="515937" y="4973082"/>
                  <a:ext cx="1152525" cy="200250"/>
                </a:xfrm>
                <a:prstGeom prst="rect">
                  <a:avLst/>
                </a:prstGeom>
                <a:gradFill rotWithShape="1">
                  <a:gsLst>
                    <a:gs pos="0">
                      <a:srgbClr val="4BACC6">
                        <a:lumMod val="40000"/>
                        <a:lumOff val="60000"/>
                      </a:srgbClr>
                    </a:gs>
                    <a:gs pos="35000">
                      <a:srgbClr val="4BACC6">
                        <a:lumMod val="40000"/>
                        <a:lumOff val="60000"/>
                      </a:srgb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006A4E">
                          <a:lumMod val="75000"/>
                        </a:srgbClr>
                      </a:solidFill>
                      <a:effectLst/>
                      <a:uLnTx/>
                      <a:uFillTx/>
                      <a:latin typeface="Calibri"/>
                    </a:rPr>
                    <a:t>Fiscalité</a:t>
                  </a:r>
                </a:p>
              </p:txBody>
            </p:sp>
            <p:sp>
              <p:nvSpPr>
                <p:cNvPr id="145" name="Text Box 559"/>
                <p:cNvSpPr txBox="1">
                  <a:spLocks noChangeArrowheads="1"/>
                </p:cNvSpPr>
                <p:nvPr/>
              </p:nvSpPr>
              <p:spPr bwMode="auto">
                <a:xfrm>
                  <a:off x="515937" y="5310268"/>
                  <a:ext cx="2568575" cy="304792"/>
                </a:xfrm>
                <a:prstGeom prst="rect">
                  <a:avLst/>
                </a:prstGeom>
                <a:noFill/>
                <a:ln>
                  <a:noFill/>
                </a:ln>
                <a:effectLst>
                  <a:prstShdw prst="shdw17" dist="17961" dir="2700000">
                    <a:srgbClr val="4F81BD">
                      <a:gamma/>
                      <a:shade val="60000"/>
                      <a:invGamma/>
                    </a:srgb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dirty="0" smtClean="0">
                      <a:ln>
                        <a:noFill/>
                      </a:ln>
                      <a:solidFill>
                        <a:prstClr val="white"/>
                      </a:solidFill>
                      <a:effectLst/>
                      <a:uLnTx/>
                      <a:uFillTx/>
                      <a:latin typeface="Arial" pitchFamily="34" charset="0"/>
                    </a:rPr>
                    <a:t>Fonctions Support</a:t>
                  </a:r>
                </a:p>
              </p:txBody>
            </p:sp>
            <p:sp>
              <p:nvSpPr>
                <p:cNvPr id="146" name="ZoneTexte 144"/>
                <p:cNvSpPr txBox="1"/>
                <p:nvPr/>
              </p:nvSpPr>
              <p:spPr bwMode="auto">
                <a:xfrm>
                  <a:off x="3889096" y="1305160"/>
                  <a:ext cx="627063" cy="393138"/>
                </a:xfrm>
                <a:prstGeom prst="rect">
                  <a:avLst/>
                </a:prstGeom>
                <a:gradFill rotWithShape="1">
                  <a:gsLst>
                    <a:gs pos="0">
                      <a:srgbClr val="006A4E">
                        <a:lumMod val="40000"/>
                        <a:lumOff val="60000"/>
                      </a:srgbClr>
                    </a:gs>
                    <a:gs pos="35000">
                      <a:srgbClr val="006A4E">
                        <a:lumMod val="20000"/>
                        <a:lumOff val="80000"/>
                      </a:srgb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17375E"/>
                      </a:solidFill>
                      <a:effectLst/>
                      <a:uLnTx/>
                      <a:uFillTx/>
                      <a:latin typeface="Arial" pitchFamily="34" charset="0"/>
                    </a:rPr>
                    <a:t>Vidéo</a:t>
                  </a:r>
                </a:p>
              </p:txBody>
            </p:sp>
            <p:sp>
              <p:nvSpPr>
                <p:cNvPr id="147" name="ZoneTexte 144"/>
                <p:cNvSpPr txBox="1"/>
                <p:nvPr/>
              </p:nvSpPr>
              <p:spPr bwMode="auto">
                <a:xfrm>
                  <a:off x="2833152" y="1812757"/>
                  <a:ext cx="892688" cy="381358"/>
                </a:xfrm>
                <a:prstGeom prst="rect">
                  <a:avLst/>
                </a:prstGeom>
                <a:gradFill rotWithShape="1">
                  <a:gsLst>
                    <a:gs pos="0">
                      <a:srgbClr val="006A4E">
                        <a:lumMod val="40000"/>
                        <a:lumOff val="60000"/>
                      </a:srgbClr>
                    </a:gs>
                    <a:gs pos="35000">
                      <a:srgbClr val="006A4E">
                        <a:lumMod val="20000"/>
                        <a:lumOff val="80000"/>
                      </a:srgb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a:ln>
                        <a:noFill/>
                      </a:ln>
                      <a:solidFill>
                        <a:srgbClr val="17375E"/>
                      </a:solidFill>
                      <a:effectLst/>
                      <a:uLnTx/>
                      <a:uFillTx/>
                      <a:latin typeface="Arial" pitchFamily="34" charset="0"/>
                    </a:rPr>
                    <a:t>EDI</a:t>
                  </a:r>
                </a:p>
              </p:txBody>
            </p:sp>
            <p:sp>
              <p:nvSpPr>
                <p:cNvPr id="148" name="ZoneTexte 147"/>
                <p:cNvSpPr txBox="1"/>
                <p:nvPr/>
              </p:nvSpPr>
              <p:spPr bwMode="auto">
                <a:xfrm>
                  <a:off x="1732558" y="2241731"/>
                  <a:ext cx="896937" cy="364121"/>
                </a:xfrm>
                <a:prstGeom prst="rect">
                  <a:avLst/>
                </a:prstGeom>
                <a:gradFill rotWithShape="1">
                  <a:gsLst>
                    <a:gs pos="0">
                      <a:srgbClr val="006A4E">
                        <a:lumMod val="60000"/>
                        <a:lumOff val="40000"/>
                      </a:srgbClr>
                    </a:gs>
                    <a:gs pos="35000">
                      <a:srgbClr val="006A4E">
                        <a:lumMod val="40000"/>
                        <a:lumOff val="60000"/>
                      </a:srgb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lstStyle/>
                <a:p>
                  <a:pPr marL="92075"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006A4E">
                          <a:lumMod val="75000"/>
                        </a:srgbClr>
                      </a:solidFill>
                      <a:effectLst/>
                      <a:uLnTx/>
                      <a:uFillTx/>
                      <a:latin typeface="Arial" panose="020B0604020202020204" pitchFamily="34" charset="0"/>
                      <a:cs typeface="Arial" panose="020B0604020202020204" pitchFamily="34" charset="0"/>
                    </a:rPr>
                    <a:t>Mobile</a:t>
                  </a:r>
                  <a:endParaRPr kumimoji="0" lang="fr-FR" sz="800" b="1" i="0" u="none" strike="noStrike" kern="0" cap="none" spc="0" normalizeH="0" baseline="0" noProof="0" dirty="0">
                    <a:ln>
                      <a:noFill/>
                    </a:ln>
                    <a:solidFill>
                      <a:srgbClr val="006A4E">
                        <a:lumMod val="75000"/>
                      </a:srgbClr>
                    </a:solidFill>
                    <a:effectLst/>
                    <a:uLnTx/>
                    <a:uFillTx/>
                    <a:latin typeface="Arial" panose="020B0604020202020204" pitchFamily="34" charset="0"/>
                    <a:cs typeface="Arial" panose="020B0604020202020204" pitchFamily="34" charset="0"/>
                  </a:endParaRPr>
                </a:p>
              </p:txBody>
            </p:sp>
            <p:sp>
              <p:nvSpPr>
                <p:cNvPr id="149" name="ZoneTexte 148"/>
                <p:cNvSpPr txBox="1"/>
                <p:nvPr/>
              </p:nvSpPr>
              <p:spPr bwMode="auto">
                <a:xfrm>
                  <a:off x="2817996" y="1311202"/>
                  <a:ext cx="907844" cy="423969"/>
                </a:xfrm>
                <a:prstGeom prst="rect">
                  <a:avLst/>
                </a:prstGeom>
                <a:gradFill rotWithShape="1">
                  <a:gsLst>
                    <a:gs pos="0">
                      <a:srgbClr val="006A4E">
                        <a:lumMod val="40000"/>
                        <a:lumOff val="60000"/>
                      </a:srgbClr>
                    </a:gs>
                    <a:gs pos="35000">
                      <a:srgbClr val="006A4E">
                        <a:lumMod val="20000"/>
                        <a:lumOff val="80000"/>
                      </a:srgb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lstStyle>
                  <a:lvl1pPr marL="92075"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92075"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17375E"/>
                      </a:solidFill>
                      <a:effectLst/>
                      <a:uLnTx/>
                      <a:uFillTx/>
                      <a:latin typeface="Arial" pitchFamily="34" charset="0"/>
                    </a:rPr>
                    <a:t>Canal automates</a:t>
                  </a:r>
                  <a:endParaRPr kumimoji="0" lang="fr-FR" sz="800" b="1" i="0" u="none" strike="noStrike" kern="0" cap="none" spc="0" normalizeH="0" baseline="0" noProof="0" dirty="0">
                    <a:ln>
                      <a:noFill/>
                    </a:ln>
                    <a:solidFill>
                      <a:srgbClr val="17375E"/>
                    </a:solidFill>
                    <a:effectLst/>
                    <a:uLnTx/>
                    <a:uFillTx/>
                    <a:latin typeface="Arial" pitchFamily="34" charset="0"/>
                  </a:endParaRPr>
                </a:p>
              </p:txBody>
            </p:sp>
            <p:sp>
              <p:nvSpPr>
                <p:cNvPr id="150" name="ZoneTexte 149"/>
                <p:cNvSpPr txBox="1">
                  <a:spLocks noChangeArrowheads="1"/>
                </p:cNvSpPr>
                <p:nvPr/>
              </p:nvSpPr>
              <p:spPr bwMode="auto">
                <a:xfrm>
                  <a:off x="6090164" y="1288965"/>
                  <a:ext cx="896938" cy="446206"/>
                </a:xfrm>
                <a:prstGeom prst="rect">
                  <a:avLst/>
                </a:prstGeom>
                <a:gradFill rotWithShape="1">
                  <a:gsLst>
                    <a:gs pos="0">
                      <a:srgbClr val="8EB4E3"/>
                    </a:gs>
                    <a:gs pos="35001">
                      <a:srgbClr val="C6D9F1"/>
                    </a:gs>
                    <a:gs pos="100000">
                      <a:srgbClr val="EDEDED"/>
                    </a:gs>
                  </a:gsLst>
                  <a:lin ang="16200000" scaled="1"/>
                </a:gradFill>
                <a:ln w="9525" algn="ctr">
                  <a:solidFill>
                    <a:srgbClr val="000000"/>
                  </a:solidFill>
                  <a:miter lim="800000"/>
                  <a:headEnd/>
                  <a:tailEnd/>
                </a:ln>
                <a:effectLst>
                  <a:outerShdw dist="20000" dir="5400000" rotWithShape="0">
                    <a:srgbClr val="000000">
                      <a:alpha val="37999"/>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00B7EA">
                          <a:lumMod val="75000"/>
                        </a:srgbClr>
                      </a:solidFill>
                      <a:effectLst/>
                      <a:uLnTx/>
                      <a:uFillTx/>
                      <a:latin typeface="Arial"/>
                    </a:rPr>
                    <a:t>SI PREDICA</a:t>
                  </a:r>
                  <a:endParaRPr kumimoji="0" lang="fr-FR" sz="800" b="1" i="0" u="none" strike="noStrike" kern="0" cap="none" spc="0" normalizeH="0" baseline="0" noProof="0" dirty="0">
                    <a:ln>
                      <a:noFill/>
                    </a:ln>
                    <a:solidFill>
                      <a:srgbClr val="00B7EA">
                        <a:lumMod val="75000"/>
                      </a:srgbClr>
                    </a:solidFill>
                    <a:effectLst/>
                    <a:uLnTx/>
                    <a:uFillTx/>
                    <a:latin typeface="Arial"/>
                  </a:endParaRPr>
                </a:p>
              </p:txBody>
            </p:sp>
            <p:sp>
              <p:nvSpPr>
                <p:cNvPr id="151" name="ZoneTexte 150"/>
                <p:cNvSpPr txBox="1">
                  <a:spLocks noChangeArrowheads="1"/>
                </p:cNvSpPr>
                <p:nvPr/>
              </p:nvSpPr>
              <p:spPr bwMode="auto">
                <a:xfrm>
                  <a:off x="7116618" y="1306830"/>
                  <a:ext cx="896938" cy="409333"/>
                </a:xfrm>
                <a:prstGeom prst="rect">
                  <a:avLst/>
                </a:prstGeom>
                <a:gradFill rotWithShape="1">
                  <a:gsLst>
                    <a:gs pos="0">
                      <a:srgbClr val="8EB4E3"/>
                    </a:gs>
                    <a:gs pos="35001">
                      <a:srgbClr val="C6D9F1"/>
                    </a:gs>
                    <a:gs pos="100000">
                      <a:srgbClr val="EDEDED"/>
                    </a:gs>
                  </a:gsLst>
                  <a:lin ang="16200000" scaled="1"/>
                </a:gradFill>
                <a:ln w="9525" algn="ctr">
                  <a:solidFill>
                    <a:srgbClr val="000000"/>
                  </a:solidFill>
                  <a:miter lim="800000"/>
                  <a:headEnd/>
                  <a:tailEnd/>
                </a:ln>
                <a:effectLst>
                  <a:outerShdw dist="20000" dir="5400000" rotWithShape="0">
                    <a:srgbClr val="000000">
                      <a:alpha val="37999"/>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00B7EA">
                          <a:lumMod val="75000"/>
                        </a:srgbClr>
                      </a:solidFill>
                      <a:effectLst/>
                      <a:uLnTx/>
                      <a:uFillTx/>
                      <a:latin typeface="Arial"/>
                    </a:rPr>
                    <a:t>SI PACIFICA</a:t>
                  </a:r>
                  <a:endParaRPr kumimoji="0" lang="fr-FR" sz="800" b="1" i="0" u="none" strike="noStrike" kern="0" cap="none" spc="0" normalizeH="0" baseline="0" noProof="0" dirty="0">
                    <a:ln>
                      <a:noFill/>
                    </a:ln>
                    <a:solidFill>
                      <a:srgbClr val="00B7EA">
                        <a:lumMod val="75000"/>
                      </a:srgbClr>
                    </a:solidFill>
                    <a:effectLst/>
                    <a:uLnTx/>
                    <a:uFillTx/>
                    <a:latin typeface="Arial"/>
                  </a:endParaRPr>
                </a:p>
              </p:txBody>
            </p:sp>
            <p:sp>
              <p:nvSpPr>
                <p:cNvPr id="152" name="ZoneTexte 151"/>
                <p:cNvSpPr txBox="1">
                  <a:spLocks noChangeArrowheads="1"/>
                </p:cNvSpPr>
                <p:nvPr/>
              </p:nvSpPr>
              <p:spPr bwMode="auto">
                <a:xfrm>
                  <a:off x="8166100" y="1331925"/>
                  <a:ext cx="896938" cy="409333"/>
                </a:xfrm>
                <a:prstGeom prst="rect">
                  <a:avLst/>
                </a:prstGeom>
                <a:gradFill rotWithShape="1">
                  <a:gsLst>
                    <a:gs pos="0">
                      <a:srgbClr val="8EB4E3"/>
                    </a:gs>
                    <a:gs pos="35001">
                      <a:srgbClr val="C6D9F1"/>
                    </a:gs>
                    <a:gs pos="100000">
                      <a:srgbClr val="EDEDED"/>
                    </a:gs>
                  </a:gsLst>
                  <a:lin ang="16200000" scaled="1"/>
                </a:gradFill>
                <a:ln w="9525" algn="ctr">
                  <a:solidFill>
                    <a:srgbClr val="000000"/>
                  </a:solidFill>
                  <a:miter lim="800000"/>
                  <a:headEnd/>
                  <a:tailEnd/>
                </a:ln>
                <a:effectLst>
                  <a:outerShdw dist="20000" dir="5400000" rotWithShape="0">
                    <a:srgbClr val="000000">
                      <a:alpha val="37999"/>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00B7EA">
                          <a:lumMod val="75000"/>
                        </a:srgbClr>
                      </a:solidFill>
                      <a:effectLst/>
                      <a:uLnTx/>
                      <a:uFillTx/>
                      <a:latin typeface="Arial"/>
                    </a:rPr>
                    <a:t>SI CACP</a:t>
                  </a:r>
                  <a:endParaRPr kumimoji="0" lang="fr-FR" sz="800" b="1" i="0" u="none" strike="noStrike" kern="0" cap="none" spc="0" normalizeH="0" baseline="0" noProof="0" dirty="0">
                    <a:ln>
                      <a:noFill/>
                    </a:ln>
                    <a:solidFill>
                      <a:srgbClr val="00B7EA">
                        <a:lumMod val="75000"/>
                      </a:srgbClr>
                    </a:solidFill>
                    <a:effectLst/>
                    <a:uLnTx/>
                    <a:uFillTx/>
                    <a:latin typeface="Arial"/>
                  </a:endParaRPr>
                </a:p>
              </p:txBody>
            </p:sp>
            <p:sp>
              <p:nvSpPr>
                <p:cNvPr id="153" name="ZoneTexte 152"/>
                <p:cNvSpPr txBox="1">
                  <a:spLocks noChangeArrowheads="1"/>
                </p:cNvSpPr>
                <p:nvPr/>
              </p:nvSpPr>
              <p:spPr bwMode="auto">
                <a:xfrm>
                  <a:off x="7121874" y="2053049"/>
                  <a:ext cx="1061687" cy="409333"/>
                </a:xfrm>
                <a:prstGeom prst="rect">
                  <a:avLst/>
                </a:prstGeom>
                <a:gradFill rotWithShape="1">
                  <a:gsLst>
                    <a:gs pos="0">
                      <a:srgbClr val="8EB4E3"/>
                    </a:gs>
                    <a:gs pos="35001">
                      <a:srgbClr val="C6D9F1"/>
                    </a:gs>
                    <a:gs pos="100000">
                      <a:srgbClr val="EDEDED"/>
                    </a:gs>
                  </a:gsLst>
                  <a:lin ang="16200000" scaled="1"/>
                </a:gradFill>
                <a:ln w="9525" algn="ctr">
                  <a:solidFill>
                    <a:srgbClr val="000000"/>
                  </a:solidFill>
                  <a:miter lim="800000"/>
                  <a:headEnd/>
                  <a:tailEnd/>
                </a:ln>
                <a:effectLst>
                  <a:outerShdw dist="20000" dir="5400000" rotWithShape="0">
                    <a:srgbClr val="000000">
                      <a:alpha val="37999"/>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00B7EA">
                          <a:lumMod val="75000"/>
                        </a:srgbClr>
                      </a:solidFill>
                      <a:effectLst/>
                      <a:uLnTx/>
                      <a:uFillTx/>
                      <a:latin typeface="Arial"/>
                    </a:rPr>
                    <a:t>SI WORLDLINE</a:t>
                  </a:r>
                  <a:endParaRPr kumimoji="0" lang="fr-FR" sz="800" b="1" i="0" u="none" strike="noStrike" kern="0" cap="none" spc="0" normalizeH="0" baseline="0" noProof="0" dirty="0">
                    <a:ln>
                      <a:noFill/>
                    </a:ln>
                    <a:solidFill>
                      <a:srgbClr val="00B7EA">
                        <a:lumMod val="75000"/>
                      </a:srgbClr>
                    </a:solidFill>
                    <a:effectLst/>
                    <a:uLnTx/>
                    <a:uFillTx/>
                    <a:latin typeface="Arial"/>
                  </a:endParaRPr>
                </a:p>
              </p:txBody>
            </p:sp>
            <p:sp>
              <p:nvSpPr>
                <p:cNvPr id="154" name="ZoneTexte 153"/>
                <p:cNvSpPr txBox="1"/>
                <p:nvPr/>
              </p:nvSpPr>
              <p:spPr bwMode="auto">
                <a:xfrm>
                  <a:off x="4741862" y="5742508"/>
                  <a:ext cx="912813" cy="363689"/>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006A4E">
                          <a:lumMod val="75000"/>
                        </a:srgbClr>
                      </a:solidFill>
                      <a:effectLst/>
                      <a:uLnTx/>
                      <a:uFillTx/>
                      <a:latin typeface="Arial"/>
                    </a:rPr>
                    <a:t>Contrôles de conformité</a:t>
                  </a:r>
                  <a:endParaRPr kumimoji="0" lang="fr-FR" sz="800" b="1" i="0" u="none" strike="noStrike" kern="0" cap="none" spc="0" normalizeH="0" baseline="0" noProof="0" dirty="0">
                    <a:ln>
                      <a:noFill/>
                    </a:ln>
                    <a:solidFill>
                      <a:srgbClr val="006A4E">
                        <a:lumMod val="75000"/>
                      </a:srgbClr>
                    </a:solidFill>
                    <a:effectLst/>
                    <a:uLnTx/>
                    <a:uFillTx/>
                    <a:latin typeface="Arial"/>
                  </a:endParaRPr>
                </a:p>
              </p:txBody>
            </p:sp>
          </p:grpSp>
          <p:sp>
            <p:nvSpPr>
              <p:cNvPr id="158" name="Rectangle 157"/>
              <p:cNvSpPr/>
              <p:nvPr/>
            </p:nvSpPr>
            <p:spPr>
              <a:xfrm>
                <a:off x="11596947" y="5963256"/>
                <a:ext cx="9204447" cy="310298"/>
              </a:xfrm>
              <a:prstGeom prst="rect">
                <a:avLst/>
              </a:prstGeom>
              <a:solidFill>
                <a:sysClr val="window" lastClr="FFFFFF">
                  <a:lumMod val="85000"/>
                </a:sysClr>
              </a:solidFill>
              <a:ln w="9525" cap="flat" cmpd="sng" algn="ctr">
                <a:solidFill>
                  <a:srgbClr val="404040"/>
                </a:solidFill>
                <a:prstDash val="solid"/>
              </a:ln>
              <a:effectLst>
                <a:outerShdw blurRad="40000" dist="23000" dir="5400000" rotWithShape="0">
                  <a:srgbClr val="000000">
                    <a:alpha val="35000"/>
                  </a:srgbClr>
                </a:outerShdw>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fr-FR" sz="1100" b="1" i="0" u="none" strike="noStrike" kern="0" cap="none" spc="0" normalizeH="0" baseline="0" noProof="0" dirty="0" smtClean="0">
                    <a:ln>
                      <a:noFill/>
                    </a:ln>
                    <a:solidFill>
                      <a:srgbClr val="404040">
                        <a:lumMod val="60000"/>
                        <a:lumOff val="40000"/>
                      </a:srgbClr>
                    </a:solidFill>
                    <a:effectLst/>
                    <a:uLnTx/>
                    <a:uFillTx/>
                    <a:latin typeface="Arial"/>
                    <a:ea typeface="+mn-ea"/>
                    <a:cs typeface="+mn-cs"/>
                  </a:rPr>
                  <a:t>Services techniques transverses</a:t>
                </a:r>
              </a:p>
            </p:txBody>
          </p:sp>
          <p:sp>
            <p:nvSpPr>
              <p:cNvPr id="159" name="Rectangle 158"/>
              <p:cNvSpPr/>
              <p:nvPr/>
            </p:nvSpPr>
            <p:spPr>
              <a:xfrm>
                <a:off x="11865235" y="5963256"/>
                <a:ext cx="957263" cy="309626"/>
              </a:xfrm>
              <a:prstGeom prst="rect">
                <a:avLst/>
              </a:prstGeom>
              <a:solidFill>
                <a:sysClr val="window" lastClr="FFFFFF">
                  <a:lumMod val="75000"/>
                </a:sysClr>
              </a:solidFill>
              <a:ln w="9525" cap="flat" cmpd="sng" algn="ctr">
                <a:solidFill>
                  <a:srgbClr val="40404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smtClean="0">
                    <a:ln>
                      <a:noFill/>
                    </a:ln>
                    <a:solidFill>
                      <a:srgbClr val="404040"/>
                    </a:solidFill>
                    <a:effectLst/>
                    <a:uLnTx/>
                    <a:uFillTx/>
                    <a:latin typeface="Arial"/>
                    <a:ea typeface="+mn-ea"/>
                    <a:cs typeface="+mn-cs"/>
                  </a:rPr>
                  <a:t>Editique</a:t>
                </a:r>
              </a:p>
            </p:txBody>
          </p:sp>
          <p:sp>
            <p:nvSpPr>
              <p:cNvPr id="160" name="Rectangle 159"/>
              <p:cNvSpPr/>
              <p:nvPr/>
            </p:nvSpPr>
            <p:spPr>
              <a:xfrm>
                <a:off x="12983742" y="5965333"/>
                <a:ext cx="957263" cy="310298"/>
              </a:xfrm>
              <a:prstGeom prst="rect">
                <a:avLst/>
              </a:prstGeom>
              <a:solidFill>
                <a:sysClr val="window" lastClr="FFFFFF">
                  <a:lumMod val="75000"/>
                </a:sysClr>
              </a:solidFill>
              <a:ln w="9525" cap="flat" cmpd="sng" algn="ctr">
                <a:solidFill>
                  <a:srgbClr val="40404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smtClean="0">
                    <a:ln>
                      <a:noFill/>
                    </a:ln>
                    <a:solidFill>
                      <a:srgbClr val="404040"/>
                    </a:solidFill>
                    <a:effectLst/>
                    <a:uLnTx/>
                    <a:uFillTx/>
                    <a:latin typeface="Arial"/>
                    <a:ea typeface="+mn-ea"/>
                    <a:cs typeface="+mn-cs"/>
                  </a:rPr>
                  <a:t>GED</a:t>
                </a:r>
              </a:p>
            </p:txBody>
          </p:sp>
          <p:sp>
            <p:nvSpPr>
              <p:cNvPr id="161" name="Rectangle 160"/>
              <p:cNvSpPr/>
              <p:nvPr/>
            </p:nvSpPr>
            <p:spPr>
              <a:xfrm>
                <a:off x="14163936" y="5962584"/>
                <a:ext cx="1506259" cy="310298"/>
              </a:xfrm>
              <a:prstGeom prst="rect">
                <a:avLst/>
              </a:prstGeom>
              <a:solidFill>
                <a:sysClr val="window" lastClr="FFFFFF">
                  <a:lumMod val="75000"/>
                </a:sysClr>
              </a:solidFill>
              <a:ln w="9525" cap="flat" cmpd="sng" algn="ctr">
                <a:solidFill>
                  <a:srgbClr val="40404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smtClean="0">
                    <a:ln>
                      <a:noFill/>
                    </a:ln>
                    <a:solidFill>
                      <a:srgbClr val="404040"/>
                    </a:solidFill>
                    <a:effectLst/>
                    <a:uLnTx/>
                    <a:uFillTx/>
                    <a:latin typeface="Arial"/>
                    <a:ea typeface="+mn-ea"/>
                    <a:cs typeface="+mn-cs"/>
                  </a:rPr>
                  <a:t>Organisation des processus</a:t>
                </a:r>
              </a:p>
            </p:txBody>
          </p:sp>
          <p:sp>
            <p:nvSpPr>
              <p:cNvPr id="162" name="ZoneTexte 179"/>
              <p:cNvSpPr txBox="1"/>
              <p:nvPr/>
            </p:nvSpPr>
            <p:spPr bwMode="auto">
              <a:xfrm>
                <a:off x="16199170" y="3114111"/>
                <a:ext cx="838200" cy="237061"/>
              </a:xfrm>
              <a:prstGeom prst="rect">
                <a:avLst/>
              </a:prstGeom>
              <a:solidFill>
                <a:srgbClr val="9BBB59">
                  <a:lumMod val="20000"/>
                  <a:lumOff val="80000"/>
                </a:srgbClr>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17375E"/>
                    </a:solidFill>
                    <a:effectLst/>
                    <a:uLnTx/>
                    <a:uFillTx/>
                    <a:latin typeface="Arial" pitchFamily="34" charset="0"/>
                  </a:rPr>
                  <a:t>Assurances</a:t>
                </a:r>
                <a:endParaRPr kumimoji="0" lang="fr-FR" sz="800" b="1" i="0" u="none" strike="noStrike" kern="0" cap="none" spc="0" normalizeH="0" baseline="0" noProof="0" dirty="0">
                  <a:ln>
                    <a:noFill/>
                  </a:ln>
                  <a:solidFill>
                    <a:srgbClr val="17375E"/>
                  </a:solidFill>
                  <a:effectLst/>
                  <a:uLnTx/>
                  <a:uFillTx/>
                  <a:latin typeface="Arial" pitchFamily="34" charset="0"/>
                </a:endParaRPr>
              </a:p>
            </p:txBody>
          </p:sp>
          <p:sp>
            <p:nvSpPr>
              <p:cNvPr id="163" name="ZoneTexte 179"/>
              <p:cNvSpPr txBox="1"/>
              <p:nvPr/>
            </p:nvSpPr>
            <p:spPr bwMode="auto">
              <a:xfrm>
                <a:off x="17115098" y="3114111"/>
                <a:ext cx="838200" cy="237061"/>
              </a:xfrm>
              <a:prstGeom prst="rect">
                <a:avLst/>
              </a:prstGeom>
              <a:solidFill>
                <a:srgbClr val="9BBB59">
                  <a:lumMod val="20000"/>
                  <a:lumOff val="80000"/>
                </a:srgbClr>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17375E"/>
                    </a:solidFill>
                    <a:effectLst/>
                    <a:uLnTx/>
                    <a:uFillTx/>
                    <a:latin typeface="Arial" pitchFamily="34" charset="0"/>
                  </a:rPr>
                  <a:t>Titres</a:t>
                </a:r>
                <a:endParaRPr kumimoji="0" lang="fr-FR" sz="800" b="1" i="0" u="none" strike="noStrike" kern="0" cap="none" spc="0" normalizeH="0" baseline="0" noProof="0" dirty="0">
                  <a:ln>
                    <a:noFill/>
                  </a:ln>
                  <a:solidFill>
                    <a:srgbClr val="17375E"/>
                  </a:solidFill>
                  <a:effectLst/>
                  <a:uLnTx/>
                  <a:uFillTx/>
                  <a:latin typeface="Arial" pitchFamily="34" charset="0"/>
                </a:endParaRPr>
              </a:p>
            </p:txBody>
          </p:sp>
          <p:sp>
            <p:nvSpPr>
              <p:cNvPr id="164" name="ZoneTexte 179"/>
              <p:cNvSpPr txBox="1"/>
              <p:nvPr/>
            </p:nvSpPr>
            <p:spPr bwMode="auto">
              <a:xfrm>
                <a:off x="17994954" y="3114111"/>
                <a:ext cx="838200" cy="237061"/>
              </a:xfrm>
              <a:prstGeom prst="rect">
                <a:avLst/>
              </a:prstGeom>
              <a:solidFill>
                <a:srgbClr val="9BBB59">
                  <a:lumMod val="20000"/>
                  <a:lumOff val="80000"/>
                </a:srgbClr>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17375E"/>
                    </a:solidFill>
                    <a:effectLst/>
                    <a:uLnTx/>
                    <a:uFillTx/>
                    <a:latin typeface="Arial" pitchFamily="34" charset="0"/>
                  </a:rPr>
                  <a:t>Collectee</a:t>
                </a:r>
                <a:endParaRPr kumimoji="0" lang="fr-FR" sz="800" b="1" i="0" u="none" strike="noStrike" kern="0" cap="none" spc="0" normalizeH="0" baseline="0" noProof="0" dirty="0">
                  <a:ln>
                    <a:noFill/>
                  </a:ln>
                  <a:solidFill>
                    <a:srgbClr val="17375E"/>
                  </a:solidFill>
                  <a:effectLst/>
                  <a:uLnTx/>
                  <a:uFillTx/>
                  <a:latin typeface="Arial" pitchFamily="34" charset="0"/>
                </a:endParaRPr>
              </a:p>
            </p:txBody>
          </p:sp>
          <p:sp>
            <p:nvSpPr>
              <p:cNvPr id="165" name="ZoneTexte 179"/>
              <p:cNvSpPr txBox="1"/>
              <p:nvPr/>
            </p:nvSpPr>
            <p:spPr bwMode="auto">
              <a:xfrm>
                <a:off x="18870780" y="3114110"/>
                <a:ext cx="838200" cy="237061"/>
              </a:xfrm>
              <a:prstGeom prst="rect">
                <a:avLst/>
              </a:prstGeom>
              <a:solidFill>
                <a:srgbClr val="9BBB59">
                  <a:lumMod val="20000"/>
                  <a:lumOff val="80000"/>
                </a:srgbClr>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17375E"/>
                    </a:solidFill>
                    <a:effectLst/>
                    <a:uLnTx/>
                    <a:uFillTx/>
                    <a:latin typeface="Arial" pitchFamily="34" charset="0"/>
                  </a:rPr>
                  <a:t>Chèques</a:t>
                </a:r>
                <a:endParaRPr kumimoji="0" lang="fr-FR" sz="800" b="1" i="0" u="none" strike="noStrike" kern="0" cap="none" spc="0" normalizeH="0" baseline="0" noProof="0" dirty="0">
                  <a:ln>
                    <a:noFill/>
                  </a:ln>
                  <a:solidFill>
                    <a:srgbClr val="17375E"/>
                  </a:solidFill>
                  <a:effectLst/>
                  <a:uLnTx/>
                  <a:uFillTx/>
                  <a:latin typeface="Arial" pitchFamily="34" charset="0"/>
                </a:endParaRPr>
              </a:p>
            </p:txBody>
          </p:sp>
          <p:sp>
            <p:nvSpPr>
              <p:cNvPr id="166" name="ZoneTexte 179"/>
              <p:cNvSpPr txBox="1"/>
              <p:nvPr/>
            </p:nvSpPr>
            <p:spPr bwMode="auto">
              <a:xfrm>
                <a:off x="19768605" y="3114111"/>
                <a:ext cx="838200" cy="237061"/>
              </a:xfrm>
              <a:prstGeom prst="rect">
                <a:avLst/>
              </a:prstGeom>
              <a:solidFill>
                <a:srgbClr val="9BBB59">
                  <a:lumMod val="20000"/>
                  <a:lumOff val="80000"/>
                </a:srgbClr>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17375E"/>
                    </a:solidFill>
                    <a:effectLst/>
                    <a:uLnTx/>
                    <a:uFillTx/>
                    <a:latin typeface="Arial" pitchFamily="34" charset="0"/>
                  </a:rPr>
                  <a:t>Espèces</a:t>
                </a:r>
                <a:endParaRPr kumimoji="0" lang="fr-FR" sz="800" b="1" i="0" u="none" strike="noStrike" kern="0" cap="none" spc="0" normalizeH="0" baseline="0" noProof="0" dirty="0">
                  <a:ln>
                    <a:noFill/>
                  </a:ln>
                  <a:solidFill>
                    <a:srgbClr val="17375E"/>
                  </a:solidFill>
                  <a:effectLst/>
                  <a:uLnTx/>
                  <a:uFillTx/>
                  <a:latin typeface="Arial" pitchFamily="34" charset="0"/>
                </a:endParaRPr>
              </a:p>
            </p:txBody>
          </p:sp>
          <p:sp>
            <p:nvSpPr>
              <p:cNvPr id="167" name="ZoneTexte 179"/>
              <p:cNvSpPr txBox="1"/>
              <p:nvPr/>
            </p:nvSpPr>
            <p:spPr bwMode="auto">
              <a:xfrm>
                <a:off x="16199170" y="3405650"/>
                <a:ext cx="838200" cy="237061"/>
              </a:xfrm>
              <a:prstGeom prst="rect">
                <a:avLst/>
              </a:prstGeom>
              <a:solidFill>
                <a:srgbClr val="9BBB59">
                  <a:lumMod val="20000"/>
                  <a:lumOff val="80000"/>
                </a:srgbClr>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17375E"/>
                    </a:solidFill>
                    <a:effectLst/>
                    <a:uLnTx/>
                    <a:uFillTx/>
                    <a:latin typeface="Arial" pitchFamily="34" charset="0"/>
                  </a:rPr>
                  <a:t>Devises</a:t>
                </a:r>
                <a:endParaRPr kumimoji="0" lang="fr-FR" sz="800" b="1" i="0" u="none" strike="noStrike" kern="0" cap="none" spc="0" normalizeH="0" baseline="0" noProof="0" dirty="0">
                  <a:ln>
                    <a:noFill/>
                  </a:ln>
                  <a:solidFill>
                    <a:srgbClr val="17375E"/>
                  </a:solidFill>
                  <a:effectLst/>
                  <a:uLnTx/>
                  <a:uFillTx/>
                  <a:latin typeface="Arial" pitchFamily="34" charset="0"/>
                </a:endParaRPr>
              </a:p>
            </p:txBody>
          </p:sp>
          <p:sp>
            <p:nvSpPr>
              <p:cNvPr id="168" name="ZoneTexte 179"/>
              <p:cNvSpPr txBox="1"/>
              <p:nvPr/>
            </p:nvSpPr>
            <p:spPr bwMode="auto">
              <a:xfrm>
                <a:off x="17116457" y="3413013"/>
                <a:ext cx="838200" cy="237061"/>
              </a:xfrm>
              <a:prstGeom prst="rect">
                <a:avLst/>
              </a:prstGeom>
              <a:solidFill>
                <a:srgbClr val="9BBB59">
                  <a:lumMod val="20000"/>
                  <a:lumOff val="80000"/>
                </a:srgbClr>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17375E"/>
                    </a:solidFill>
                    <a:effectLst/>
                    <a:uLnTx/>
                    <a:uFillTx/>
                    <a:latin typeface="Arial" pitchFamily="34" charset="0"/>
                  </a:rPr>
                  <a:t>Titres</a:t>
                </a:r>
                <a:endParaRPr kumimoji="0" lang="fr-FR" sz="800" b="1" i="0" u="none" strike="noStrike" kern="0" cap="none" spc="0" normalizeH="0" baseline="0" noProof="0" dirty="0">
                  <a:ln>
                    <a:noFill/>
                  </a:ln>
                  <a:solidFill>
                    <a:srgbClr val="17375E"/>
                  </a:solidFill>
                  <a:effectLst/>
                  <a:uLnTx/>
                  <a:uFillTx/>
                  <a:latin typeface="Arial" pitchFamily="34" charset="0"/>
                </a:endParaRPr>
              </a:p>
            </p:txBody>
          </p:sp>
          <p:sp>
            <p:nvSpPr>
              <p:cNvPr id="169" name="ZoneTexte 179"/>
              <p:cNvSpPr txBox="1"/>
              <p:nvPr/>
            </p:nvSpPr>
            <p:spPr bwMode="auto">
              <a:xfrm>
                <a:off x="17994954" y="3405650"/>
                <a:ext cx="838200" cy="237061"/>
              </a:xfrm>
              <a:prstGeom prst="rect">
                <a:avLst/>
              </a:prstGeom>
              <a:solidFill>
                <a:srgbClr val="9BBB59">
                  <a:lumMod val="20000"/>
                  <a:lumOff val="80000"/>
                </a:srgbClr>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17375E"/>
                    </a:solidFill>
                    <a:effectLst/>
                    <a:uLnTx/>
                    <a:uFillTx/>
                    <a:latin typeface="Arial" pitchFamily="34" charset="0"/>
                  </a:rPr>
                  <a:t>Effets</a:t>
                </a:r>
                <a:endParaRPr kumimoji="0" lang="fr-FR" sz="800" b="1" i="0" u="none" strike="noStrike" kern="0" cap="none" spc="0" normalizeH="0" baseline="0" noProof="0" dirty="0">
                  <a:ln>
                    <a:noFill/>
                  </a:ln>
                  <a:solidFill>
                    <a:srgbClr val="17375E"/>
                  </a:solidFill>
                  <a:effectLst/>
                  <a:uLnTx/>
                  <a:uFillTx/>
                  <a:latin typeface="Arial" pitchFamily="34" charset="0"/>
                </a:endParaRPr>
              </a:p>
            </p:txBody>
          </p:sp>
          <p:sp>
            <p:nvSpPr>
              <p:cNvPr id="170" name="ZoneTexte 179"/>
              <p:cNvSpPr txBox="1"/>
              <p:nvPr/>
            </p:nvSpPr>
            <p:spPr bwMode="auto">
              <a:xfrm>
                <a:off x="18887232" y="3401837"/>
                <a:ext cx="838200" cy="237061"/>
              </a:xfrm>
              <a:prstGeom prst="rect">
                <a:avLst/>
              </a:prstGeom>
              <a:solidFill>
                <a:srgbClr val="9BBB59">
                  <a:lumMod val="20000"/>
                  <a:lumOff val="80000"/>
                </a:srgbClr>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17375E"/>
                    </a:solidFill>
                    <a:effectLst/>
                    <a:uLnTx/>
                    <a:uFillTx/>
                    <a:latin typeface="Arial" pitchFamily="34" charset="0"/>
                  </a:rPr>
                  <a:t>Crédits</a:t>
                </a:r>
                <a:endParaRPr kumimoji="0" lang="fr-FR" sz="800" b="1" i="0" u="none" strike="noStrike" kern="0" cap="none" spc="0" normalizeH="0" baseline="0" noProof="0" dirty="0">
                  <a:ln>
                    <a:noFill/>
                  </a:ln>
                  <a:solidFill>
                    <a:srgbClr val="17375E"/>
                  </a:solidFill>
                  <a:effectLst/>
                  <a:uLnTx/>
                  <a:uFillTx/>
                  <a:latin typeface="Arial" pitchFamily="34" charset="0"/>
                </a:endParaRPr>
              </a:p>
            </p:txBody>
          </p:sp>
          <p:sp>
            <p:nvSpPr>
              <p:cNvPr id="171" name="ZoneTexte 179"/>
              <p:cNvSpPr txBox="1"/>
              <p:nvPr/>
            </p:nvSpPr>
            <p:spPr bwMode="auto">
              <a:xfrm>
                <a:off x="19768605" y="3405649"/>
                <a:ext cx="838200" cy="237061"/>
              </a:xfrm>
              <a:prstGeom prst="rect">
                <a:avLst/>
              </a:prstGeom>
              <a:solidFill>
                <a:srgbClr val="9BBB59">
                  <a:lumMod val="20000"/>
                  <a:lumOff val="80000"/>
                </a:srgbClr>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17375E"/>
                    </a:solidFill>
                    <a:effectLst/>
                    <a:uLnTx/>
                    <a:uFillTx/>
                    <a:latin typeface="Arial" pitchFamily="34" charset="0"/>
                  </a:rPr>
                  <a:t>Monétique</a:t>
                </a:r>
                <a:endParaRPr kumimoji="0" lang="fr-FR" sz="800" b="1" i="0" u="none" strike="noStrike" kern="0" cap="none" spc="0" normalizeH="0" baseline="0" noProof="0" dirty="0">
                  <a:ln>
                    <a:noFill/>
                  </a:ln>
                  <a:solidFill>
                    <a:srgbClr val="17375E"/>
                  </a:solidFill>
                  <a:effectLst/>
                  <a:uLnTx/>
                  <a:uFillTx/>
                  <a:latin typeface="Arial" pitchFamily="34" charset="0"/>
                </a:endParaRPr>
              </a:p>
            </p:txBody>
          </p:sp>
          <p:sp>
            <p:nvSpPr>
              <p:cNvPr id="172" name="ZoneTexte 179"/>
              <p:cNvSpPr txBox="1"/>
              <p:nvPr/>
            </p:nvSpPr>
            <p:spPr bwMode="auto">
              <a:xfrm>
                <a:off x="16199169" y="3701979"/>
                <a:ext cx="1755487" cy="269820"/>
              </a:xfrm>
              <a:prstGeom prst="rect">
                <a:avLst/>
              </a:prstGeom>
              <a:solidFill>
                <a:srgbClr val="9BBB59">
                  <a:lumMod val="20000"/>
                  <a:lumOff val="80000"/>
                </a:srgbClr>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17375E"/>
                    </a:solidFill>
                    <a:effectLst/>
                    <a:uLnTx/>
                    <a:uFillTx/>
                    <a:latin typeface="Arial" pitchFamily="34" charset="0"/>
                  </a:rPr>
                  <a:t>Gestion rejets  &amp; incidents</a:t>
                </a:r>
                <a:endParaRPr kumimoji="0" lang="fr-FR" sz="800" b="1" i="0" u="none" strike="noStrike" kern="0" cap="none" spc="0" normalizeH="0" baseline="0" noProof="0" dirty="0">
                  <a:ln>
                    <a:noFill/>
                  </a:ln>
                  <a:solidFill>
                    <a:srgbClr val="17375E"/>
                  </a:solidFill>
                  <a:effectLst/>
                  <a:uLnTx/>
                  <a:uFillTx/>
                  <a:latin typeface="Arial" pitchFamily="34" charset="0"/>
                </a:endParaRPr>
              </a:p>
            </p:txBody>
          </p:sp>
          <p:sp>
            <p:nvSpPr>
              <p:cNvPr id="173" name="ZoneTexte 179"/>
              <p:cNvSpPr txBox="1"/>
              <p:nvPr/>
            </p:nvSpPr>
            <p:spPr bwMode="auto">
              <a:xfrm>
                <a:off x="18009178" y="3725170"/>
                <a:ext cx="2621072" cy="246629"/>
              </a:xfrm>
              <a:prstGeom prst="rect">
                <a:avLst/>
              </a:prstGeom>
              <a:solidFill>
                <a:srgbClr val="9BBB59">
                  <a:lumMod val="20000"/>
                  <a:lumOff val="80000"/>
                </a:srgbClr>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17375E"/>
                    </a:solidFill>
                    <a:effectLst/>
                    <a:uLnTx/>
                    <a:uFillTx/>
                    <a:latin typeface="Arial" pitchFamily="34" charset="0"/>
                  </a:rPr>
                  <a:t>Supports moyens de paiement</a:t>
                </a:r>
                <a:endParaRPr kumimoji="0" lang="fr-FR" sz="800" b="1" i="0" u="none" strike="noStrike" kern="0" cap="none" spc="0" normalizeH="0" baseline="0" noProof="0" dirty="0">
                  <a:ln>
                    <a:noFill/>
                  </a:ln>
                  <a:solidFill>
                    <a:srgbClr val="17375E"/>
                  </a:solidFill>
                  <a:effectLst/>
                  <a:uLnTx/>
                  <a:uFillTx/>
                  <a:latin typeface="Arial" pitchFamily="34" charset="0"/>
                </a:endParaRPr>
              </a:p>
            </p:txBody>
          </p:sp>
          <p:sp>
            <p:nvSpPr>
              <p:cNvPr id="174" name="ZoneTexte 179"/>
              <p:cNvSpPr txBox="1"/>
              <p:nvPr/>
            </p:nvSpPr>
            <p:spPr bwMode="auto">
              <a:xfrm>
                <a:off x="18246192" y="4042290"/>
                <a:ext cx="838200" cy="359911"/>
              </a:xfrm>
              <a:prstGeom prst="rect">
                <a:avLst/>
              </a:prstGeom>
              <a:solidFill>
                <a:srgbClr val="9BBB59">
                  <a:lumMod val="20000"/>
                  <a:lumOff val="80000"/>
                </a:srgbClr>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17375E"/>
                    </a:solidFill>
                    <a:effectLst/>
                    <a:uLnTx/>
                    <a:uFillTx/>
                    <a:latin typeface="Arial" pitchFamily="34" charset="0"/>
                  </a:rPr>
                  <a:t>Catalogue produits</a:t>
                </a:r>
                <a:endParaRPr kumimoji="0" lang="fr-FR" sz="800" b="1" i="0" u="none" strike="noStrike" kern="0" cap="none" spc="0" normalizeH="0" baseline="0" noProof="0" dirty="0">
                  <a:ln>
                    <a:noFill/>
                  </a:ln>
                  <a:solidFill>
                    <a:srgbClr val="17375E"/>
                  </a:solidFill>
                  <a:effectLst/>
                  <a:uLnTx/>
                  <a:uFillTx/>
                  <a:latin typeface="Arial" pitchFamily="34" charset="0"/>
                </a:endParaRPr>
              </a:p>
            </p:txBody>
          </p:sp>
          <p:sp>
            <p:nvSpPr>
              <p:cNvPr id="175" name="ZoneTexte 179"/>
              <p:cNvSpPr txBox="1"/>
              <p:nvPr/>
            </p:nvSpPr>
            <p:spPr bwMode="auto">
              <a:xfrm>
                <a:off x="19167591" y="4031849"/>
                <a:ext cx="1439213" cy="359911"/>
              </a:xfrm>
              <a:prstGeom prst="rect">
                <a:avLst/>
              </a:prstGeom>
              <a:solidFill>
                <a:srgbClr val="9BBB59">
                  <a:lumMod val="20000"/>
                  <a:lumOff val="80000"/>
                </a:srgbClr>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17375E"/>
                    </a:solidFill>
                    <a:effectLst/>
                    <a:uLnTx/>
                    <a:uFillTx/>
                    <a:latin typeface="Arial" pitchFamily="34" charset="0"/>
                  </a:rPr>
                  <a:t>Tenue de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17375E"/>
                    </a:solidFill>
                    <a:effectLst/>
                    <a:uLnTx/>
                    <a:uFillTx/>
                    <a:latin typeface="Arial" pitchFamily="34" charset="0"/>
                  </a:rPr>
                  <a:t> soldes</a:t>
                </a:r>
                <a:endParaRPr kumimoji="0" lang="fr-FR" sz="800" b="1" i="0" u="none" strike="noStrike" kern="0" cap="none" spc="0" normalizeH="0" baseline="0" noProof="0" dirty="0">
                  <a:ln>
                    <a:noFill/>
                  </a:ln>
                  <a:solidFill>
                    <a:srgbClr val="17375E"/>
                  </a:solidFill>
                  <a:effectLst/>
                  <a:uLnTx/>
                  <a:uFillTx/>
                  <a:latin typeface="Arial" pitchFamily="34" charset="0"/>
                </a:endParaRPr>
              </a:p>
            </p:txBody>
          </p:sp>
          <p:sp>
            <p:nvSpPr>
              <p:cNvPr id="176" name="ZoneTexte 179"/>
              <p:cNvSpPr txBox="1"/>
              <p:nvPr/>
            </p:nvSpPr>
            <p:spPr bwMode="auto">
              <a:xfrm>
                <a:off x="18269694" y="4482426"/>
                <a:ext cx="2247417" cy="359911"/>
              </a:xfrm>
              <a:prstGeom prst="rect">
                <a:avLst/>
              </a:prstGeom>
              <a:solidFill>
                <a:srgbClr val="9BBB59">
                  <a:lumMod val="20000"/>
                  <a:lumOff val="80000"/>
                </a:srgbClr>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lIns="0" tIns="46800" rIns="0" bIns="4680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800" b="1" i="0" u="none" strike="noStrike" kern="0" cap="none" spc="0" normalizeH="0" baseline="0" noProof="0" dirty="0" smtClean="0">
                    <a:ln>
                      <a:noFill/>
                    </a:ln>
                    <a:solidFill>
                      <a:srgbClr val="17375E"/>
                    </a:solidFill>
                    <a:effectLst/>
                    <a:uLnTx/>
                    <a:uFillTx/>
                    <a:latin typeface="Arial" pitchFamily="34" charset="0"/>
                  </a:rPr>
                  <a:t>Gestion du risque sur moyen de paiement</a:t>
                </a:r>
                <a:endParaRPr kumimoji="0" lang="fr-FR" sz="800" b="1" i="0" u="none" strike="noStrike" kern="0" cap="none" spc="0" normalizeH="0" baseline="0" noProof="0" dirty="0">
                  <a:ln>
                    <a:noFill/>
                  </a:ln>
                  <a:solidFill>
                    <a:srgbClr val="17375E"/>
                  </a:solidFill>
                  <a:effectLst/>
                  <a:uLnTx/>
                  <a:uFillTx/>
                  <a:latin typeface="Arial" pitchFamily="34" charset="0"/>
                </a:endParaRPr>
              </a:p>
            </p:txBody>
          </p:sp>
        </p:grpSp>
        <p:sp>
          <p:nvSpPr>
            <p:cNvPr id="7" name="Rectangle 6"/>
            <p:cNvSpPr/>
            <p:nvPr/>
          </p:nvSpPr>
          <p:spPr>
            <a:xfrm>
              <a:off x="18034261" y="1613727"/>
              <a:ext cx="927403" cy="699511"/>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b"/>
            <a:lstStyle/>
            <a:p>
              <a:pPr algn="ctr"/>
              <a:r>
                <a:rPr lang="fr-FR" sz="1000" dirty="0" smtClean="0">
                  <a:solidFill>
                    <a:schemeClr val="tx1"/>
                  </a:solidFill>
                </a:rPr>
                <a:t>Open API</a:t>
              </a:r>
              <a:endParaRPr lang="fr-FR" sz="1000" dirty="0">
                <a:solidFill>
                  <a:schemeClr val="tx1"/>
                </a:solidFill>
              </a:endParaRPr>
            </a:p>
          </p:txBody>
        </p:sp>
        <p:sp>
          <p:nvSpPr>
            <p:cNvPr id="179" name="Étiquette 178"/>
            <p:cNvSpPr/>
            <p:nvPr/>
          </p:nvSpPr>
          <p:spPr>
            <a:xfrm>
              <a:off x="18108871" y="1704246"/>
              <a:ext cx="774065" cy="338674"/>
            </a:xfrm>
            <a:prstGeom prst="plaqu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600" dirty="0" smtClean="0"/>
                <a:t>OPEN API </a:t>
              </a:r>
            </a:p>
            <a:p>
              <a:pPr algn="ctr"/>
              <a:r>
                <a:rPr lang="fr-FR" sz="600" dirty="0" smtClean="0"/>
                <a:t>(ex. API_DSP2)</a:t>
              </a:r>
              <a:endParaRPr lang="fr-FR" sz="600" dirty="0"/>
            </a:p>
          </p:txBody>
        </p:sp>
        <p:sp>
          <p:nvSpPr>
            <p:cNvPr id="181" name="Rectangle 180"/>
            <p:cNvSpPr/>
            <p:nvPr/>
          </p:nvSpPr>
          <p:spPr>
            <a:xfrm>
              <a:off x="15927860" y="965965"/>
              <a:ext cx="927403" cy="699511"/>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fr-FR" sz="1000" dirty="0" smtClean="0">
                  <a:solidFill>
                    <a:schemeClr val="tx1"/>
                  </a:solidFill>
                </a:rPr>
                <a:t>SI PREDICA</a:t>
              </a:r>
              <a:endParaRPr lang="fr-FR" sz="1000" dirty="0">
                <a:solidFill>
                  <a:schemeClr val="tx1"/>
                </a:solidFill>
              </a:endParaRPr>
            </a:p>
          </p:txBody>
        </p:sp>
        <p:sp>
          <p:nvSpPr>
            <p:cNvPr id="178" name="Étiquette 177"/>
            <p:cNvSpPr/>
            <p:nvPr/>
          </p:nvSpPr>
          <p:spPr>
            <a:xfrm>
              <a:off x="15967933" y="1197467"/>
              <a:ext cx="847259" cy="364933"/>
            </a:xfrm>
            <a:prstGeom prst="plaqu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600" dirty="0" smtClean="0"/>
                <a:t>APIs externes (ex. </a:t>
              </a:r>
              <a:r>
                <a:rPr lang="fr-FR" sz="600" dirty="0" err="1" smtClean="0"/>
                <a:t>API_Predica</a:t>
              </a:r>
              <a:r>
                <a:rPr lang="fr-FR" sz="600" dirty="0" smtClean="0"/>
                <a:t>)</a:t>
              </a:r>
              <a:endParaRPr lang="fr-FR" sz="600" dirty="0"/>
            </a:p>
          </p:txBody>
        </p:sp>
        <p:sp>
          <p:nvSpPr>
            <p:cNvPr id="184" name="Rectangle 183"/>
            <p:cNvSpPr/>
            <p:nvPr/>
          </p:nvSpPr>
          <p:spPr>
            <a:xfrm>
              <a:off x="14421503" y="2224765"/>
              <a:ext cx="983583" cy="60349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fr-FR" sz="1000" dirty="0" smtClean="0">
                  <a:solidFill>
                    <a:schemeClr val="tx1"/>
                  </a:solidFill>
                </a:rPr>
                <a:t>Agenda</a:t>
              </a:r>
              <a:endParaRPr lang="fr-FR" sz="1000" dirty="0">
                <a:solidFill>
                  <a:schemeClr val="tx1"/>
                </a:solidFill>
              </a:endParaRPr>
            </a:p>
          </p:txBody>
        </p:sp>
        <p:sp>
          <p:nvSpPr>
            <p:cNvPr id="180" name="Étiquette 179"/>
            <p:cNvSpPr/>
            <p:nvPr/>
          </p:nvSpPr>
          <p:spPr>
            <a:xfrm>
              <a:off x="14481388" y="2459108"/>
              <a:ext cx="836101" cy="338674"/>
            </a:xfrm>
            <a:prstGeom prst="plaqu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800" dirty="0" smtClean="0"/>
                <a:t>API privée (exemple)</a:t>
              </a:r>
              <a:endParaRPr lang="fr-FR" sz="800" dirty="0"/>
            </a:p>
          </p:txBody>
        </p:sp>
      </p:grpSp>
      <p:sp>
        <p:nvSpPr>
          <p:cNvPr id="177" name="Trapèze 176"/>
          <p:cNvSpPr/>
          <p:nvPr/>
        </p:nvSpPr>
        <p:spPr>
          <a:xfrm rot="10800000">
            <a:off x="1121902"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5" name="Espace réservé du texte 1"/>
          <p:cNvSpPr>
            <a:spLocks noGrp="1"/>
          </p:cNvSpPr>
          <p:nvPr>
            <p:ph type="body" sz="quarter" idx="11"/>
          </p:nvPr>
        </p:nvSpPr>
        <p:spPr>
          <a:xfrm>
            <a:off x="269101" y="141105"/>
            <a:ext cx="8162131" cy="639947"/>
          </a:xfrm>
        </p:spPr>
        <p:txBody>
          <a:bodyPr/>
          <a:lstStyle/>
          <a:p>
            <a:pPr lvl="0"/>
            <a:r>
              <a:rPr lang="fr-FR" dirty="0" smtClean="0"/>
              <a:t>Cadre de référence de l'architecture fonctionnelle</a:t>
            </a:r>
            <a:endParaRPr lang="fr-FR" dirty="0"/>
          </a:p>
        </p:txBody>
      </p:sp>
      <p:sp>
        <p:nvSpPr>
          <p:cNvPr id="182" name="Rectangle 181"/>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3"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5985701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me 7"/>
          <p:cNvGraphicFramePr/>
          <p:nvPr>
            <p:extLst>
              <p:ext uri="{D42A27DB-BD31-4B8C-83A1-F6EECF244321}">
                <p14:modId xmlns:p14="http://schemas.microsoft.com/office/powerpoint/2010/main" val="1102684851"/>
              </p:ext>
            </p:extLst>
          </p:nvPr>
        </p:nvGraphicFramePr>
        <p:xfrm>
          <a:off x="1651000" y="1227666"/>
          <a:ext cx="6604000"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Ellipse 6"/>
          <p:cNvSpPr/>
          <p:nvPr/>
        </p:nvSpPr>
        <p:spPr>
          <a:xfrm>
            <a:off x="1827811" y="4614538"/>
            <a:ext cx="665623" cy="671513"/>
          </a:xfrm>
          <a:prstGeom prst="ellipse">
            <a:avLst/>
          </a:prstGeom>
          <a:solidFill>
            <a:srgbClr val="80BD2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400" b="0" i="0" u="none" strike="noStrike" kern="0" cap="none" spc="0" normalizeH="0" baseline="0" noProof="0" dirty="0" smtClean="0">
              <a:ln>
                <a:noFill/>
              </a:ln>
              <a:solidFill>
                <a:prstClr val="white"/>
              </a:solidFill>
              <a:effectLst/>
              <a:uLnTx/>
              <a:uFillTx/>
              <a:latin typeface="Calibri"/>
              <a:ea typeface="+mn-ea"/>
              <a:cs typeface="Arial"/>
            </a:endParaRPr>
          </a:p>
        </p:txBody>
      </p:sp>
      <p:sp>
        <p:nvSpPr>
          <p:cNvPr id="6" name="Trapèze 5"/>
          <p:cNvSpPr/>
          <p:nvPr/>
        </p:nvSpPr>
        <p:spPr>
          <a:xfrm rot="10800000">
            <a:off x="1797418"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Rectangle 4"/>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23086140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rapèze 9"/>
          <p:cNvSpPr/>
          <p:nvPr/>
        </p:nvSpPr>
        <p:spPr>
          <a:xfrm rot="10800000">
            <a:off x="3832204"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Espace réservé du texte 1"/>
          <p:cNvSpPr>
            <a:spLocks noGrp="1"/>
          </p:cNvSpPr>
          <p:nvPr>
            <p:ph type="body" sz="quarter" idx="11"/>
          </p:nvPr>
        </p:nvSpPr>
        <p:spPr/>
        <p:txBody>
          <a:bodyPr/>
          <a:lstStyle/>
          <a:p>
            <a:r>
              <a:rPr lang="fr-FR" dirty="0"/>
              <a:t>Processus de </a:t>
            </a:r>
            <a:r>
              <a:rPr lang="fr-FR" dirty="0" smtClean="0"/>
              <a:t>conception des APIs</a:t>
            </a:r>
          </a:p>
          <a:p>
            <a:r>
              <a:rPr lang="fr-FR" sz="1600" dirty="0" smtClean="0"/>
              <a:t>Nomination des APIs</a:t>
            </a:r>
            <a:endParaRPr lang="fr-FR" sz="1600" dirty="0"/>
          </a:p>
        </p:txBody>
      </p:sp>
      <p:sp>
        <p:nvSpPr>
          <p:cNvPr id="3" name="Espace réservé du texte 2"/>
          <p:cNvSpPr>
            <a:spLocks noGrp="1"/>
          </p:cNvSpPr>
          <p:nvPr>
            <p:ph type="body" sz="quarter" idx="14"/>
          </p:nvPr>
        </p:nvSpPr>
        <p:spPr>
          <a:xfrm>
            <a:off x="459329" y="1985328"/>
            <a:ext cx="8754297" cy="3067402"/>
          </a:xfrm>
        </p:spPr>
        <p:txBody>
          <a:bodyPr/>
          <a:lstStyle/>
          <a:p>
            <a:r>
              <a:rPr lang="fr-FR" dirty="0" smtClean="0"/>
              <a:t>- Utiliser</a:t>
            </a:r>
            <a:r>
              <a:rPr lang="en-US" dirty="0" smtClean="0"/>
              <a:t> le Upper </a:t>
            </a:r>
            <a:r>
              <a:rPr lang="en-US" dirty="0" err="1" smtClean="0"/>
              <a:t>CamelCase</a:t>
            </a:r>
            <a:r>
              <a:rPr lang="en-US" dirty="0" smtClean="0"/>
              <a:t> pour le nom de </a:t>
            </a:r>
            <a:r>
              <a:rPr lang="en-US" dirty="0" err="1" smtClean="0"/>
              <a:t>l’API</a:t>
            </a:r>
            <a:r>
              <a:rPr lang="en-US" dirty="0" smtClean="0"/>
              <a:t>.</a:t>
            </a:r>
          </a:p>
          <a:p>
            <a:endParaRPr lang="en-US" dirty="0" smtClean="0"/>
          </a:p>
          <a:p>
            <a:r>
              <a:rPr lang="en-US" dirty="0" smtClean="0"/>
              <a:t>- </a:t>
            </a:r>
            <a:r>
              <a:rPr lang="en-US" dirty="0" err="1" smtClean="0"/>
              <a:t>Utiliser</a:t>
            </a:r>
            <a:r>
              <a:rPr lang="en-US" dirty="0" smtClean="0"/>
              <a:t> le </a:t>
            </a:r>
            <a:r>
              <a:rPr lang="en-US" dirty="0" err="1" smtClean="0"/>
              <a:t>snake_case</a:t>
            </a:r>
            <a:r>
              <a:rPr lang="en-US" dirty="0" smtClean="0"/>
              <a:t> pour le </a:t>
            </a:r>
            <a:r>
              <a:rPr lang="en-US" dirty="0" err="1" smtClean="0"/>
              <a:t>contexte</a:t>
            </a:r>
            <a:r>
              <a:rPr lang="en-US" dirty="0" smtClean="0"/>
              <a:t> de </a:t>
            </a:r>
            <a:r>
              <a:rPr lang="en-US" dirty="0" err="1" smtClean="0"/>
              <a:t>l’API</a:t>
            </a:r>
            <a:endParaRPr lang="en-US" dirty="0"/>
          </a:p>
          <a:p>
            <a:pPr lvl="1"/>
            <a:r>
              <a:rPr lang="fr-FR" dirty="0" smtClean="0"/>
              <a:t>Exemple pour l’API </a:t>
            </a:r>
            <a:r>
              <a:rPr lang="fr-FR" dirty="0" err="1" smtClean="0">
                <a:latin typeface="Courier New" panose="02070309020205020404" pitchFamily="49" charset="0"/>
                <a:cs typeface="Courier New" panose="02070309020205020404" pitchFamily="49" charset="0"/>
              </a:rPr>
              <a:t>MesComptes</a:t>
            </a:r>
            <a:endParaRPr lang="fr-FR" dirty="0">
              <a:latin typeface="Courier New" panose="02070309020205020404" pitchFamily="49" charset="0"/>
              <a:cs typeface="Courier New" panose="02070309020205020404" pitchFamily="49" charset="0"/>
            </a:endParaRPr>
          </a:p>
          <a:p>
            <a:pPr marL="361950" lvl="2" indent="0">
              <a:buNone/>
            </a:pPr>
            <a:r>
              <a:rPr lang="en-US" dirty="0">
                <a:latin typeface="Courier New" panose="02070309020205020404" pitchFamily="49" charset="0"/>
                <a:cs typeface="Courier New" panose="02070309020205020404" pitchFamily="49" charset="0"/>
              </a:rPr>
              <a:t>GET </a:t>
            </a:r>
            <a:r>
              <a:rPr lang="fr-FR" dirty="0" smtClean="0">
                <a:latin typeface="Courier New" panose="02070309020205020404" pitchFamily="49" charset="0"/>
                <a:cs typeface="Courier New" panose="02070309020205020404" pitchFamily="49" charset="0"/>
              </a:rPr>
              <a:t>/</a:t>
            </a:r>
            <a:r>
              <a:rPr lang="fr-FR" b="1" dirty="0" err="1" smtClean="0">
                <a:latin typeface="Courier New" panose="02070309020205020404" pitchFamily="49" charset="0"/>
                <a:cs typeface="Courier New" panose="02070309020205020404" pitchFamily="49" charset="0"/>
              </a:rPr>
              <a:t>mes_comptes</a:t>
            </a:r>
            <a:r>
              <a:rPr lang="fr-FR" dirty="0" smtClean="0">
                <a:latin typeface="Courier New" panose="02070309020205020404" pitchFamily="49" charset="0"/>
                <a:cs typeface="Courier New" panose="02070309020205020404" pitchFamily="49" charset="0"/>
              </a:rPr>
              <a:t>/v1/comptes </a:t>
            </a:r>
            <a:endParaRPr lang="fr-FR" dirty="0">
              <a:latin typeface="Courier New" panose="02070309020205020404" pitchFamily="49" charset="0"/>
              <a:cs typeface="Courier New" panose="02070309020205020404" pitchFamily="49" charset="0"/>
            </a:endParaRPr>
          </a:p>
          <a:p>
            <a:endParaRPr lang="fr-FR" dirty="0" smtClean="0"/>
          </a:p>
          <a:p>
            <a:endParaRPr lang="fr-FR" dirty="0" smtClean="0"/>
          </a:p>
          <a:p>
            <a:r>
              <a:rPr lang="fr-FR" dirty="0" smtClean="0"/>
              <a:t>Le nom de l’API est défini par la thématique des ressources qui la constitue et est validé par CAPI</a:t>
            </a:r>
            <a:r>
              <a:rPr lang="fr-FR" dirty="0"/>
              <a:t>.</a:t>
            </a:r>
          </a:p>
          <a:p>
            <a:endParaRPr lang="fr-FR" dirty="0"/>
          </a:p>
          <a:p>
            <a:endParaRPr lang="fr-FR" dirty="0"/>
          </a:p>
          <a:p>
            <a:pPr marL="638369" lvl="2" indent="0">
              <a:buNone/>
            </a:pPr>
            <a:endParaRPr lang="fr-FR" dirty="0">
              <a:solidFill>
                <a:srgbClr val="FF0000"/>
              </a:solidFill>
            </a:endParaRPr>
          </a:p>
          <a:p>
            <a:endParaRPr lang="fr-FR" dirty="0"/>
          </a:p>
        </p:txBody>
      </p:sp>
      <p:sp>
        <p:nvSpPr>
          <p:cNvPr id="5" name="Rectangle 4"/>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5788288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Ressources</a:t>
            </a:r>
          </a:p>
          <a:p>
            <a:r>
              <a:rPr lang="fr-FR" sz="1600" dirty="0" smtClean="0"/>
              <a:t>Quel lien avec la méthode C-Agile ?</a:t>
            </a:r>
            <a:endParaRPr lang="fr-FR" sz="1600" dirty="0"/>
          </a:p>
        </p:txBody>
      </p:sp>
      <p:sp>
        <p:nvSpPr>
          <p:cNvPr id="3" name="Espace réservé du texte 2"/>
          <p:cNvSpPr>
            <a:spLocks noGrp="1"/>
          </p:cNvSpPr>
          <p:nvPr>
            <p:ph type="body" sz="quarter" idx="14"/>
          </p:nvPr>
        </p:nvSpPr>
        <p:spPr>
          <a:xfrm>
            <a:off x="269100" y="987103"/>
            <a:ext cx="9228231" cy="906943"/>
          </a:xfrm>
        </p:spPr>
        <p:txBody>
          <a:bodyPr/>
          <a:lstStyle/>
          <a:p>
            <a:r>
              <a:rPr lang="fr-FR" dirty="0"/>
              <a:t>En conception logique, les ressources </a:t>
            </a:r>
            <a:r>
              <a:rPr lang="fr-FR" dirty="0" smtClean="0"/>
              <a:t>ont </a:t>
            </a:r>
            <a:r>
              <a:rPr lang="fr-FR" dirty="0"/>
              <a:t>été identifiées lors de l’analyse fonctionnelle d’un cas </a:t>
            </a:r>
            <a:r>
              <a:rPr lang="fr-FR" dirty="0" smtClean="0"/>
              <a:t>d’utilisation.</a:t>
            </a:r>
          </a:p>
          <a:p>
            <a:r>
              <a:rPr lang="fr-FR" dirty="0" smtClean="0"/>
              <a:t>En </a:t>
            </a:r>
            <a:r>
              <a:rPr lang="fr-FR" dirty="0"/>
              <a:t>fin d’analyse, les interfaces et opérations publiques ont été </a:t>
            </a:r>
            <a:r>
              <a:rPr lang="fr-FR" dirty="0" smtClean="0"/>
              <a:t>identifiées.</a:t>
            </a:r>
            <a:endParaRPr lang="fr-FR" dirty="0"/>
          </a:p>
        </p:txBody>
      </p:sp>
      <p:sp>
        <p:nvSpPr>
          <p:cNvPr id="7" name="Espace réservé du texte 2"/>
          <p:cNvSpPr txBox="1">
            <a:spLocks/>
          </p:cNvSpPr>
          <p:nvPr/>
        </p:nvSpPr>
        <p:spPr>
          <a:xfrm>
            <a:off x="278338" y="2769545"/>
            <a:ext cx="4396024" cy="2512856"/>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dirty="0"/>
              <a:t>La conception logique a pour objectif de définir de façon détaillée les composants applicatifs à implémenter.</a:t>
            </a:r>
          </a:p>
          <a:p>
            <a:endParaRPr lang="fr-FR" dirty="0" smtClean="0"/>
          </a:p>
          <a:p>
            <a:endParaRPr lang="fr-FR" dirty="0" smtClean="0"/>
          </a:p>
          <a:p>
            <a:r>
              <a:rPr lang="fr-FR" dirty="0" smtClean="0"/>
              <a:t>Les </a:t>
            </a:r>
            <a:r>
              <a:rPr lang="fr-FR" dirty="0"/>
              <a:t>artefacts majeurs seront exprimés en termes d’interface, d’opérations, et de types complexes.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7201" y="2164245"/>
            <a:ext cx="4019277" cy="4066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rapèze 7"/>
          <p:cNvSpPr/>
          <p:nvPr/>
        </p:nvSpPr>
        <p:spPr>
          <a:xfrm rot="10800000">
            <a:off x="1797418"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Rectangle 8"/>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8888029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smtClean="0"/>
              <a:t>Processus de conception des Ressources</a:t>
            </a:r>
          </a:p>
          <a:p>
            <a:r>
              <a:rPr lang="fr-FR" sz="1600" dirty="0" smtClean="0"/>
              <a:t>Les normes et définitions</a:t>
            </a:r>
            <a:endParaRPr lang="fr-FR" sz="1600" dirty="0"/>
          </a:p>
        </p:txBody>
      </p:sp>
      <p:graphicFrame>
        <p:nvGraphicFramePr>
          <p:cNvPr id="5" name="Diagramme 4"/>
          <p:cNvGraphicFramePr/>
          <p:nvPr>
            <p:extLst>
              <p:ext uri="{D42A27DB-BD31-4B8C-83A1-F6EECF244321}">
                <p14:modId xmlns:p14="http://schemas.microsoft.com/office/powerpoint/2010/main" val="2014756375"/>
              </p:ext>
            </p:extLst>
          </p:nvPr>
        </p:nvGraphicFramePr>
        <p:xfrm>
          <a:off x="828675" y="1145287"/>
          <a:ext cx="8282374" cy="4942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rapèze 5"/>
          <p:cNvSpPr/>
          <p:nvPr/>
        </p:nvSpPr>
        <p:spPr>
          <a:xfrm rot="10800000">
            <a:off x="1797418"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Rectangle 6"/>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35396068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4"/>
          </p:nvPr>
        </p:nvSpPr>
        <p:spPr>
          <a:xfrm>
            <a:off x="269101" y="973592"/>
            <a:ext cx="9313500" cy="2975686"/>
          </a:xfrm>
        </p:spPr>
        <p:txBody>
          <a:bodyPr/>
          <a:lstStyle/>
          <a:p>
            <a:r>
              <a:rPr lang="fr-FR" dirty="0"/>
              <a:t>La ressource est la pièce maitresse d’une architecture </a:t>
            </a:r>
            <a:r>
              <a:rPr lang="fr-FR" dirty="0" smtClean="0"/>
              <a:t>REST.</a:t>
            </a:r>
          </a:p>
          <a:p>
            <a:r>
              <a:rPr lang="fr-FR" dirty="0" smtClean="0"/>
              <a:t>On </a:t>
            </a:r>
            <a:r>
              <a:rPr lang="fr-FR" dirty="0"/>
              <a:t>utilise une ressource ou plutôt sa représentation (capture de l’état courant de la ressource).</a:t>
            </a:r>
          </a:p>
          <a:p>
            <a:endParaRPr lang="fr-FR" dirty="0"/>
          </a:p>
          <a:p>
            <a:r>
              <a:rPr lang="fr-FR" dirty="0"/>
              <a:t> La ressource est déterminée par :</a:t>
            </a:r>
          </a:p>
          <a:p>
            <a:pPr marL="414060" lvl="1" indent="0"/>
            <a:r>
              <a:rPr lang="fr-FR" dirty="0"/>
              <a:t> Une URI comme syntaxe universelle pour identifier une ressource</a:t>
            </a:r>
          </a:p>
          <a:p>
            <a:pPr marL="414060" lvl="1" indent="0"/>
            <a:r>
              <a:rPr lang="fr-FR" dirty="0"/>
              <a:t> Des métadonnées spécifiques à la représentation de la ressource</a:t>
            </a:r>
          </a:p>
          <a:p>
            <a:pPr marL="610281" lvl="2" indent="0">
              <a:buNone/>
            </a:pPr>
            <a:r>
              <a:rPr lang="fr-FR" dirty="0" smtClean="0"/>
              <a:t>Type </a:t>
            </a:r>
            <a:r>
              <a:rPr lang="fr-FR" dirty="0"/>
              <a:t>MIME (</a:t>
            </a:r>
            <a:r>
              <a:rPr lang="fr-FR" dirty="0" err="1"/>
              <a:t>text</a:t>
            </a:r>
            <a:r>
              <a:rPr lang="fr-FR" dirty="0"/>
              <a:t>/</a:t>
            </a:r>
            <a:r>
              <a:rPr lang="fr-FR" dirty="0" err="1"/>
              <a:t>xml</a:t>
            </a:r>
            <a:r>
              <a:rPr lang="fr-FR" dirty="0"/>
              <a:t>, </a:t>
            </a:r>
            <a:r>
              <a:rPr lang="fr-FR" dirty="0" err="1"/>
              <a:t>text</a:t>
            </a:r>
            <a:r>
              <a:rPr lang="fr-FR" dirty="0"/>
              <a:t>/html, </a:t>
            </a:r>
            <a:r>
              <a:rPr lang="fr-FR" dirty="0" smtClean="0"/>
              <a:t>image</a:t>
            </a:r>
            <a:r>
              <a:rPr lang="fr-FR" dirty="0"/>
              <a:t>/jpeg, application/</a:t>
            </a:r>
            <a:r>
              <a:rPr lang="fr-FR" dirty="0" err="1"/>
              <a:t>pdf</a:t>
            </a:r>
            <a:r>
              <a:rPr lang="fr-FR" dirty="0"/>
              <a:t>, </a:t>
            </a:r>
            <a:r>
              <a:rPr lang="fr-FR" dirty="0" err="1" smtClean="0"/>
              <a:t>video</a:t>
            </a:r>
            <a:r>
              <a:rPr lang="fr-FR" dirty="0"/>
              <a:t>/</a:t>
            </a:r>
            <a:r>
              <a:rPr lang="fr-FR" dirty="0" err="1"/>
              <a:t>mpeg</a:t>
            </a:r>
            <a:r>
              <a:rPr lang="fr-FR" dirty="0"/>
              <a:t>, </a:t>
            </a:r>
            <a:r>
              <a:rPr lang="fr-FR" dirty="0" smtClean="0"/>
              <a:t>application</a:t>
            </a:r>
            <a:r>
              <a:rPr lang="fr-FR" dirty="0"/>
              <a:t>/</a:t>
            </a:r>
            <a:r>
              <a:rPr lang="fr-FR" dirty="0" err="1"/>
              <a:t>json</a:t>
            </a:r>
            <a:r>
              <a:rPr lang="fr-FR" dirty="0"/>
              <a:t>) </a:t>
            </a:r>
          </a:p>
          <a:p>
            <a:pPr marL="610281" lvl="2" indent="0">
              <a:buNone/>
            </a:pPr>
            <a:r>
              <a:rPr lang="fr-FR" dirty="0"/>
              <a:t>que définit le type de la ressource</a:t>
            </a:r>
            <a:r>
              <a:rPr lang="fr-FR" dirty="0" smtClean="0"/>
              <a:t>.</a:t>
            </a:r>
            <a:endParaRPr lang="fr-FR" dirty="0">
              <a:solidFill>
                <a:srgbClr val="FF0000"/>
              </a:solidFill>
            </a:endParaRPr>
          </a:p>
          <a:p>
            <a:endParaRPr lang="fr-FR" dirty="0"/>
          </a:p>
        </p:txBody>
      </p:sp>
      <p:grpSp>
        <p:nvGrpSpPr>
          <p:cNvPr id="5" name="Groupe 4"/>
          <p:cNvGrpSpPr/>
          <p:nvPr/>
        </p:nvGrpSpPr>
        <p:grpSpPr>
          <a:xfrm>
            <a:off x="5281307" y="3690685"/>
            <a:ext cx="4419837" cy="2755910"/>
            <a:chOff x="4763628" y="3414919"/>
            <a:chExt cx="4419837" cy="2755910"/>
          </a:xfrm>
        </p:grpSpPr>
        <p:grpSp>
          <p:nvGrpSpPr>
            <p:cNvPr id="6" name="Groupe 17"/>
            <p:cNvGrpSpPr/>
            <p:nvPr/>
          </p:nvGrpSpPr>
          <p:grpSpPr>
            <a:xfrm>
              <a:off x="4763628" y="3414919"/>
              <a:ext cx="4419837" cy="2755910"/>
              <a:chOff x="2180656" y="1992628"/>
              <a:chExt cx="6177708" cy="3608086"/>
            </a:xfrm>
          </p:grpSpPr>
          <p:sp>
            <p:nvSpPr>
              <p:cNvPr id="8" name="Rectangle 7"/>
              <p:cNvSpPr/>
              <p:nvPr/>
            </p:nvSpPr>
            <p:spPr bwMode="auto">
              <a:xfrm>
                <a:off x="2346347" y="2331183"/>
                <a:ext cx="6012017" cy="36080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lvl="2" defTabSz="874166" eaLnBrk="0" fontAlgn="base" hangingPunct="0">
                  <a:spcBef>
                    <a:spcPct val="0"/>
                  </a:spcBef>
                  <a:spcAft>
                    <a:spcPct val="0"/>
                  </a:spcAft>
                </a:pPr>
                <a:r>
                  <a:rPr lang="fr-FR" sz="1200" dirty="0">
                    <a:latin typeface="Arial" charset="0"/>
                    <a:ea typeface="ＭＳ Ｐゴシック" pitchFamily="-80" charset="-128"/>
                  </a:rPr>
                  <a:t>http://</a:t>
                </a:r>
                <a:r>
                  <a:rPr lang="en-US" sz="1100" dirty="0" smtClean="0"/>
                  <a:t>casa-service-api.fr/</a:t>
                </a:r>
                <a:r>
                  <a:rPr lang="en-US" sz="1100" dirty="0" err="1" smtClean="0"/>
                  <a:t>mes_comptes</a:t>
                </a:r>
                <a:r>
                  <a:rPr lang="en-US" sz="1100" dirty="0" smtClean="0"/>
                  <a:t>/v1/</a:t>
                </a:r>
                <a:r>
                  <a:rPr lang="en-US" sz="1100" dirty="0" err="1" smtClean="0"/>
                  <a:t>comptes</a:t>
                </a:r>
                <a:r>
                  <a:rPr lang="en-US" sz="1100" dirty="0" smtClean="0"/>
                  <a:t>/7654321</a:t>
                </a:r>
                <a:endParaRPr lang="en-US" sz="1200" dirty="0"/>
              </a:p>
              <a:p>
                <a:pPr defTabSz="874166" eaLnBrk="0" fontAlgn="base" hangingPunct="0">
                  <a:spcBef>
                    <a:spcPct val="0"/>
                  </a:spcBef>
                  <a:spcAft>
                    <a:spcPct val="0"/>
                  </a:spcAft>
                </a:pPr>
                <a:endParaRPr lang="fr-FR" sz="2300" dirty="0">
                  <a:latin typeface="Arial" charset="0"/>
                  <a:ea typeface="ＭＳ Ｐゴシック" pitchFamily="-80" charset="-128"/>
                </a:endParaRPr>
              </a:p>
            </p:txBody>
          </p:sp>
          <p:sp>
            <p:nvSpPr>
              <p:cNvPr id="9" name="ZoneTexte 8"/>
              <p:cNvSpPr txBox="1"/>
              <p:nvPr/>
            </p:nvSpPr>
            <p:spPr>
              <a:xfrm>
                <a:off x="2180656" y="1992628"/>
                <a:ext cx="747207" cy="422134"/>
              </a:xfrm>
              <a:prstGeom prst="rect">
                <a:avLst/>
              </a:prstGeom>
              <a:noFill/>
            </p:spPr>
            <p:txBody>
              <a:bodyPr wrap="square" rtlCol="0">
                <a:spAutoFit/>
              </a:bodyPr>
              <a:lstStyle/>
              <a:p>
                <a:r>
                  <a:rPr lang="fr-FR" sz="1500"/>
                  <a:t>URI</a:t>
                </a:r>
              </a:p>
            </p:txBody>
          </p:sp>
          <p:sp>
            <p:nvSpPr>
              <p:cNvPr id="10" name="Organigramme : Disque magnétique 9"/>
              <p:cNvSpPr/>
              <p:nvPr/>
            </p:nvSpPr>
            <p:spPr bwMode="auto">
              <a:xfrm>
                <a:off x="7066908" y="3908306"/>
                <a:ext cx="908561" cy="677355"/>
              </a:xfrm>
              <a:prstGeom prst="flowChartMagneticDisk">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874166" eaLnBrk="0" fontAlgn="base" hangingPunct="0">
                  <a:spcBef>
                    <a:spcPct val="0"/>
                  </a:spcBef>
                  <a:spcAft>
                    <a:spcPct val="0"/>
                  </a:spcAft>
                </a:pPr>
                <a:r>
                  <a:rPr lang="fr-FR" sz="1500">
                    <a:latin typeface="Arial" charset="0"/>
                    <a:ea typeface="ＭＳ Ｐゴシック" pitchFamily="-80" charset="-128"/>
                  </a:rPr>
                  <a:t>client</a:t>
                </a:r>
              </a:p>
            </p:txBody>
          </p:sp>
          <p:sp>
            <p:nvSpPr>
              <p:cNvPr id="11" name="ZoneTexte 10"/>
              <p:cNvSpPr txBox="1"/>
              <p:nvPr/>
            </p:nvSpPr>
            <p:spPr>
              <a:xfrm>
                <a:off x="6686851" y="3462934"/>
                <a:ext cx="1671513" cy="422134"/>
              </a:xfrm>
              <a:prstGeom prst="rect">
                <a:avLst/>
              </a:prstGeom>
              <a:noFill/>
            </p:spPr>
            <p:txBody>
              <a:bodyPr wrap="square" rtlCol="0">
                <a:spAutoFit/>
              </a:bodyPr>
              <a:lstStyle/>
              <a:p>
                <a:r>
                  <a:rPr lang="fr-FR" sz="1500"/>
                  <a:t>Ressource</a:t>
                </a:r>
              </a:p>
            </p:txBody>
          </p:sp>
          <p:sp>
            <p:nvSpPr>
              <p:cNvPr id="12" name="Rectangle à coins arrondis 11"/>
              <p:cNvSpPr/>
              <p:nvPr/>
            </p:nvSpPr>
            <p:spPr bwMode="auto">
              <a:xfrm>
                <a:off x="2442070" y="3556132"/>
                <a:ext cx="3167586" cy="204458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874166" eaLnBrk="0" fontAlgn="base" hangingPunct="0">
                  <a:spcBef>
                    <a:spcPct val="0"/>
                  </a:spcBef>
                  <a:spcAft>
                    <a:spcPct val="0"/>
                  </a:spcAft>
                </a:pPr>
                <a:r>
                  <a:rPr lang="fr-FR" sz="1300" b="1" dirty="0">
                    <a:latin typeface="Arial" charset="0"/>
                    <a:ea typeface="ＭＳ Ｐゴシック" pitchFamily="-80" charset="-128"/>
                  </a:rPr>
                  <a:t>Métadonnées</a:t>
                </a:r>
              </a:p>
              <a:p>
                <a:pPr defTabSz="874166" eaLnBrk="0" fontAlgn="base" hangingPunct="0">
                  <a:spcBef>
                    <a:spcPct val="0"/>
                  </a:spcBef>
                  <a:spcAft>
                    <a:spcPct val="0"/>
                  </a:spcAft>
                </a:pPr>
                <a:r>
                  <a:rPr lang="fr-FR" sz="1000" dirty="0"/>
                  <a:t>Content-Type: application/</a:t>
                </a:r>
                <a:r>
                  <a:rPr lang="fr-FR" sz="1000" dirty="0" err="1"/>
                  <a:t>json;charset</a:t>
                </a:r>
                <a:r>
                  <a:rPr lang="fr-FR" sz="1000" dirty="0"/>
                  <a:t>=UTF-8</a:t>
                </a:r>
              </a:p>
              <a:p>
                <a:pPr defTabSz="874166" eaLnBrk="0" fontAlgn="base" hangingPunct="0">
                  <a:spcBef>
                    <a:spcPct val="0"/>
                  </a:spcBef>
                  <a:spcAft>
                    <a:spcPct val="0"/>
                  </a:spcAft>
                </a:pPr>
                <a:endParaRPr lang="fr-FR" sz="1000" dirty="0">
                  <a:latin typeface="Arial" charset="0"/>
                  <a:ea typeface="ＭＳ Ｐゴシック" pitchFamily="-80" charset="-128"/>
                </a:endParaRPr>
              </a:p>
              <a:p>
                <a:pPr defTabSz="874166" eaLnBrk="0" fontAlgn="base" hangingPunct="0">
                  <a:spcBef>
                    <a:spcPct val="0"/>
                  </a:spcBef>
                  <a:spcAft>
                    <a:spcPct val="0"/>
                  </a:spcAft>
                </a:pPr>
                <a:r>
                  <a:rPr lang="fr-FR" sz="1300" b="1" dirty="0">
                    <a:latin typeface="Arial" charset="0"/>
                    <a:ea typeface="ＭＳ Ｐゴシック" pitchFamily="-80" charset="-128"/>
                  </a:rPr>
                  <a:t>Données :</a:t>
                </a:r>
              </a:p>
              <a:p>
                <a:pPr defTabSz="874166" eaLnBrk="0" fontAlgn="base" hangingPunct="0">
                  <a:spcBef>
                    <a:spcPct val="0"/>
                  </a:spcBef>
                  <a:spcAft>
                    <a:spcPct val="0"/>
                  </a:spcAft>
                </a:pPr>
                <a:r>
                  <a:rPr lang="en-US" sz="1000" dirty="0"/>
                  <a:t>{"id“:"7654321“, </a:t>
                </a:r>
                <a:r>
                  <a:rPr lang="en-US" sz="1000" dirty="0" smtClean="0"/>
                  <a:t>“</a:t>
                </a:r>
                <a:r>
                  <a:rPr lang="en-US" sz="1000" dirty="0" err="1" smtClean="0"/>
                  <a:t>solde</a:t>
                </a:r>
                <a:r>
                  <a:rPr lang="en-US" sz="1000" dirty="0" smtClean="0"/>
                  <a:t>" </a:t>
                </a:r>
                <a:r>
                  <a:rPr lang="en-US" sz="1000" dirty="0"/>
                  <a:t>: " </a:t>
                </a:r>
                <a:r>
                  <a:rPr lang="en-US" sz="1000" dirty="0" smtClean="0"/>
                  <a:t>1000", “devise" </a:t>
                </a:r>
                <a:r>
                  <a:rPr lang="en-US" sz="1000" dirty="0"/>
                  <a:t>: </a:t>
                </a:r>
                <a:r>
                  <a:rPr lang="en-US" sz="1000" dirty="0" smtClean="0"/>
                  <a:t>“euros </a:t>
                </a:r>
                <a:r>
                  <a:rPr lang="en-US" sz="1000" dirty="0"/>
                  <a:t>“}</a:t>
                </a:r>
                <a:endParaRPr lang="en-US" dirty="0" smtClean="0"/>
              </a:p>
              <a:p>
                <a:pPr defTabSz="874166" eaLnBrk="0" fontAlgn="base" hangingPunct="0">
                  <a:spcBef>
                    <a:spcPct val="0"/>
                  </a:spcBef>
                  <a:spcAft>
                    <a:spcPct val="0"/>
                  </a:spcAft>
                </a:pPr>
                <a:endParaRPr lang="fr-FR" dirty="0" smtClean="0">
                  <a:latin typeface="Arial" charset="0"/>
                  <a:ea typeface="ＭＳ Ｐゴシック" pitchFamily="-80" charset="-128"/>
                </a:endParaRPr>
              </a:p>
              <a:p>
                <a:pPr defTabSz="874166" eaLnBrk="0" fontAlgn="base" hangingPunct="0">
                  <a:spcBef>
                    <a:spcPct val="0"/>
                  </a:spcBef>
                  <a:spcAft>
                    <a:spcPct val="0"/>
                  </a:spcAft>
                </a:pPr>
                <a:endParaRPr lang="fr-FR" sz="2300" dirty="0">
                  <a:latin typeface="Arial" charset="0"/>
                  <a:ea typeface="ＭＳ Ｐゴシック" pitchFamily="-80" charset="-128"/>
                </a:endParaRPr>
              </a:p>
            </p:txBody>
          </p:sp>
          <p:sp>
            <p:nvSpPr>
              <p:cNvPr id="13" name="ZoneTexte 12"/>
              <p:cNvSpPr txBox="1"/>
              <p:nvPr/>
            </p:nvSpPr>
            <p:spPr>
              <a:xfrm>
                <a:off x="2511933" y="3106637"/>
                <a:ext cx="2323234" cy="422134"/>
              </a:xfrm>
              <a:prstGeom prst="rect">
                <a:avLst/>
              </a:prstGeom>
              <a:noFill/>
            </p:spPr>
            <p:txBody>
              <a:bodyPr wrap="square" rtlCol="0">
                <a:spAutoFit/>
              </a:bodyPr>
              <a:lstStyle/>
              <a:p>
                <a:r>
                  <a:rPr lang="fr-FR" sz="1500"/>
                  <a:t>Représentation</a:t>
                </a:r>
                <a:endParaRPr lang="fr-FR"/>
              </a:p>
            </p:txBody>
          </p:sp>
          <p:sp>
            <p:nvSpPr>
              <p:cNvPr id="14" name="Flèche droite 13"/>
              <p:cNvSpPr/>
              <p:nvPr/>
            </p:nvSpPr>
            <p:spPr bwMode="auto">
              <a:xfrm rot="1509435">
                <a:off x="5415533" y="2932509"/>
                <a:ext cx="1354137" cy="57589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874166" eaLnBrk="0" fontAlgn="base" hangingPunct="0">
                  <a:spcBef>
                    <a:spcPct val="0"/>
                  </a:spcBef>
                  <a:spcAft>
                    <a:spcPct val="0"/>
                  </a:spcAft>
                </a:pPr>
                <a:r>
                  <a:rPr lang="fr-FR" sz="1100">
                    <a:latin typeface="Arial" charset="0"/>
                    <a:ea typeface="ＭＳ Ｐゴシック" pitchFamily="-80" charset="-128"/>
                  </a:rPr>
                  <a:t>Identifie</a:t>
                </a:r>
                <a:endParaRPr lang="fr-FR" sz="1500">
                  <a:latin typeface="Arial" charset="0"/>
                  <a:ea typeface="ＭＳ Ｐゴシック" pitchFamily="-80" charset="-128"/>
                </a:endParaRPr>
              </a:p>
            </p:txBody>
          </p:sp>
        </p:grpSp>
        <p:sp>
          <p:nvSpPr>
            <p:cNvPr id="7" name="Flèche vers le bas 6"/>
            <p:cNvSpPr/>
            <p:nvPr/>
          </p:nvSpPr>
          <p:spPr bwMode="auto">
            <a:xfrm rot="4067019">
              <a:off x="7511152" y="5105379"/>
              <a:ext cx="449261" cy="78660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fr-FR" sz="800" dirty="0" smtClean="0">
                  <a:latin typeface="Arial" charset="0"/>
                  <a:ea typeface="ＭＳ Ｐゴシック" pitchFamily="-80" charset="-128"/>
                </a:rPr>
                <a:t> Représente</a:t>
              </a:r>
            </a:p>
          </p:txBody>
        </p:sp>
      </p:grpSp>
      <p:sp>
        <p:nvSpPr>
          <p:cNvPr id="15" name="Trapèze 14"/>
          <p:cNvSpPr/>
          <p:nvPr/>
        </p:nvSpPr>
        <p:spPr>
          <a:xfrm rot="10800000">
            <a:off x="2481172"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Espace réservé du texte 1"/>
          <p:cNvSpPr>
            <a:spLocks noGrp="1"/>
          </p:cNvSpPr>
          <p:nvPr>
            <p:ph type="body" sz="quarter" idx="11"/>
          </p:nvPr>
        </p:nvSpPr>
        <p:spPr>
          <a:xfrm>
            <a:off x="269101" y="141105"/>
            <a:ext cx="8162131" cy="639947"/>
          </a:xfrm>
        </p:spPr>
        <p:txBody>
          <a:bodyPr/>
          <a:lstStyle/>
          <a:p>
            <a:pPr lvl="0"/>
            <a:r>
              <a:rPr lang="fr-FR" dirty="0" smtClean="0"/>
              <a:t>Processus de conception des Ressources</a:t>
            </a:r>
            <a:endParaRPr lang="fr-FR" dirty="0"/>
          </a:p>
        </p:txBody>
      </p:sp>
      <p:sp>
        <p:nvSpPr>
          <p:cNvPr id="18" name="Rectangle 17"/>
          <p:cNvSpPr/>
          <p:nvPr/>
        </p:nvSpPr>
        <p:spPr>
          <a:xfrm>
            <a:off x="-374199" y="5094618"/>
            <a:ext cx="6250926" cy="646331"/>
          </a:xfrm>
          <a:prstGeom prst="rect">
            <a:avLst/>
          </a:prstGeom>
        </p:spPr>
        <p:txBody>
          <a:bodyPr wrap="square">
            <a:spAutoFit/>
          </a:bodyPr>
          <a:lstStyle/>
          <a:p>
            <a:pPr lvl="1"/>
            <a:r>
              <a:rPr lang="fr-FR" dirty="0">
                <a:sym typeface="Wingdings" pitchFamily="2" charset="2"/>
              </a:rPr>
              <a:t> </a:t>
            </a:r>
            <a:r>
              <a:rPr lang="fr-FR" dirty="0"/>
              <a:t>Une URI doit permettre </a:t>
            </a:r>
            <a:r>
              <a:rPr lang="fr-FR" b="1" dirty="0" smtClean="0"/>
              <a:t>d'identifier </a:t>
            </a:r>
            <a:r>
              <a:rPr lang="fr-FR" b="1" dirty="0"/>
              <a:t>une </a:t>
            </a:r>
            <a:endParaRPr lang="fr-FR" b="1" dirty="0" smtClean="0"/>
          </a:p>
          <a:p>
            <a:pPr lvl="1"/>
            <a:r>
              <a:rPr lang="fr-FR" b="1" dirty="0" smtClean="0"/>
              <a:t>ressource </a:t>
            </a:r>
            <a:r>
              <a:rPr lang="fr-FR" b="1" dirty="0"/>
              <a:t>de manière </a:t>
            </a:r>
            <a:r>
              <a:rPr lang="fr-FR" b="1" dirty="0" smtClean="0"/>
              <a:t>permanente </a:t>
            </a:r>
            <a:r>
              <a:rPr lang="fr-FR" b="1" dirty="0"/>
              <a:t>et univoque</a:t>
            </a:r>
          </a:p>
        </p:txBody>
      </p:sp>
      <p:sp>
        <p:nvSpPr>
          <p:cNvPr id="16" name="Rectangle 15"/>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0679598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smtClean="0"/>
              <a:t>L’URI</a:t>
            </a:r>
            <a:endParaRPr lang="fr-FR" sz="1600" dirty="0"/>
          </a:p>
        </p:txBody>
      </p:sp>
      <p:sp>
        <p:nvSpPr>
          <p:cNvPr id="3" name="Espace réservé du texte 2"/>
          <p:cNvSpPr>
            <a:spLocks noGrp="1"/>
          </p:cNvSpPr>
          <p:nvPr>
            <p:ph type="body" sz="quarter" idx="14"/>
          </p:nvPr>
        </p:nvSpPr>
        <p:spPr>
          <a:xfrm>
            <a:off x="371475" y="973593"/>
            <a:ext cx="8626475" cy="774698"/>
          </a:xfrm>
        </p:spPr>
        <p:txBody>
          <a:bodyPr/>
          <a:lstStyle/>
          <a:p>
            <a:r>
              <a:rPr lang="en-US" dirty="0" smtClean="0"/>
              <a:t>L’URI se </a:t>
            </a:r>
            <a:r>
              <a:rPr lang="fr-FR" dirty="0" smtClean="0"/>
              <a:t>décompose</a:t>
            </a:r>
            <a:r>
              <a:rPr lang="en-US" dirty="0" smtClean="0"/>
              <a:t> de la </a:t>
            </a:r>
            <a:r>
              <a:rPr lang="fr-FR" dirty="0" smtClean="0"/>
              <a:t>façon</a:t>
            </a:r>
            <a:r>
              <a:rPr lang="en-US" dirty="0" smtClean="0"/>
              <a:t> </a:t>
            </a:r>
            <a:r>
              <a:rPr lang="fr-FR" dirty="0" smtClean="0"/>
              <a:t>suivante</a:t>
            </a:r>
            <a:r>
              <a:rPr lang="en-US" dirty="0" smtClean="0"/>
              <a:t> :</a:t>
            </a:r>
          </a:p>
          <a:p>
            <a:pPr marL="0" lvl="2" indent="0">
              <a:buClrTx/>
              <a:buSzTx/>
              <a:buNone/>
            </a:pPr>
            <a:endParaRPr lang="fr-FR" sz="1400" dirty="0" smtClean="0">
              <a:latin typeface="Arial" charset="0"/>
              <a:ea typeface="ＭＳ Ｐゴシック" pitchFamily="-80" charset="-128"/>
            </a:endParaRPr>
          </a:p>
          <a:p>
            <a:endParaRPr lang="fr-FR" dirty="0"/>
          </a:p>
        </p:txBody>
      </p:sp>
      <p:sp>
        <p:nvSpPr>
          <p:cNvPr id="5" name="Rectangle 4"/>
          <p:cNvSpPr/>
          <p:nvPr/>
        </p:nvSpPr>
        <p:spPr>
          <a:xfrm>
            <a:off x="761448" y="1657645"/>
            <a:ext cx="8483600" cy="609600"/>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lvl="2" algn="ctr"/>
            <a:r>
              <a:rPr lang="fr-FR" sz="1600" dirty="0" smtClean="0">
                <a:solidFill>
                  <a:schemeClr val="tx1"/>
                </a:solidFill>
                <a:latin typeface="Courier New" panose="02070309020205020404" pitchFamily="49" charset="0"/>
                <a:ea typeface="ＭＳ Ｐゴシック" pitchFamily="-80" charset="-128"/>
                <a:cs typeface="Courier New" panose="02070309020205020404" pitchFamily="49" charset="0"/>
              </a:rPr>
              <a:t>https://</a:t>
            </a:r>
            <a:r>
              <a:rPr lang="en-US" sz="1600" dirty="0" smtClean="0">
                <a:solidFill>
                  <a:schemeClr val="tx1"/>
                </a:solidFill>
                <a:latin typeface="Courier New" panose="02070309020205020404" pitchFamily="49" charset="0"/>
                <a:cs typeface="Courier New" panose="02070309020205020404" pitchFamily="49" charset="0"/>
              </a:rPr>
              <a:t>credit-agricole-api.fr/</a:t>
            </a:r>
            <a:r>
              <a:rPr lang="fr-FR" sz="1600" dirty="0" err="1" smtClean="0">
                <a:solidFill>
                  <a:schemeClr val="tx1"/>
                </a:solidFill>
                <a:latin typeface="Courier New" panose="02070309020205020404" pitchFamily="49" charset="0"/>
                <a:cs typeface="Courier New" panose="02070309020205020404" pitchFamily="49" charset="0"/>
              </a:rPr>
              <a:t>mes_comptes</a:t>
            </a:r>
            <a:r>
              <a:rPr lang="en-US" sz="1600" dirty="0" smtClean="0">
                <a:solidFill>
                  <a:schemeClr val="tx1"/>
                </a:solidFill>
                <a:latin typeface="Courier New" panose="02070309020205020404" pitchFamily="49" charset="0"/>
                <a:cs typeface="Courier New" panose="02070309020205020404" pitchFamily="49" charset="0"/>
              </a:rPr>
              <a:t>/v1/</a:t>
            </a:r>
            <a:r>
              <a:rPr lang="fr-FR" sz="1600" dirty="0" smtClean="0">
                <a:solidFill>
                  <a:schemeClr val="tx1"/>
                </a:solidFill>
                <a:latin typeface="Courier New" panose="02070309020205020404" pitchFamily="49" charset="0"/>
                <a:cs typeface="Courier New" panose="02070309020205020404" pitchFamily="49" charset="0"/>
              </a:rPr>
              <a:t>comptes</a:t>
            </a:r>
            <a:r>
              <a:rPr lang="en-US" sz="1600" dirty="0" smtClean="0">
                <a:solidFill>
                  <a:schemeClr val="tx1"/>
                </a:solidFill>
                <a:latin typeface="Courier New" panose="02070309020205020404" pitchFamily="49" charset="0"/>
                <a:cs typeface="Courier New" panose="02070309020205020404" pitchFamily="49" charset="0"/>
              </a:rPr>
              <a:t>/7654321</a:t>
            </a:r>
            <a:endParaRPr lang="fr-FR" sz="1600" dirty="0">
              <a:solidFill>
                <a:schemeClr val="tx1"/>
              </a:solidFill>
              <a:latin typeface="Courier New" panose="02070309020205020404" pitchFamily="49" charset="0"/>
              <a:cs typeface="Courier New" panose="02070309020205020404" pitchFamily="49" charset="0"/>
            </a:endParaRPr>
          </a:p>
        </p:txBody>
      </p:sp>
      <p:sp>
        <p:nvSpPr>
          <p:cNvPr id="6" name="Accolade ouvrante 5"/>
          <p:cNvSpPr/>
          <p:nvPr/>
        </p:nvSpPr>
        <p:spPr>
          <a:xfrm rot="16200000">
            <a:off x="3496522" y="1051562"/>
            <a:ext cx="228601" cy="2784853"/>
          </a:xfrm>
          <a:prstGeom prst="leftBrace">
            <a:avLst>
              <a:gd name="adj1" fmla="val 8333"/>
              <a:gd name="adj2" fmla="val 4733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7" name="Accolade ouvrante 6"/>
          <p:cNvSpPr/>
          <p:nvPr/>
        </p:nvSpPr>
        <p:spPr>
          <a:xfrm rot="16200000">
            <a:off x="5515293" y="1900950"/>
            <a:ext cx="228600" cy="1086078"/>
          </a:xfrm>
          <a:prstGeom prst="leftBrace">
            <a:avLst>
              <a:gd name="adj1" fmla="val 8333"/>
              <a:gd name="adj2" fmla="val 4733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 name="Accolade ouvrante 8"/>
          <p:cNvSpPr/>
          <p:nvPr/>
        </p:nvSpPr>
        <p:spPr>
          <a:xfrm rot="16200000">
            <a:off x="6452567" y="2240643"/>
            <a:ext cx="228600" cy="421511"/>
          </a:xfrm>
          <a:prstGeom prst="leftBrace">
            <a:avLst>
              <a:gd name="adj1" fmla="val 8333"/>
              <a:gd name="adj2" fmla="val 4733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0" name="Accolade ouvrante 9"/>
          <p:cNvSpPr/>
          <p:nvPr/>
        </p:nvSpPr>
        <p:spPr>
          <a:xfrm rot="16200000">
            <a:off x="7209671" y="2012142"/>
            <a:ext cx="228600" cy="878513"/>
          </a:xfrm>
          <a:prstGeom prst="leftBrace">
            <a:avLst>
              <a:gd name="adj1" fmla="val 8333"/>
              <a:gd name="adj2" fmla="val 4733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1" name="ZoneTexte 10"/>
          <p:cNvSpPr txBox="1"/>
          <p:nvPr/>
        </p:nvSpPr>
        <p:spPr>
          <a:xfrm>
            <a:off x="2869649" y="2639925"/>
            <a:ext cx="1126067" cy="338554"/>
          </a:xfrm>
          <a:prstGeom prst="rect">
            <a:avLst/>
          </a:prstGeom>
          <a:noFill/>
        </p:spPr>
        <p:txBody>
          <a:bodyPr wrap="square" rtlCol="0">
            <a:spAutoFit/>
          </a:bodyPr>
          <a:lstStyle/>
          <a:p>
            <a:r>
              <a:rPr lang="fr-FR" sz="1600" dirty="0" smtClean="0"/>
              <a:t>Domaine</a:t>
            </a:r>
            <a:endParaRPr lang="fr-FR" dirty="0"/>
          </a:p>
        </p:txBody>
      </p:sp>
      <p:sp>
        <p:nvSpPr>
          <p:cNvPr id="12" name="ZoneTexte 11"/>
          <p:cNvSpPr txBox="1"/>
          <p:nvPr/>
        </p:nvSpPr>
        <p:spPr>
          <a:xfrm>
            <a:off x="4823331" y="2643648"/>
            <a:ext cx="1111714" cy="584775"/>
          </a:xfrm>
          <a:prstGeom prst="rect">
            <a:avLst/>
          </a:prstGeom>
          <a:noFill/>
        </p:spPr>
        <p:txBody>
          <a:bodyPr wrap="square" rtlCol="0">
            <a:spAutoFit/>
          </a:bodyPr>
          <a:lstStyle/>
          <a:p>
            <a:pPr algn="ctr"/>
            <a:r>
              <a:rPr lang="fr-FR" sz="1600" dirty="0" err="1" smtClean="0"/>
              <a:t>ContexteAPI</a:t>
            </a:r>
            <a:endParaRPr lang="fr-FR" dirty="0"/>
          </a:p>
        </p:txBody>
      </p:sp>
      <p:sp>
        <p:nvSpPr>
          <p:cNvPr id="13" name="ZoneTexte 12"/>
          <p:cNvSpPr txBox="1"/>
          <p:nvPr/>
        </p:nvSpPr>
        <p:spPr>
          <a:xfrm>
            <a:off x="5935045" y="2662760"/>
            <a:ext cx="922867" cy="338554"/>
          </a:xfrm>
          <a:prstGeom prst="rect">
            <a:avLst/>
          </a:prstGeom>
          <a:noFill/>
        </p:spPr>
        <p:txBody>
          <a:bodyPr wrap="square" rtlCol="0">
            <a:spAutoFit/>
          </a:bodyPr>
          <a:lstStyle/>
          <a:p>
            <a:r>
              <a:rPr lang="fr-FR" sz="1600" dirty="0" smtClean="0"/>
              <a:t>Version</a:t>
            </a:r>
            <a:endParaRPr lang="fr-FR" sz="1600" dirty="0"/>
          </a:p>
        </p:txBody>
      </p:sp>
      <p:sp>
        <p:nvSpPr>
          <p:cNvPr id="14" name="ZoneTexte 13"/>
          <p:cNvSpPr txBox="1"/>
          <p:nvPr/>
        </p:nvSpPr>
        <p:spPr>
          <a:xfrm>
            <a:off x="6806425" y="2646831"/>
            <a:ext cx="1278466" cy="338554"/>
          </a:xfrm>
          <a:prstGeom prst="rect">
            <a:avLst/>
          </a:prstGeom>
          <a:noFill/>
        </p:spPr>
        <p:txBody>
          <a:bodyPr wrap="square" rtlCol="0">
            <a:spAutoFit/>
          </a:bodyPr>
          <a:lstStyle/>
          <a:p>
            <a:r>
              <a:rPr lang="fr-FR" sz="1600" dirty="0" smtClean="0"/>
              <a:t>Ressources</a:t>
            </a:r>
            <a:endParaRPr lang="fr-FR" sz="1600" dirty="0"/>
          </a:p>
        </p:txBody>
      </p:sp>
      <p:sp>
        <p:nvSpPr>
          <p:cNvPr id="16" name="Espace réservé du texte 2"/>
          <p:cNvSpPr txBox="1">
            <a:spLocks/>
          </p:cNvSpPr>
          <p:nvPr/>
        </p:nvSpPr>
        <p:spPr>
          <a:xfrm>
            <a:off x="371475" y="3343224"/>
            <a:ext cx="9193405" cy="2830833"/>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fr-FR" dirty="0" smtClean="0"/>
              <a:t>Protocole : </a:t>
            </a:r>
            <a:r>
              <a:rPr lang="fr-FR" dirty="0" err="1" smtClean="0"/>
              <a:t>https</a:t>
            </a:r>
            <a:endParaRPr lang="fr-FR" dirty="0" smtClean="0"/>
          </a:p>
          <a:p>
            <a:pPr lvl="1"/>
            <a:r>
              <a:rPr lang="fr-FR" dirty="0" smtClean="0"/>
              <a:t>Domaine</a:t>
            </a:r>
            <a:r>
              <a:rPr lang="en-US" dirty="0" smtClean="0"/>
              <a:t> </a:t>
            </a:r>
            <a:r>
              <a:rPr lang="en-US" dirty="0"/>
              <a:t>: </a:t>
            </a:r>
            <a:r>
              <a:rPr lang="fr-FR" dirty="0"/>
              <a:t>nom de domaine du service</a:t>
            </a:r>
            <a:endParaRPr lang="en-US" dirty="0"/>
          </a:p>
          <a:p>
            <a:pPr lvl="1"/>
            <a:r>
              <a:rPr lang="en-US" dirty="0" err="1" smtClean="0"/>
              <a:t>Contexte</a:t>
            </a:r>
            <a:r>
              <a:rPr lang="en-US" dirty="0" smtClean="0"/>
              <a:t> API </a:t>
            </a:r>
            <a:r>
              <a:rPr lang="en-US" dirty="0"/>
              <a:t>: API à </a:t>
            </a:r>
            <a:r>
              <a:rPr lang="fr-FR" dirty="0"/>
              <a:t>laquelle est rattachée </a:t>
            </a:r>
            <a:r>
              <a:rPr lang="en-US" dirty="0"/>
              <a:t>la </a:t>
            </a:r>
            <a:r>
              <a:rPr lang="fr-FR" dirty="0"/>
              <a:t>ressource</a:t>
            </a:r>
          </a:p>
          <a:p>
            <a:pPr lvl="1"/>
            <a:r>
              <a:rPr lang="en-US" dirty="0"/>
              <a:t>Version : la version de </a:t>
            </a:r>
            <a:r>
              <a:rPr lang="fr-FR" dirty="0"/>
              <a:t>l’API sur</a:t>
            </a:r>
            <a:r>
              <a:rPr lang="en-US" dirty="0"/>
              <a:t> 1 digit</a:t>
            </a:r>
          </a:p>
          <a:p>
            <a:pPr lvl="1"/>
            <a:r>
              <a:rPr lang="fr-FR" dirty="0" smtClean="0"/>
              <a:t>Ressources</a:t>
            </a:r>
            <a:r>
              <a:rPr lang="en-US" dirty="0" smtClean="0"/>
              <a:t> </a:t>
            </a:r>
            <a:r>
              <a:rPr lang="en-US" dirty="0"/>
              <a:t>: </a:t>
            </a:r>
            <a:r>
              <a:rPr lang="fr-FR" dirty="0" smtClean="0"/>
              <a:t>Une ressource </a:t>
            </a:r>
            <a:r>
              <a:rPr lang="en-US" dirty="0" smtClean="0"/>
              <a:t>de type collection</a:t>
            </a:r>
            <a:endParaRPr lang="fr-FR" dirty="0" smtClean="0"/>
          </a:p>
          <a:p>
            <a:pPr lvl="1"/>
            <a:r>
              <a:rPr lang="fr-FR" dirty="0" smtClean="0"/>
              <a:t>ID : Une instance de la ressource</a:t>
            </a:r>
          </a:p>
          <a:p>
            <a:pPr lvl="1"/>
            <a:r>
              <a:rPr lang="fr-FR" dirty="0" smtClean="0">
                <a:latin typeface="Courier New" panose="02070309020205020404" pitchFamily="49" charset="0"/>
                <a:cs typeface="Courier New" panose="02070309020205020404" pitchFamily="49" charset="0"/>
              </a:rPr>
              <a:t>/API/Version/Ressources/ID </a:t>
            </a:r>
            <a:r>
              <a:rPr lang="fr-FR" dirty="0" smtClean="0"/>
              <a:t>: représente le nom complet de la ressource après connexion au service</a:t>
            </a:r>
            <a:endParaRPr lang="fr-FR" dirty="0"/>
          </a:p>
          <a:p>
            <a:pPr marL="0" lvl="2" indent="0">
              <a:buClrTx/>
              <a:buSzTx/>
              <a:buFont typeface="Wingdings 3" panose="05040102010807070707" pitchFamily="18" charset="2"/>
              <a:buNone/>
            </a:pPr>
            <a:endParaRPr lang="fr-FR" sz="1400" dirty="0" smtClean="0">
              <a:latin typeface="Arial" charset="0"/>
              <a:ea typeface="ＭＳ Ｐゴシック" pitchFamily="-80" charset="-128"/>
            </a:endParaRPr>
          </a:p>
          <a:p>
            <a:endParaRPr lang="fr-FR" dirty="0"/>
          </a:p>
        </p:txBody>
      </p:sp>
      <p:sp>
        <p:nvSpPr>
          <p:cNvPr id="17" name="Accolade ouvrante 16"/>
          <p:cNvSpPr/>
          <p:nvPr/>
        </p:nvSpPr>
        <p:spPr>
          <a:xfrm rot="16200000">
            <a:off x="1561665" y="2108159"/>
            <a:ext cx="228600" cy="678008"/>
          </a:xfrm>
          <a:prstGeom prst="leftBrace">
            <a:avLst>
              <a:gd name="adj1" fmla="val 8333"/>
              <a:gd name="adj2" fmla="val 4733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8" name="ZoneTexte 17"/>
          <p:cNvSpPr txBox="1"/>
          <p:nvPr/>
        </p:nvSpPr>
        <p:spPr>
          <a:xfrm>
            <a:off x="1195299" y="2632377"/>
            <a:ext cx="1295402" cy="338554"/>
          </a:xfrm>
          <a:prstGeom prst="rect">
            <a:avLst/>
          </a:prstGeom>
          <a:noFill/>
        </p:spPr>
        <p:txBody>
          <a:bodyPr wrap="square" rtlCol="0">
            <a:spAutoFit/>
          </a:bodyPr>
          <a:lstStyle/>
          <a:p>
            <a:r>
              <a:rPr lang="fr-FR" sz="1600" dirty="0" smtClean="0"/>
              <a:t>Protocole</a:t>
            </a:r>
            <a:endParaRPr lang="fr-FR" dirty="0"/>
          </a:p>
        </p:txBody>
      </p:sp>
      <p:sp>
        <p:nvSpPr>
          <p:cNvPr id="21" name="Accolade ouvrante 20"/>
          <p:cNvSpPr/>
          <p:nvPr/>
        </p:nvSpPr>
        <p:spPr>
          <a:xfrm rot="16200000">
            <a:off x="8226455" y="2014745"/>
            <a:ext cx="228600" cy="858486"/>
          </a:xfrm>
          <a:prstGeom prst="leftBrace">
            <a:avLst>
              <a:gd name="adj1" fmla="val 8333"/>
              <a:gd name="adj2" fmla="val 4733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22" name="ZoneTexte 21"/>
          <p:cNvSpPr txBox="1"/>
          <p:nvPr/>
        </p:nvSpPr>
        <p:spPr>
          <a:xfrm>
            <a:off x="8176828" y="2679783"/>
            <a:ext cx="568468" cy="338554"/>
          </a:xfrm>
          <a:prstGeom prst="rect">
            <a:avLst/>
          </a:prstGeom>
          <a:noFill/>
        </p:spPr>
        <p:txBody>
          <a:bodyPr wrap="square" rtlCol="0">
            <a:spAutoFit/>
          </a:bodyPr>
          <a:lstStyle/>
          <a:p>
            <a:r>
              <a:rPr lang="fr-FR" sz="1600" dirty="0" smtClean="0"/>
              <a:t>ID</a:t>
            </a:r>
            <a:endParaRPr lang="fr-FR" sz="1600" dirty="0"/>
          </a:p>
        </p:txBody>
      </p:sp>
      <p:sp>
        <p:nvSpPr>
          <p:cNvPr id="19" name="Trapèze 18"/>
          <p:cNvSpPr/>
          <p:nvPr/>
        </p:nvSpPr>
        <p:spPr>
          <a:xfrm rot="10800000">
            <a:off x="3156688"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Rectangle 19"/>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5763490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smtClean="0"/>
              <a:t>Que faut-il définir?</a:t>
            </a:r>
            <a:endParaRPr lang="fr-FR" sz="1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804626"/>
            <a:ext cx="3522672" cy="3115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2813" y="1526401"/>
            <a:ext cx="6897611" cy="495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égende encadrée 2 5"/>
          <p:cNvSpPr/>
          <p:nvPr/>
        </p:nvSpPr>
        <p:spPr>
          <a:xfrm>
            <a:off x="1874348" y="1145060"/>
            <a:ext cx="1046205" cy="164756"/>
          </a:xfrm>
          <a:prstGeom prst="borderCallout2">
            <a:avLst>
              <a:gd name="adj1" fmla="val 18750"/>
              <a:gd name="adj2" fmla="val -8333"/>
              <a:gd name="adj3" fmla="val 21250"/>
              <a:gd name="adj4" fmla="val -55250"/>
              <a:gd name="adj5" fmla="val -72500"/>
              <a:gd name="adj6" fmla="val -61628"/>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fr-FR" sz="1100" dirty="0" smtClean="0"/>
              <a:t>Nom API</a:t>
            </a:r>
            <a:endParaRPr lang="fr-FR" sz="1100" dirty="0"/>
          </a:p>
        </p:txBody>
      </p:sp>
      <p:sp>
        <p:nvSpPr>
          <p:cNvPr id="9" name="Légende encadrée 2 8"/>
          <p:cNvSpPr/>
          <p:nvPr/>
        </p:nvSpPr>
        <p:spPr>
          <a:xfrm>
            <a:off x="3229233" y="893806"/>
            <a:ext cx="1046205" cy="164756"/>
          </a:xfrm>
          <a:prstGeom prst="borderCallout2">
            <a:avLst>
              <a:gd name="adj1" fmla="val 18750"/>
              <a:gd name="adj2" fmla="val -8333"/>
              <a:gd name="adj3" fmla="val 21249"/>
              <a:gd name="adj4" fmla="val -47376"/>
              <a:gd name="adj5" fmla="val 22501"/>
              <a:gd name="adj6" fmla="val -122258"/>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fr-FR" sz="1100" dirty="0" smtClean="0"/>
              <a:t>Version API</a:t>
            </a:r>
            <a:endParaRPr lang="fr-FR" sz="1100" dirty="0"/>
          </a:p>
        </p:txBody>
      </p:sp>
      <p:sp>
        <p:nvSpPr>
          <p:cNvPr id="10" name="Légende encadrée 2 9"/>
          <p:cNvSpPr/>
          <p:nvPr/>
        </p:nvSpPr>
        <p:spPr>
          <a:xfrm>
            <a:off x="1416908" y="2792628"/>
            <a:ext cx="1046205" cy="164756"/>
          </a:xfrm>
          <a:prstGeom prst="borderCallout2">
            <a:avLst>
              <a:gd name="adj1" fmla="val 103751"/>
              <a:gd name="adj2" fmla="val 68832"/>
              <a:gd name="adj3" fmla="val 161249"/>
              <a:gd name="adj4" fmla="val 53412"/>
              <a:gd name="adj5" fmla="val 234376"/>
              <a:gd name="adj6" fmla="val 53332"/>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fr-FR" sz="1100" dirty="0" smtClean="0"/>
              <a:t>API </a:t>
            </a:r>
            <a:r>
              <a:rPr lang="fr-FR" sz="1100" dirty="0" err="1" smtClean="0"/>
              <a:t>context</a:t>
            </a:r>
            <a:endParaRPr lang="fr-FR" sz="1100" dirty="0"/>
          </a:p>
        </p:txBody>
      </p:sp>
      <p:sp>
        <p:nvSpPr>
          <p:cNvPr id="11" name="Légende encadrée 2 10"/>
          <p:cNvSpPr/>
          <p:nvPr/>
        </p:nvSpPr>
        <p:spPr>
          <a:xfrm>
            <a:off x="4674973" y="1369883"/>
            <a:ext cx="1338649" cy="156518"/>
          </a:xfrm>
          <a:prstGeom prst="borderCallout2">
            <a:avLst>
              <a:gd name="adj1" fmla="val 103751"/>
              <a:gd name="adj2" fmla="val 68832"/>
              <a:gd name="adj3" fmla="val 241249"/>
              <a:gd name="adj4" fmla="val -23754"/>
              <a:gd name="adj5" fmla="val 333027"/>
              <a:gd name="adj6" fmla="val -96313"/>
            </a:avLst>
          </a:prstGeom>
          <a:solidFill>
            <a:schemeClr val="accent2">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100" dirty="0" smtClean="0"/>
              <a:t>Nom ressource</a:t>
            </a:r>
            <a:endParaRPr lang="fr-FR" sz="1100" dirty="0"/>
          </a:p>
        </p:txBody>
      </p:sp>
      <p:sp>
        <p:nvSpPr>
          <p:cNvPr id="12" name="Légende encadrée 2 11"/>
          <p:cNvSpPr/>
          <p:nvPr/>
        </p:nvSpPr>
        <p:spPr>
          <a:xfrm>
            <a:off x="5788812" y="1751227"/>
            <a:ext cx="1338649" cy="156518"/>
          </a:xfrm>
          <a:prstGeom prst="borderCallout2">
            <a:avLst>
              <a:gd name="adj1" fmla="val 40593"/>
              <a:gd name="adj2" fmla="val -1937"/>
              <a:gd name="adj3" fmla="val 93879"/>
              <a:gd name="adj4" fmla="val -27446"/>
              <a:gd name="adj5" fmla="val 209123"/>
              <a:gd name="adj6" fmla="val -48877"/>
            </a:avLst>
          </a:prstGeom>
          <a:solidFill>
            <a:schemeClr val="accent2">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100" dirty="0" smtClean="0"/>
              <a:t>Chemin ressource</a:t>
            </a:r>
            <a:endParaRPr lang="fr-FR" sz="1100" dirty="0"/>
          </a:p>
        </p:txBody>
      </p:sp>
      <p:sp>
        <p:nvSpPr>
          <p:cNvPr id="7" name="Rectangle à coins arrondis 6"/>
          <p:cNvSpPr/>
          <p:nvPr/>
        </p:nvSpPr>
        <p:spPr>
          <a:xfrm>
            <a:off x="3627447" y="2054225"/>
            <a:ext cx="1521202" cy="257175"/>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14" name="Rectangle à coins arrondis 13"/>
          <p:cNvSpPr/>
          <p:nvPr/>
        </p:nvSpPr>
        <p:spPr>
          <a:xfrm>
            <a:off x="4076700" y="2092411"/>
            <a:ext cx="492126" cy="17453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15" name="Légende encadrée 2 14"/>
          <p:cNvSpPr/>
          <p:nvPr/>
        </p:nvSpPr>
        <p:spPr>
          <a:xfrm>
            <a:off x="5788812" y="2266950"/>
            <a:ext cx="1338649" cy="156518"/>
          </a:xfrm>
          <a:prstGeom prst="borderCallout2">
            <a:avLst>
              <a:gd name="adj1" fmla="val 85220"/>
              <a:gd name="adj2" fmla="val -4309"/>
              <a:gd name="adj3" fmla="val 93879"/>
              <a:gd name="adj4" fmla="val -27446"/>
              <a:gd name="adj5" fmla="val -1843"/>
              <a:gd name="adj6" fmla="val -108646"/>
            </a:avLst>
          </a:prstGeom>
          <a:solidFill>
            <a:schemeClr val="accent2">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100" dirty="0" err="1" smtClean="0"/>
              <a:t>Path</a:t>
            </a:r>
            <a:r>
              <a:rPr lang="fr-FR" sz="1100" dirty="0" smtClean="0"/>
              <a:t> </a:t>
            </a:r>
            <a:r>
              <a:rPr lang="fr-FR" sz="1100" dirty="0" err="1" smtClean="0"/>
              <a:t>Param</a:t>
            </a:r>
            <a:endParaRPr lang="fr-FR" sz="1100" dirty="0"/>
          </a:p>
        </p:txBody>
      </p:sp>
      <p:sp>
        <p:nvSpPr>
          <p:cNvPr id="16" name="Légende encadrée 2 15"/>
          <p:cNvSpPr/>
          <p:nvPr/>
        </p:nvSpPr>
        <p:spPr>
          <a:xfrm>
            <a:off x="4868801" y="4190485"/>
            <a:ext cx="1338649" cy="156518"/>
          </a:xfrm>
          <a:prstGeom prst="borderCallout2">
            <a:avLst>
              <a:gd name="adj1" fmla="val 127326"/>
              <a:gd name="adj2" fmla="val 13538"/>
              <a:gd name="adj3" fmla="val 214931"/>
              <a:gd name="adj4" fmla="val -41600"/>
              <a:gd name="adj5" fmla="val 387633"/>
              <a:gd name="adj6" fmla="val -87723"/>
            </a:avLst>
          </a:prstGeom>
          <a:solidFill>
            <a:schemeClr val="accent2">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100" dirty="0" err="1" smtClean="0"/>
              <a:t>Query</a:t>
            </a:r>
            <a:r>
              <a:rPr lang="fr-FR" sz="1100" dirty="0" smtClean="0"/>
              <a:t> </a:t>
            </a:r>
            <a:r>
              <a:rPr lang="fr-FR" sz="1100" dirty="0" err="1" smtClean="0"/>
              <a:t>Param</a:t>
            </a:r>
            <a:endParaRPr lang="fr-FR" sz="1100" dirty="0"/>
          </a:p>
        </p:txBody>
      </p:sp>
      <p:sp>
        <p:nvSpPr>
          <p:cNvPr id="17" name="Légende encadrée 2 16"/>
          <p:cNvSpPr/>
          <p:nvPr/>
        </p:nvSpPr>
        <p:spPr>
          <a:xfrm>
            <a:off x="5788811" y="2879125"/>
            <a:ext cx="1338649" cy="300680"/>
          </a:xfrm>
          <a:prstGeom prst="borderCallout2">
            <a:avLst>
              <a:gd name="adj1" fmla="val 58904"/>
              <a:gd name="adj2" fmla="val -6770"/>
              <a:gd name="adj3" fmla="val 54584"/>
              <a:gd name="adj4" fmla="val -72369"/>
              <a:gd name="adj5" fmla="val 181576"/>
              <a:gd name="adj6" fmla="val -146185"/>
            </a:avLst>
          </a:prstGeom>
          <a:solidFill>
            <a:schemeClr val="accent2">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fr-FR" sz="1100" dirty="0" smtClean="0"/>
              <a:t>Body </a:t>
            </a:r>
            <a:r>
              <a:rPr lang="fr-FR" sz="1100" dirty="0" err="1" smtClean="0"/>
              <a:t>element</a:t>
            </a:r>
            <a:r>
              <a:rPr lang="fr-FR" sz="1100" dirty="0" smtClean="0"/>
              <a:t> / attribut</a:t>
            </a:r>
            <a:endParaRPr lang="fr-FR" sz="1100" dirty="0"/>
          </a:p>
        </p:txBody>
      </p:sp>
      <p:sp>
        <p:nvSpPr>
          <p:cNvPr id="21" name="Trapèze 20"/>
          <p:cNvSpPr/>
          <p:nvPr/>
        </p:nvSpPr>
        <p:spPr>
          <a:xfrm rot="10800000">
            <a:off x="3832204"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aphicFrame>
        <p:nvGraphicFramePr>
          <p:cNvPr id="22" name="Tableau 21"/>
          <p:cNvGraphicFramePr>
            <a:graphicFrameLocks noGrp="1"/>
          </p:cNvGraphicFramePr>
          <p:nvPr>
            <p:extLst>
              <p:ext uri="{D42A27DB-BD31-4B8C-83A1-F6EECF244321}">
                <p14:modId xmlns:p14="http://schemas.microsoft.com/office/powerpoint/2010/main" val="3073803535"/>
              </p:ext>
            </p:extLst>
          </p:nvPr>
        </p:nvGraphicFramePr>
        <p:xfrm>
          <a:off x="104341" y="3919773"/>
          <a:ext cx="3919943" cy="2446020"/>
        </p:xfrm>
        <a:graphic>
          <a:graphicData uri="http://schemas.openxmlformats.org/drawingml/2006/table">
            <a:tbl>
              <a:tblPr firstRow="1" bandRow="1">
                <a:tableStyleId>{793D81CF-94F2-401A-BA57-92F5A7B2D0C5}</a:tableStyleId>
              </a:tblPr>
              <a:tblGrid>
                <a:gridCol w="819376">
                  <a:extLst>
                    <a:ext uri="{9D8B030D-6E8A-4147-A177-3AD203B41FA5}">
                      <a16:colId xmlns:a16="http://schemas.microsoft.com/office/drawing/2014/main" val="20000"/>
                    </a:ext>
                  </a:extLst>
                </a:gridCol>
                <a:gridCol w="1028367">
                  <a:extLst>
                    <a:ext uri="{9D8B030D-6E8A-4147-A177-3AD203B41FA5}">
                      <a16:colId xmlns:a16="http://schemas.microsoft.com/office/drawing/2014/main" val="20001"/>
                    </a:ext>
                  </a:extLst>
                </a:gridCol>
                <a:gridCol w="1036100">
                  <a:extLst>
                    <a:ext uri="{9D8B030D-6E8A-4147-A177-3AD203B41FA5}">
                      <a16:colId xmlns:a16="http://schemas.microsoft.com/office/drawing/2014/main" val="20002"/>
                    </a:ext>
                  </a:extLst>
                </a:gridCol>
                <a:gridCol w="1036100">
                  <a:extLst>
                    <a:ext uri="{9D8B030D-6E8A-4147-A177-3AD203B41FA5}">
                      <a16:colId xmlns:a16="http://schemas.microsoft.com/office/drawing/2014/main" val="20003"/>
                    </a:ext>
                  </a:extLst>
                </a:gridCol>
              </a:tblGrid>
              <a:tr h="406405">
                <a:tc>
                  <a:txBody>
                    <a:bodyPr/>
                    <a:lstStyle/>
                    <a:p>
                      <a:r>
                        <a:rPr lang="fr-FR" sz="800" dirty="0" err="1" smtClean="0"/>
                        <a:t>Élement</a:t>
                      </a:r>
                      <a:endParaRPr lang="fr-FR" sz="800" dirty="0"/>
                    </a:p>
                  </a:txBody>
                  <a:tcPr/>
                </a:tc>
                <a:tc>
                  <a:txBody>
                    <a:bodyPr/>
                    <a:lstStyle/>
                    <a:p>
                      <a:r>
                        <a:rPr lang="fr-FR" sz="800" dirty="0" smtClean="0"/>
                        <a:t>Casse homogène en </a:t>
                      </a:r>
                      <a:r>
                        <a:rPr lang="fr-FR" sz="800" dirty="0" err="1" smtClean="0"/>
                        <a:t>snake_case</a:t>
                      </a:r>
                      <a:endParaRPr lang="fr-FR" sz="800" dirty="0"/>
                    </a:p>
                  </a:txBody>
                  <a:tcPr/>
                </a:tc>
                <a:tc>
                  <a:txBody>
                    <a:bodyPr/>
                    <a:lstStyle/>
                    <a:p>
                      <a:r>
                        <a:rPr lang="fr-FR" sz="800" dirty="0" smtClean="0"/>
                        <a:t>Dans la conception RSA</a:t>
                      </a:r>
                      <a:endParaRPr lang="fr-FR" sz="800" dirty="0"/>
                    </a:p>
                  </a:txBody>
                  <a:tcPr/>
                </a:tc>
                <a:tc>
                  <a:txBody>
                    <a:bodyPr/>
                    <a:lstStyle/>
                    <a:p>
                      <a:r>
                        <a:rPr lang="fr-FR" sz="800" dirty="0" smtClean="0"/>
                        <a:t>Ce qui est généré dans l’implémentation</a:t>
                      </a:r>
                      <a:endParaRPr lang="fr-FR" sz="800" dirty="0"/>
                    </a:p>
                  </a:txBody>
                  <a:tcPr/>
                </a:tc>
                <a:extLst>
                  <a:ext uri="{0D108BD9-81ED-4DB2-BD59-A6C34878D82A}">
                    <a16:rowId xmlns:a16="http://schemas.microsoft.com/office/drawing/2014/main" val="10000"/>
                  </a:ext>
                </a:extLst>
              </a:tr>
              <a:tr h="243039">
                <a:tc>
                  <a:txBody>
                    <a:bodyPr/>
                    <a:lstStyle/>
                    <a:p>
                      <a:r>
                        <a:rPr lang="fr-FR" sz="800" dirty="0" smtClean="0"/>
                        <a:t>Nom API</a:t>
                      </a:r>
                      <a:endParaRPr lang="fr-FR" sz="8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800" dirty="0" err="1" smtClean="0"/>
                        <a:t>UpperCamelCase</a:t>
                      </a:r>
                      <a:endParaRPr lang="fr-FR" sz="8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800" dirty="0" err="1" smtClean="0"/>
                        <a:t>UpperCamelCase</a:t>
                      </a:r>
                      <a:endParaRPr lang="fr-FR" sz="8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800" dirty="0" err="1" smtClean="0"/>
                        <a:t>UpperCamelCase</a:t>
                      </a:r>
                      <a:endParaRPr lang="fr-FR" sz="800" dirty="0" smtClean="0"/>
                    </a:p>
                  </a:txBody>
                  <a:tcPr/>
                </a:tc>
                <a:extLst>
                  <a:ext uri="{0D108BD9-81ED-4DB2-BD59-A6C34878D82A}">
                    <a16:rowId xmlns:a16="http://schemas.microsoft.com/office/drawing/2014/main" val="10001"/>
                  </a:ext>
                </a:extLst>
              </a:tr>
              <a:tr h="243039">
                <a:tc>
                  <a:txBody>
                    <a:bodyPr/>
                    <a:lstStyle/>
                    <a:p>
                      <a:r>
                        <a:rPr lang="fr-FR" sz="800" dirty="0" smtClean="0"/>
                        <a:t>API </a:t>
                      </a:r>
                      <a:r>
                        <a:rPr lang="fr-FR" sz="800" dirty="0" err="1" smtClean="0"/>
                        <a:t>context</a:t>
                      </a:r>
                      <a:endParaRPr lang="fr-FR" sz="8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800" dirty="0" err="1" smtClean="0"/>
                        <a:t>snake_case</a:t>
                      </a:r>
                      <a:endParaRPr lang="fr-FR" sz="8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800" dirty="0" err="1" smtClean="0"/>
                        <a:t>snake_case</a:t>
                      </a:r>
                      <a:endParaRPr lang="fr-FR" sz="8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800" dirty="0" err="1" smtClean="0"/>
                        <a:t>snake_case</a:t>
                      </a:r>
                      <a:endParaRPr lang="fr-FR" sz="800" dirty="0" smtClean="0"/>
                    </a:p>
                  </a:txBody>
                  <a:tcPr/>
                </a:tc>
                <a:extLst>
                  <a:ext uri="{0D108BD9-81ED-4DB2-BD59-A6C34878D82A}">
                    <a16:rowId xmlns:a16="http://schemas.microsoft.com/office/drawing/2014/main" val="10002"/>
                  </a:ext>
                </a:extLst>
              </a:tr>
              <a:tr h="381919">
                <a:tc>
                  <a:txBody>
                    <a:bodyPr/>
                    <a:lstStyle/>
                    <a:p>
                      <a:r>
                        <a:rPr lang="fr-FR" sz="800" dirty="0" smtClean="0"/>
                        <a:t>Nom ressource</a:t>
                      </a:r>
                      <a:endParaRPr lang="fr-FR" sz="8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800" dirty="0" err="1" smtClean="0"/>
                        <a:t>snake_case</a:t>
                      </a:r>
                      <a:endParaRPr lang="fr-FR" sz="8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800" dirty="0" err="1" smtClean="0"/>
                        <a:t>snake_case</a:t>
                      </a:r>
                      <a:endParaRPr lang="fr-FR" sz="8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800" dirty="0" err="1" smtClean="0"/>
                        <a:t>UpperCamelCase</a:t>
                      </a:r>
                      <a:endParaRPr lang="fr-FR" sz="800" b="1" dirty="0" smtClean="0"/>
                    </a:p>
                  </a:txBody>
                  <a:tcPr/>
                </a:tc>
                <a:extLst>
                  <a:ext uri="{0D108BD9-81ED-4DB2-BD59-A6C34878D82A}">
                    <a16:rowId xmlns:a16="http://schemas.microsoft.com/office/drawing/2014/main" val="10003"/>
                  </a:ext>
                </a:extLst>
              </a:tr>
              <a:tr h="381919">
                <a:tc>
                  <a:txBody>
                    <a:bodyPr/>
                    <a:lstStyle/>
                    <a:p>
                      <a:r>
                        <a:rPr lang="fr-FR" sz="800" dirty="0" smtClean="0"/>
                        <a:t>Chemin ressource</a:t>
                      </a:r>
                      <a:endParaRPr lang="fr-FR" sz="800" dirty="0"/>
                    </a:p>
                  </a:txBody>
                  <a:tcPr/>
                </a:tc>
                <a:tc>
                  <a:txBody>
                    <a:bodyPr/>
                    <a:lstStyle/>
                    <a:p>
                      <a:r>
                        <a:rPr lang="fr-FR" sz="800" dirty="0" err="1" smtClean="0"/>
                        <a:t>snake_case</a:t>
                      </a:r>
                      <a:endParaRPr lang="fr-FR" sz="800" dirty="0"/>
                    </a:p>
                  </a:txBody>
                  <a:tcPr/>
                </a:tc>
                <a:tc>
                  <a:txBody>
                    <a:bodyPr/>
                    <a:lstStyle/>
                    <a:p>
                      <a:r>
                        <a:rPr lang="fr-FR" sz="800" dirty="0" err="1" smtClean="0"/>
                        <a:t>snake_case</a:t>
                      </a:r>
                      <a:endParaRPr lang="fr-FR" sz="800" dirty="0"/>
                    </a:p>
                  </a:txBody>
                  <a:tcPr/>
                </a:tc>
                <a:tc>
                  <a:txBody>
                    <a:bodyPr/>
                    <a:lstStyle/>
                    <a:p>
                      <a:r>
                        <a:rPr lang="fr-FR" sz="800" dirty="0" err="1" smtClean="0"/>
                        <a:t>snake_case</a:t>
                      </a:r>
                      <a:endParaRPr lang="fr-FR" sz="800" dirty="0"/>
                    </a:p>
                  </a:txBody>
                  <a:tcPr/>
                </a:tc>
                <a:extLst>
                  <a:ext uri="{0D108BD9-81ED-4DB2-BD59-A6C34878D82A}">
                    <a16:rowId xmlns:a16="http://schemas.microsoft.com/office/drawing/2014/main" val="10004"/>
                  </a:ext>
                </a:extLst>
              </a:tr>
              <a:tr h="243039">
                <a:tc>
                  <a:txBody>
                    <a:bodyPr/>
                    <a:lstStyle/>
                    <a:p>
                      <a:r>
                        <a:rPr lang="fr-FR" sz="800" dirty="0" err="1" smtClean="0"/>
                        <a:t>Path</a:t>
                      </a:r>
                      <a:r>
                        <a:rPr lang="fr-FR" sz="800" baseline="0" dirty="0" smtClean="0"/>
                        <a:t> </a:t>
                      </a:r>
                      <a:r>
                        <a:rPr lang="fr-FR" sz="800" baseline="0" dirty="0" err="1" smtClean="0"/>
                        <a:t>param</a:t>
                      </a:r>
                      <a:endParaRPr lang="fr-FR" sz="800" dirty="0"/>
                    </a:p>
                  </a:txBody>
                  <a:tcPr/>
                </a:tc>
                <a:tc>
                  <a:txBody>
                    <a:bodyPr/>
                    <a:lstStyle/>
                    <a:p>
                      <a:r>
                        <a:rPr lang="fr-FR" sz="800" dirty="0" smtClean="0"/>
                        <a:t>{</a:t>
                      </a:r>
                      <a:r>
                        <a:rPr lang="fr-FR" sz="800" dirty="0" err="1" smtClean="0"/>
                        <a:t>lowerCamelCase</a:t>
                      </a:r>
                      <a:r>
                        <a:rPr lang="fr-FR" sz="800" dirty="0" smtClean="0"/>
                        <a:t>}</a:t>
                      </a:r>
                      <a:endParaRPr lang="fr-FR" sz="800" dirty="0"/>
                    </a:p>
                  </a:txBody>
                  <a:tcPr/>
                </a:tc>
                <a:tc>
                  <a:txBody>
                    <a:bodyPr/>
                    <a:lstStyle/>
                    <a:p>
                      <a:r>
                        <a:rPr lang="fr-FR" sz="800" dirty="0" smtClean="0"/>
                        <a:t>{</a:t>
                      </a:r>
                      <a:r>
                        <a:rPr lang="fr-FR" sz="800" dirty="0" err="1" smtClean="0"/>
                        <a:t>lowerCamelCase</a:t>
                      </a:r>
                      <a:r>
                        <a:rPr lang="fr-FR" sz="800" dirty="0" smtClean="0"/>
                        <a:t>}</a:t>
                      </a:r>
                      <a:endParaRPr lang="fr-FR" sz="800" dirty="0"/>
                    </a:p>
                  </a:txBody>
                  <a:tcPr/>
                </a:tc>
                <a:tc>
                  <a:txBody>
                    <a:bodyPr/>
                    <a:lstStyle/>
                    <a:p>
                      <a:r>
                        <a:rPr lang="fr-FR" sz="800" dirty="0" smtClean="0"/>
                        <a:t>{</a:t>
                      </a:r>
                      <a:r>
                        <a:rPr lang="fr-FR" sz="800" dirty="0" err="1" smtClean="0"/>
                        <a:t>lowerCamelCase</a:t>
                      </a:r>
                      <a:r>
                        <a:rPr lang="fr-FR" sz="800" dirty="0" smtClean="0"/>
                        <a:t>}</a:t>
                      </a:r>
                      <a:endParaRPr lang="fr-FR" sz="800" dirty="0"/>
                    </a:p>
                  </a:txBody>
                  <a:tcPr/>
                </a:tc>
                <a:extLst>
                  <a:ext uri="{0D108BD9-81ED-4DB2-BD59-A6C34878D82A}">
                    <a16:rowId xmlns:a16="http://schemas.microsoft.com/office/drawing/2014/main" val="10005"/>
                  </a:ext>
                </a:extLst>
              </a:tr>
              <a:tr h="243039">
                <a:tc>
                  <a:txBody>
                    <a:bodyPr/>
                    <a:lstStyle/>
                    <a:p>
                      <a:r>
                        <a:rPr lang="fr-FR" sz="800" dirty="0" err="1" smtClean="0"/>
                        <a:t>Query</a:t>
                      </a:r>
                      <a:r>
                        <a:rPr lang="fr-FR" sz="800" dirty="0" smtClean="0"/>
                        <a:t> </a:t>
                      </a:r>
                      <a:r>
                        <a:rPr lang="fr-FR" sz="800" dirty="0" err="1" smtClean="0"/>
                        <a:t>param</a:t>
                      </a:r>
                      <a:endParaRPr lang="fr-FR" sz="800" dirty="0"/>
                    </a:p>
                  </a:txBody>
                  <a:tcPr/>
                </a:tc>
                <a:tc>
                  <a:txBody>
                    <a:bodyPr/>
                    <a:lstStyle/>
                    <a:p>
                      <a:r>
                        <a:rPr lang="fr-FR" sz="800" dirty="0" err="1" smtClean="0"/>
                        <a:t>snake_case</a:t>
                      </a:r>
                      <a:endParaRPr lang="fr-FR" sz="800" dirty="0"/>
                    </a:p>
                  </a:txBody>
                  <a:tcPr/>
                </a:tc>
                <a:tc>
                  <a:txBody>
                    <a:bodyPr/>
                    <a:lstStyle/>
                    <a:p>
                      <a:r>
                        <a:rPr lang="fr-FR" sz="800" dirty="0" err="1" smtClean="0"/>
                        <a:t>snake_case</a:t>
                      </a:r>
                      <a:endParaRPr lang="fr-FR" sz="800" dirty="0"/>
                    </a:p>
                  </a:txBody>
                  <a:tcPr/>
                </a:tc>
                <a:tc>
                  <a:txBody>
                    <a:bodyPr/>
                    <a:lstStyle/>
                    <a:p>
                      <a:r>
                        <a:rPr lang="fr-FR" sz="800" dirty="0" err="1" smtClean="0"/>
                        <a:t>lowerCamelCase</a:t>
                      </a:r>
                      <a:endParaRPr lang="fr-FR" sz="800" b="1" dirty="0"/>
                    </a:p>
                  </a:txBody>
                  <a:tcPr/>
                </a:tc>
                <a:extLst>
                  <a:ext uri="{0D108BD9-81ED-4DB2-BD59-A6C34878D82A}">
                    <a16:rowId xmlns:a16="http://schemas.microsoft.com/office/drawing/2014/main" val="10006"/>
                  </a:ext>
                </a:extLst>
              </a:tr>
              <a:tr h="252826">
                <a:tc>
                  <a:txBody>
                    <a:bodyPr/>
                    <a:lstStyle/>
                    <a:p>
                      <a:r>
                        <a:rPr lang="fr-FR" sz="800" dirty="0" smtClean="0"/>
                        <a:t>Body</a:t>
                      </a:r>
                      <a:endParaRPr lang="fr-FR" sz="8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800" dirty="0" err="1" smtClean="0"/>
                        <a:t>snake_case</a:t>
                      </a:r>
                      <a:endParaRPr lang="fr-FR" sz="8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800" dirty="0" err="1" smtClean="0"/>
                        <a:t>snake_case</a:t>
                      </a:r>
                      <a:endParaRPr lang="fr-FR" sz="8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800" dirty="0" err="1" smtClean="0"/>
                        <a:t>CamelCase</a:t>
                      </a:r>
                      <a:endParaRPr lang="fr-FR" sz="800" b="1" dirty="0" smtClean="0"/>
                    </a:p>
                  </a:txBody>
                  <a:tcPr/>
                </a:tc>
                <a:extLst>
                  <a:ext uri="{0D108BD9-81ED-4DB2-BD59-A6C34878D82A}">
                    <a16:rowId xmlns:a16="http://schemas.microsoft.com/office/drawing/2014/main" val="10007"/>
                  </a:ext>
                </a:extLst>
              </a:tr>
            </a:tbl>
          </a:graphicData>
        </a:graphic>
      </p:graphicFrame>
      <p:sp>
        <p:nvSpPr>
          <p:cNvPr id="24" name="Rectangle à coins arrondis 23"/>
          <p:cNvSpPr/>
          <p:nvPr/>
        </p:nvSpPr>
        <p:spPr>
          <a:xfrm>
            <a:off x="1628284" y="3179805"/>
            <a:ext cx="943465" cy="174539"/>
          </a:xfrm>
          <a:prstGeom prst="roundRect">
            <a:avLst/>
          </a:prstGeom>
          <a:noFill/>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grpSp>
        <p:nvGrpSpPr>
          <p:cNvPr id="23" name="Groupe 22"/>
          <p:cNvGrpSpPr/>
          <p:nvPr/>
        </p:nvGrpSpPr>
        <p:grpSpPr>
          <a:xfrm>
            <a:off x="8732107" y="-336884"/>
            <a:ext cx="1177066" cy="1869649"/>
            <a:chOff x="8732107" y="-336884"/>
            <a:chExt cx="1177066" cy="1869649"/>
          </a:xfrm>
        </p:grpSpPr>
        <p:sp>
          <p:nvSpPr>
            <p:cNvPr id="25" name="Bande diagonale 24"/>
            <p:cNvSpPr/>
            <p:nvPr/>
          </p:nvSpPr>
          <p:spPr>
            <a:xfrm rot="5400000">
              <a:off x="8554257" y="177850"/>
              <a:ext cx="1532765" cy="1177066"/>
            </a:xfrm>
            <a:prstGeom prst="diagStrip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fr-FR" sz="1400" dirty="0">
                <a:solidFill>
                  <a:prstClr val="black"/>
                </a:solidFill>
              </a:endParaRPr>
            </a:p>
          </p:txBody>
        </p:sp>
        <p:sp>
          <p:nvSpPr>
            <p:cNvPr id="26" name="ZoneTexte 20"/>
            <p:cNvSpPr txBox="1">
              <a:spLocks noChangeArrowheads="1"/>
            </p:cNvSpPr>
            <p:nvPr/>
          </p:nvSpPr>
          <p:spPr bwMode="auto">
            <a:xfrm rot="3180285">
              <a:off x="8581974" y="225501"/>
              <a:ext cx="1742981" cy="61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57200">
                <a:defRPr sz="2000" b="1">
                  <a:solidFill>
                    <a:schemeClr val="tx1"/>
                  </a:solidFill>
                  <a:latin typeface="Arial" charset="0"/>
                  <a:cs typeface="Arial" charset="0"/>
                </a:defRPr>
              </a:lvl1pPr>
              <a:lvl2pPr defTabSz="457200">
                <a:defRPr>
                  <a:solidFill>
                    <a:schemeClr val="tx1"/>
                  </a:solidFill>
                  <a:latin typeface="Arial" charset="0"/>
                  <a:cs typeface="Arial" charset="0"/>
                </a:defRPr>
              </a:lvl2pPr>
              <a:lvl3pPr defTabSz="457200">
                <a:defRPr sz="1600">
                  <a:solidFill>
                    <a:schemeClr val="tx1"/>
                  </a:solidFill>
                  <a:latin typeface="Arial" charset="0"/>
                  <a:cs typeface="Arial" charset="0"/>
                </a:defRPr>
              </a:lvl3pPr>
              <a:lvl4pPr defTabSz="457200">
                <a:defRPr sz="1600">
                  <a:solidFill>
                    <a:schemeClr val="tx1"/>
                  </a:solidFill>
                  <a:latin typeface="Arial" charset="0"/>
                  <a:cs typeface="Arial" charset="0"/>
                </a:defRPr>
              </a:lvl4pPr>
              <a:lvl5pPr defTabSz="457200">
                <a:defRPr sz="1600">
                  <a:solidFill>
                    <a:schemeClr val="tx1"/>
                  </a:solidFill>
                  <a:latin typeface="Arial" charset="0"/>
                  <a:cs typeface="Arial" charset="0"/>
                </a:defRPr>
              </a:lvl5pPr>
              <a:lvl6pPr defTabSz="457200" eaLnBrk="0" hangingPunct="0">
                <a:defRPr sz="1600">
                  <a:solidFill>
                    <a:schemeClr val="tx1"/>
                  </a:solidFill>
                  <a:latin typeface="Arial" charset="0"/>
                  <a:cs typeface="Arial" charset="0"/>
                </a:defRPr>
              </a:lvl6pPr>
              <a:lvl7pPr defTabSz="457200" eaLnBrk="0" hangingPunct="0">
                <a:defRPr sz="1600">
                  <a:solidFill>
                    <a:schemeClr val="tx1"/>
                  </a:solidFill>
                  <a:latin typeface="Arial" charset="0"/>
                  <a:cs typeface="Arial" charset="0"/>
                </a:defRPr>
              </a:lvl7pPr>
              <a:lvl8pPr defTabSz="457200" eaLnBrk="0" hangingPunct="0">
                <a:defRPr sz="1600">
                  <a:solidFill>
                    <a:schemeClr val="tx1"/>
                  </a:solidFill>
                  <a:latin typeface="Arial" charset="0"/>
                  <a:cs typeface="Arial" charset="0"/>
                </a:defRPr>
              </a:lvl8pPr>
              <a:lvl9pPr defTabSz="457200" eaLnBrk="0" hangingPunct="0">
                <a:defRPr sz="1600">
                  <a:solidFill>
                    <a:schemeClr val="tx1"/>
                  </a:solidFill>
                  <a:latin typeface="Arial" charset="0"/>
                  <a:cs typeface="Arial" charset="0"/>
                </a:defRPr>
              </a:lvl9pPr>
            </a:lstStyle>
            <a:p>
              <a:pPr algn="ctr"/>
              <a:r>
                <a:rPr lang="fr-FR" altLang="fr-FR" sz="1600" dirty="0" smtClean="0">
                  <a:solidFill>
                    <a:prstClr val="white"/>
                  </a:solidFill>
                </a:rPr>
                <a:t>en cours</a:t>
              </a:r>
            </a:p>
            <a:p>
              <a:pPr algn="ctr"/>
              <a:r>
                <a:rPr lang="fr-FR" altLang="fr-FR" sz="1600" dirty="0" smtClean="0">
                  <a:solidFill>
                    <a:prstClr val="white"/>
                  </a:solidFill>
                </a:rPr>
                <a:t>dans les outils</a:t>
              </a:r>
              <a:endParaRPr lang="fr-FR" altLang="fr-FR" sz="1600" dirty="0">
                <a:solidFill>
                  <a:prstClr val="white"/>
                </a:solidFill>
              </a:endParaRPr>
            </a:p>
          </p:txBody>
        </p:sp>
      </p:grpSp>
      <p:sp>
        <p:nvSpPr>
          <p:cNvPr id="27" name="Rectangle 26"/>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27316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4"/>
          </p:nvPr>
        </p:nvSpPr>
        <p:spPr>
          <a:xfrm>
            <a:off x="148281" y="1249844"/>
            <a:ext cx="4176584" cy="5145092"/>
          </a:xfrm>
        </p:spPr>
        <p:txBody>
          <a:bodyPr/>
          <a:lstStyle/>
          <a:p>
            <a:r>
              <a:rPr lang="fr-FR" sz="1400" dirty="0" smtClean="0">
                <a:latin typeface="Arial"/>
                <a:cs typeface="Arial"/>
              </a:rPr>
              <a:t>Utiliser</a:t>
            </a:r>
            <a:r>
              <a:rPr lang="en-US" sz="1400" dirty="0" smtClean="0">
                <a:latin typeface="Arial"/>
                <a:cs typeface="Arial"/>
              </a:rPr>
              <a:t> </a:t>
            </a:r>
            <a:r>
              <a:rPr lang="en-US" sz="1400" dirty="0">
                <a:latin typeface="Arial"/>
                <a:cs typeface="Arial"/>
              </a:rPr>
              <a:t>la </a:t>
            </a:r>
            <a:r>
              <a:rPr lang="fr-FR" sz="1400" dirty="0" smtClean="0">
                <a:solidFill>
                  <a:srgbClr val="00B050"/>
                </a:solidFill>
                <a:latin typeface="Arial"/>
                <a:cs typeface="Arial"/>
              </a:rPr>
              <a:t>casse</a:t>
            </a:r>
            <a:r>
              <a:rPr lang="en-US" sz="1400" dirty="0" smtClean="0">
                <a:latin typeface="Arial"/>
                <a:cs typeface="Arial"/>
              </a:rPr>
              <a:t> </a:t>
            </a:r>
            <a:r>
              <a:rPr lang="en-US" sz="1400" dirty="0" err="1">
                <a:latin typeface="Arial"/>
                <a:cs typeface="Arial"/>
              </a:rPr>
              <a:t>snake_case</a:t>
            </a:r>
            <a:r>
              <a:rPr lang="en-US" sz="1400" dirty="0">
                <a:latin typeface="Arial"/>
                <a:cs typeface="Arial"/>
              </a:rPr>
              <a:t> pour les URI et le body</a:t>
            </a:r>
            <a:endParaRPr lang="en-US" sz="1400" u="sng" dirty="0">
              <a:latin typeface="Arial"/>
              <a:cs typeface="Arial"/>
            </a:endParaRPr>
          </a:p>
          <a:p>
            <a:pPr marL="180975" lvl="1" indent="0">
              <a:buNone/>
            </a:pPr>
            <a:endParaRPr lang="fr-FR" sz="1400" dirty="0">
              <a:latin typeface="Arial"/>
              <a:cs typeface="Arial"/>
            </a:endParaRPr>
          </a:p>
          <a:p>
            <a:pPr lvl="1"/>
            <a:r>
              <a:rPr lang="fr-FR" sz="1400" dirty="0">
                <a:latin typeface="Arial"/>
                <a:cs typeface="Arial"/>
              </a:rPr>
              <a:t>Exemples</a:t>
            </a:r>
          </a:p>
          <a:p>
            <a:pPr lvl="2"/>
            <a:r>
              <a:rPr lang="en-US" sz="1400" dirty="0">
                <a:latin typeface="Arial"/>
                <a:cs typeface="Arial"/>
              </a:rPr>
              <a:t>GET /</a:t>
            </a:r>
            <a:r>
              <a:rPr lang="en-US" sz="1400" dirty="0" err="1">
                <a:latin typeface="Arial"/>
                <a:cs typeface="Arial"/>
              </a:rPr>
              <a:t>operations?id_account</a:t>
            </a:r>
            <a:r>
              <a:rPr lang="en-US" sz="1400" dirty="0">
                <a:latin typeface="Arial"/>
                <a:cs typeface="Arial"/>
              </a:rPr>
              <a:t>=a1z2e3</a:t>
            </a:r>
          </a:p>
          <a:p>
            <a:pPr lvl="2"/>
            <a:r>
              <a:rPr lang="en-US" sz="1400" dirty="0">
                <a:latin typeface="Arial"/>
                <a:cs typeface="Arial"/>
              </a:rPr>
              <a:t>POST /operations {“id_account”:”a1z2e3</a:t>
            </a:r>
            <a:r>
              <a:rPr lang="en-US" sz="1400" dirty="0" smtClean="0">
                <a:latin typeface="Arial"/>
                <a:cs typeface="Arial"/>
              </a:rPr>
              <a:t>”}</a:t>
            </a:r>
          </a:p>
          <a:p>
            <a:pPr lvl="2"/>
            <a:endParaRPr lang="en-US" sz="1400" dirty="0">
              <a:latin typeface="Arial"/>
              <a:cs typeface="Arial"/>
            </a:endParaRPr>
          </a:p>
          <a:p>
            <a:pPr lvl="2"/>
            <a:endParaRPr lang="en-US" sz="1400" dirty="0" smtClean="0">
              <a:latin typeface="Arial"/>
              <a:cs typeface="Arial"/>
            </a:endParaRPr>
          </a:p>
          <a:p>
            <a:pPr lvl="1"/>
            <a:r>
              <a:rPr lang="en-US" sz="1400" dirty="0" smtClean="0">
                <a:latin typeface="Arial"/>
                <a:cs typeface="Arial"/>
              </a:rPr>
              <a:t>Remarque </a:t>
            </a:r>
            <a:r>
              <a:rPr lang="en-US" sz="1400" dirty="0" err="1" smtClean="0">
                <a:latin typeface="Arial"/>
                <a:cs typeface="Arial"/>
              </a:rPr>
              <a:t>importante</a:t>
            </a:r>
            <a:r>
              <a:rPr lang="en-US" sz="1400" dirty="0" smtClean="0">
                <a:latin typeface="Arial"/>
                <a:cs typeface="Arial"/>
              </a:rPr>
              <a:t> </a:t>
            </a:r>
            <a:r>
              <a:rPr lang="en-US" sz="1400" dirty="0">
                <a:latin typeface="Arial"/>
                <a:cs typeface="Arial"/>
              </a:rPr>
              <a:t>: </a:t>
            </a:r>
            <a:endParaRPr lang="en-US" sz="1400" dirty="0" smtClean="0">
              <a:latin typeface="Arial"/>
              <a:cs typeface="Arial"/>
            </a:endParaRPr>
          </a:p>
          <a:p>
            <a:pPr lvl="2"/>
            <a:r>
              <a:rPr lang="en-US" sz="1400" dirty="0" smtClean="0">
                <a:latin typeface="Arial"/>
                <a:cs typeface="Arial"/>
              </a:rPr>
              <a:t>WSO2 ne </a:t>
            </a:r>
            <a:r>
              <a:rPr lang="fr-FR" sz="1400" dirty="0" smtClean="0">
                <a:latin typeface="Arial"/>
                <a:cs typeface="Arial"/>
              </a:rPr>
              <a:t>supporte</a:t>
            </a:r>
            <a:r>
              <a:rPr lang="en-US" sz="1400" dirty="0" smtClean="0">
                <a:latin typeface="Arial"/>
                <a:cs typeface="Arial"/>
              </a:rPr>
              <a:t> </a:t>
            </a:r>
            <a:r>
              <a:rPr lang="en-US" sz="1400" dirty="0">
                <a:latin typeface="Arial"/>
                <a:cs typeface="Arial"/>
              </a:rPr>
              <a:t>pas la </a:t>
            </a:r>
            <a:r>
              <a:rPr lang="fr-FR" sz="1400" dirty="0" smtClean="0">
                <a:latin typeface="Arial"/>
                <a:cs typeface="Arial"/>
              </a:rPr>
              <a:t>définition</a:t>
            </a:r>
            <a:r>
              <a:rPr lang="en-US" sz="1400" dirty="0" smtClean="0">
                <a:latin typeface="Arial"/>
                <a:cs typeface="Arial"/>
              </a:rPr>
              <a:t> </a:t>
            </a:r>
            <a:r>
              <a:rPr lang="en-US" sz="1400" dirty="0">
                <a:latin typeface="Arial"/>
                <a:cs typeface="Arial"/>
              </a:rPr>
              <a:t>d’un PATH PARAM avec un </a:t>
            </a:r>
            <a:r>
              <a:rPr lang="en-US" sz="1400" dirty="0" smtClean="0">
                <a:latin typeface="Arial"/>
                <a:cs typeface="Arial"/>
              </a:rPr>
              <a:t>‘_’.</a:t>
            </a:r>
          </a:p>
          <a:p>
            <a:pPr lvl="2"/>
            <a:r>
              <a:rPr lang="en-US" sz="1400" dirty="0" smtClean="0">
                <a:latin typeface="Arial"/>
                <a:cs typeface="Arial"/>
              </a:rPr>
              <a:t>Il </a:t>
            </a:r>
            <a:r>
              <a:rPr lang="en-US" sz="1400" dirty="0" err="1" smtClean="0">
                <a:latin typeface="Arial"/>
                <a:cs typeface="Arial"/>
              </a:rPr>
              <a:t>faut</a:t>
            </a:r>
            <a:r>
              <a:rPr lang="en-US" sz="1400" dirty="0" smtClean="0">
                <a:latin typeface="Arial"/>
                <a:cs typeface="Arial"/>
              </a:rPr>
              <a:t> </a:t>
            </a:r>
            <a:r>
              <a:rPr lang="en-US" sz="1400" dirty="0" err="1" smtClean="0">
                <a:latin typeface="Arial"/>
                <a:cs typeface="Arial"/>
              </a:rPr>
              <a:t>donc</a:t>
            </a:r>
            <a:r>
              <a:rPr lang="en-US" sz="1400" dirty="0" smtClean="0">
                <a:latin typeface="Arial"/>
                <a:cs typeface="Arial"/>
              </a:rPr>
              <a:t> </a:t>
            </a:r>
            <a:r>
              <a:rPr lang="en-US" sz="1400" dirty="0" err="1" smtClean="0">
                <a:latin typeface="Arial"/>
                <a:cs typeface="Arial"/>
              </a:rPr>
              <a:t>utiliser</a:t>
            </a:r>
            <a:r>
              <a:rPr lang="en-US" sz="1400" dirty="0" smtClean="0">
                <a:latin typeface="Arial"/>
                <a:cs typeface="Arial"/>
              </a:rPr>
              <a:t> le </a:t>
            </a:r>
            <a:r>
              <a:rPr lang="en-US" sz="1400" i="1" dirty="0" err="1" smtClean="0">
                <a:latin typeface="Arial"/>
                <a:cs typeface="Arial"/>
              </a:rPr>
              <a:t>lowerCamelCase</a:t>
            </a:r>
            <a:r>
              <a:rPr lang="en-US" sz="1400" dirty="0" smtClean="0">
                <a:latin typeface="Arial"/>
                <a:cs typeface="Arial"/>
              </a:rPr>
              <a:t> pour la definition des PATH PARAM en attendant </a:t>
            </a:r>
            <a:r>
              <a:rPr lang="en-US" sz="1400" dirty="0" err="1" smtClean="0">
                <a:latin typeface="Arial"/>
                <a:cs typeface="Arial"/>
              </a:rPr>
              <a:t>une</a:t>
            </a:r>
            <a:r>
              <a:rPr lang="en-US" sz="1400" dirty="0" smtClean="0">
                <a:latin typeface="Arial"/>
                <a:cs typeface="Arial"/>
              </a:rPr>
              <a:t> </a:t>
            </a:r>
            <a:r>
              <a:rPr lang="en-US" sz="1400" dirty="0" err="1" smtClean="0">
                <a:latin typeface="Arial"/>
                <a:cs typeface="Arial"/>
              </a:rPr>
              <a:t>mise</a:t>
            </a:r>
            <a:r>
              <a:rPr lang="en-US" sz="1400" dirty="0" smtClean="0">
                <a:latin typeface="Arial"/>
                <a:cs typeface="Arial"/>
              </a:rPr>
              <a:t> à jour de WSO2.</a:t>
            </a:r>
          </a:p>
          <a:p>
            <a:pPr lvl="2"/>
            <a:endParaRPr lang="en-US" sz="1400" dirty="0" smtClean="0">
              <a:latin typeface="Arial"/>
              <a:cs typeface="Arial"/>
            </a:endParaRPr>
          </a:p>
          <a:p>
            <a:pPr lvl="2"/>
            <a:r>
              <a:rPr lang="en-US" sz="1400" dirty="0" err="1" smtClean="0">
                <a:latin typeface="Arial"/>
                <a:cs typeface="Arial"/>
              </a:rPr>
              <a:t>Exemple</a:t>
            </a:r>
            <a:r>
              <a:rPr lang="en-US" sz="1400" dirty="0" smtClean="0">
                <a:latin typeface="Arial"/>
                <a:cs typeface="Arial"/>
              </a:rPr>
              <a:t> : </a:t>
            </a:r>
          </a:p>
          <a:p>
            <a:pPr lvl="3"/>
            <a:r>
              <a:rPr lang="fr-FR" dirty="0">
                <a:latin typeface="Arial"/>
                <a:cs typeface="Arial"/>
              </a:rPr>
              <a:t>/comptes/{</a:t>
            </a:r>
            <a:r>
              <a:rPr lang="fr-FR" strike="sngStrike" dirty="0" err="1" smtClean="0">
                <a:latin typeface="Arial"/>
                <a:cs typeface="Arial"/>
              </a:rPr>
              <a:t>id_compte</a:t>
            </a:r>
            <a:r>
              <a:rPr lang="fr-FR" dirty="0">
                <a:latin typeface="Arial"/>
                <a:cs typeface="Arial"/>
              </a:rPr>
              <a:t>} </a:t>
            </a:r>
            <a:r>
              <a:rPr lang="fr-FR" dirty="0" smtClean="0">
                <a:latin typeface="Arial"/>
                <a:cs typeface="Arial"/>
              </a:rPr>
              <a:t> remplacé par /comptes/</a:t>
            </a:r>
            <a:r>
              <a:rPr lang="fr-FR" b="1" dirty="0" smtClean="0">
                <a:latin typeface="Arial"/>
                <a:cs typeface="Arial"/>
              </a:rPr>
              <a:t>{</a:t>
            </a:r>
            <a:r>
              <a:rPr lang="fr-FR" b="1" dirty="0" err="1" smtClean="0">
                <a:latin typeface="Arial"/>
                <a:cs typeface="Arial"/>
              </a:rPr>
              <a:t>idCompte</a:t>
            </a:r>
            <a:r>
              <a:rPr lang="fr-FR" b="1" dirty="0" smtClean="0">
                <a:latin typeface="Arial"/>
                <a:cs typeface="Arial"/>
              </a:rPr>
              <a:t>}</a:t>
            </a:r>
            <a:endParaRPr lang="fr-FR" b="1" dirty="0">
              <a:latin typeface="Arial"/>
              <a:cs typeface="Arial"/>
            </a:endParaRPr>
          </a:p>
          <a:p>
            <a:endParaRPr lang="fr-FR" sz="1400" dirty="0"/>
          </a:p>
          <a:p>
            <a:endParaRPr lang="fr-FR" sz="1400" dirty="0"/>
          </a:p>
          <a:p>
            <a:endParaRPr lang="fr-FR" sz="1400" dirty="0"/>
          </a:p>
          <a:p>
            <a:endParaRPr lang="fr-FR" sz="1400" dirty="0"/>
          </a:p>
          <a:p>
            <a:pPr marL="638369" lvl="2" indent="0">
              <a:buNone/>
            </a:pPr>
            <a:endParaRPr lang="fr-FR" sz="1200" dirty="0">
              <a:solidFill>
                <a:srgbClr val="FF0000"/>
              </a:solidFill>
            </a:endParaRPr>
          </a:p>
          <a:p>
            <a:endParaRPr lang="fr-FR" sz="1400" dirty="0"/>
          </a:p>
        </p:txBody>
      </p:sp>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smtClean="0"/>
              <a:t>La casse </a:t>
            </a:r>
            <a:endParaRPr lang="fr-FR" sz="1600" dirty="0"/>
          </a:p>
        </p:txBody>
      </p:sp>
      <p:graphicFrame>
        <p:nvGraphicFramePr>
          <p:cNvPr id="5" name="Tableau 4"/>
          <p:cNvGraphicFramePr>
            <a:graphicFrameLocks noGrp="1"/>
          </p:cNvGraphicFramePr>
          <p:nvPr>
            <p:extLst>
              <p:ext uri="{D42A27DB-BD31-4B8C-83A1-F6EECF244321}">
                <p14:modId xmlns:p14="http://schemas.microsoft.com/office/powerpoint/2010/main" val="1458080480"/>
              </p:ext>
            </p:extLst>
          </p:nvPr>
        </p:nvGraphicFramePr>
        <p:xfrm>
          <a:off x="4852602" y="1249844"/>
          <a:ext cx="4670337" cy="4622800"/>
        </p:xfrm>
        <a:graphic>
          <a:graphicData uri="http://schemas.openxmlformats.org/drawingml/2006/table">
            <a:tbl>
              <a:tblPr firstRow="1" bandRow="1">
                <a:tableStyleId>{616DA210-FB5B-4158-B5E0-FEB733F419BA}</a:tableStyleId>
              </a:tblPr>
              <a:tblGrid>
                <a:gridCol w="1556779">
                  <a:extLst>
                    <a:ext uri="{9D8B030D-6E8A-4147-A177-3AD203B41FA5}">
                      <a16:colId xmlns:a16="http://schemas.microsoft.com/office/drawing/2014/main" val="20000"/>
                    </a:ext>
                  </a:extLst>
                </a:gridCol>
                <a:gridCol w="1556779">
                  <a:extLst>
                    <a:ext uri="{9D8B030D-6E8A-4147-A177-3AD203B41FA5}">
                      <a16:colId xmlns:a16="http://schemas.microsoft.com/office/drawing/2014/main" val="20001"/>
                    </a:ext>
                  </a:extLst>
                </a:gridCol>
                <a:gridCol w="1556779">
                  <a:extLst>
                    <a:ext uri="{9D8B030D-6E8A-4147-A177-3AD203B41FA5}">
                      <a16:colId xmlns:a16="http://schemas.microsoft.com/office/drawing/2014/main" val="20002"/>
                    </a:ext>
                  </a:extLst>
                </a:gridCol>
              </a:tblGrid>
              <a:tr h="370840">
                <a:tc>
                  <a:txBody>
                    <a:bodyPr/>
                    <a:lstStyle/>
                    <a:p>
                      <a:r>
                        <a:rPr lang="fr-FR" sz="1100" dirty="0" err="1" smtClean="0"/>
                        <a:t>Élement</a:t>
                      </a:r>
                      <a:endParaRPr lang="fr-FR" sz="1100" dirty="0"/>
                    </a:p>
                  </a:txBody>
                  <a:tcPr/>
                </a:tc>
                <a:tc>
                  <a:txBody>
                    <a:bodyPr/>
                    <a:lstStyle/>
                    <a:p>
                      <a:r>
                        <a:rPr lang="fr-FR" sz="1100" dirty="0" smtClean="0"/>
                        <a:t>A quel endroit</a:t>
                      </a:r>
                      <a:endParaRPr lang="fr-FR" sz="1100" dirty="0"/>
                    </a:p>
                  </a:txBody>
                  <a:tcPr/>
                </a:tc>
                <a:tc>
                  <a:txBody>
                    <a:bodyPr/>
                    <a:lstStyle/>
                    <a:p>
                      <a:r>
                        <a:rPr lang="fr-FR" sz="1100" dirty="0" smtClean="0"/>
                        <a:t>Quel attribut</a:t>
                      </a:r>
                      <a:endParaRPr lang="fr-FR" sz="1100" dirty="0"/>
                    </a:p>
                  </a:txBody>
                  <a:tcPr/>
                </a:tc>
                <a:extLst>
                  <a:ext uri="{0D108BD9-81ED-4DB2-BD59-A6C34878D82A}">
                    <a16:rowId xmlns:a16="http://schemas.microsoft.com/office/drawing/2014/main" val="10000"/>
                  </a:ext>
                </a:extLst>
              </a:tr>
              <a:tr h="370840">
                <a:tc>
                  <a:txBody>
                    <a:bodyPr/>
                    <a:lstStyle/>
                    <a:p>
                      <a:r>
                        <a:rPr lang="fr-FR" sz="1100" dirty="0" smtClean="0"/>
                        <a:t>Nom API</a:t>
                      </a:r>
                      <a:endParaRPr lang="fr-FR" sz="1100" dirty="0"/>
                    </a:p>
                  </a:txBody>
                  <a:tcPr/>
                </a:tc>
                <a:tc>
                  <a:txBody>
                    <a:bodyPr/>
                    <a:lstStyle/>
                    <a:p>
                      <a:r>
                        <a:rPr lang="fr-FR" sz="1100" dirty="0" smtClean="0"/>
                        <a:t>En </a:t>
                      </a:r>
                      <a:r>
                        <a:rPr lang="fr-FR" sz="1100" b="1" dirty="0" smtClean="0"/>
                        <a:t>implémentation</a:t>
                      </a:r>
                      <a:r>
                        <a:rPr lang="fr-FR" sz="1100" dirty="0" smtClean="0"/>
                        <a:t>, pom.xml de l’APIM</a:t>
                      </a:r>
                      <a:endParaRPr lang="fr-FR" sz="11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dirty="0" smtClean="0"/>
                        <a:t> </a:t>
                      </a:r>
                      <a:r>
                        <a:rPr lang="fr-FR" sz="1100" dirty="0" err="1" smtClean="0"/>
                        <a:t>apiname</a:t>
                      </a:r>
                      <a:endParaRPr lang="fr-FR" sz="1100" dirty="0" smtClean="0"/>
                    </a:p>
                    <a:p>
                      <a:endParaRPr lang="fr-FR" sz="1100" dirty="0"/>
                    </a:p>
                  </a:txBody>
                  <a:tcPr/>
                </a:tc>
                <a:extLst>
                  <a:ext uri="{0D108BD9-81ED-4DB2-BD59-A6C34878D82A}">
                    <a16:rowId xmlns:a16="http://schemas.microsoft.com/office/drawing/2014/main" val="10001"/>
                  </a:ext>
                </a:extLst>
              </a:tr>
              <a:tr h="370840">
                <a:tc>
                  <a:txBody>
                    <a:bodyPr/>
                    <a:lstStyle/>
                    <a:p>
                      <a:r>
                        <a:rPr lang="fr-FR" sz="1100" dirty="0" smtClean="0"/>
                        <a:t>API </a:t>
                      </a:r>
                      <a:r>
                        <a:rPr lang="fr-FR" sz="1100" dirty="0" err="1" smtClean="0"/>
                        <a:t>context</a:t>
                      </a:r>
                      <a:endParaRPr lang="fr-FR" sz="11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dirty="0" smtClean="0"/>
                        <a:t>En </a:t>
                      </a:r>
                      <a:r>
                        <a:rPr lang="fr-FR" sz="1100" b="1" dirty="0" smtClean="0"/>
                        <a:t>implémentation</a:t>
                      </a:r>
                      <a:r>
                        <a:rPr lang="fr-FR" sz="1100" dirty="0" smtClean="0"/>
                        <a:t>, pom.xml de l’APIM</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dirty="0" err="1" smtClean="0"/>
                        <a:t>context</a:t>
                      </a:r>
                      <a:endParaRPr lang="fr-FR" sz="1100" dirty="0" smtClean="0"/>
                    </a:p>
                  </a:txBody>
                  <a:tcPr/>
                </a:tc>
                <a:extLst>
                  <a:ext uri="{0D108BD9-81ED-4DB2-BD59-A6C34878D82A}">
                    <a16:rowId xmlns:a16="http://schemas.microsoft.com/office/drawing/2014/main" val="10002"/>
                  </a:ext>
                </a:extLst>
              </a:tr>
              <a:tr h="370840">
                <a:tc>
                  <a:txBody>
                    <a:bodyPr/>
                    <a:lstStyle/>
                    <a:p>
                      <a:r>
                        <a:rPr lang="fr-FR" sz="1100" dirty="0" smtClean="0"/>
                        <a:t>Nom ressource</a:t>
                      </a:r>
                      <a:endParaRPr lang="fr-FR" sz="11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dirty="0" smtClean="0"/>
                        <a:t>En </a:t>
                      </a:r>
                      <a:r>
                        <a:rPr lang="fr-FR" sz="1100" b="1" dirty="0" smtClean="0"/>
                        <a:t>conception</a:t>
                      </a:r>
                      <a:r>
                        <a:rPr lang="fr-FR" sz="1100" dirty="0" smtClean="0"/>
                        <a:t>,</a:t>
                      </a:r>
                      <a:r>
                        <a:rPr lang="fr-FR" sz="1100" baseline="0" dirty="0" smtClean="0"/>
                        <a:t> sur la classe de ressource</a:t>
                      </a:r>
                      <a:endParaRPr lang="fr-FR" sz="11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dirty="0" smtClean="0"/>
                        <a:t>Nom de la classe de la ressource</a:t>
                      </a:r>
                    </a:p>
                  </a:txBody>
                  <a:tcPr/>
                </a:tc>
                <a:extLst>
                  <a:ext uri="{0D108BD9-81ED-4DB2-BD59-A6C34878D82A}">
                    <a16:rowId xmlns:a16="http://schemas.microsoft.com/office/drawing/2014/main" val="10003"/>
                  </a:ext>
                </a:extLst>
              </a:tr>
              <a:tr h="370840">
                <a:tc>
                  <a:txBody>
                    <a:bodyPr/>
                    <a:lstStyle/>
                    <a:p>
                      <a:r>
                        <a:rPr lang="fr-FR" sz="1100" dirty="0" smtClean="0"/>
                        <a:t>Chemin ressource</a:t>
                      </a:r>
                      <a:endParaRPr lang="fr-FR" sz="11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dirty="0" smtClean="0"/>
                        <a:t>En </a:t>
                      </a:r>
                      <a:r>
                        <a:rPr lang="fr-FR" sz="1100" b="1" dirty="0" smtClean="0"/>
                        <a:t>conception</a:t>
                      </a:r>
                      <a:r>
                        <a:rPr lang="fr-FR" sz="1100" dirty="0" smtClean="0"/>
                        <a:t>,</a:t>
                      </a:r>
                      <a:r>
                        <a:rPr lang="fr-FR" sz="1100" baseline="0" dirty="0" smtClean="0"/>
                        <a:t> sur la classe de ressource</a:t>
                      </a:r>
                      <a:endParaRPr lang="fr-FR" sz="1100" dirty="0" smtClean="0"/>
                    </a:p>
                  </a:txBody>
                  <a:tcPr/>
                </a:tc>
                <a:tc>
                  <a:txBody>
                    <a:bodyPr/>
                    <a:lstStyle/>
                    <a:p>
                      <a:r>
                        <a:rPr lang="fr-FR" sz="1100" dirty="0" smtClean="0"/>
                        <a:t>Dans le stéréotype « Ressource », propriétés « </a:t>
                      </a:r>
                      <a:r>
                        <a:rPr lang="fr-FR" sz="1100" dirty="0" err="1" smtClean="0"/>
                        <a:t>path</a:t>
                      </a:r>
                      <a:r>
                        <a:rPr lang="fr-FR" sz="1100" dirty="0" smtClean="0"/>
                        <a:t> »</a:t>
                      </a:r>
                      <a:endParaRPr lang="fr-FR" sz="1100" dirty="0"/>
                    </a:p>
                  </a:txBody>
                  <a:tcPr/>
                </a:tc>
                <a:extLst>
                  <a:ext uri="{0D108BD9-81ED-4DB2-BD59-A6C34878D82A}">
                    <a16:rowId xmlns:a16="http://schemas.microsoft.com/office/drawing/2014/main" val="10004"/>
                  </a:ext>
                </a:extLst>
              </a:tr>
              <a:tr h="370840">
                <a:tc>
                  <a:txBody>
                    <a:bodyPr/>
                    <a:lstStyle/>
                    <a:p>
                      <a:r>
                        <a:rPr lang="fr-FR" sz="1100" dirty="0" err="1" smtClean="0"/>
                        <a:t>Path</a:t>
                      </a:r>
                      <a:r>
                        <a:rPr lang="fr-FR" sz="1100" baseline="0" dirty="0" smtClean="0"/>
                        <a:t> </a:t>
                      </a:r>
                      <a:r>
                        <a:rPr lang="fr-FR" sz="1100" baseline="0" dirty="0" err="1" smtClean="0"/>
                        <a:t>param</a:t>
                      </a:r>
                      <a:endParaRPr lang="fr-FR" sz="11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dirty="0" smtClean="0"/>
                        <a:t>En </a:t>
                      </a:r>
                      <a:r>
                        <a:rPr lang="fr-FR" sz="1100" b="1" dirty="0" smtClean="0"/>
                        <a:t>conception</a:t>
                      </a:r>
                      <a:r>
                        <a:rPr lang="fr-FR" sz="1100" dirty="0" smtClean="0"/>
                        <a:t>,</a:t>
                      </a:r>
                      <a:r>
                        <a:rPr lang="fr-FR" sz="1100" baseline="0" dirty="0" smtClean="0"/>
                        <a:t> sur le paramètre de l’opération de la ressource</a:t>
                      </a:r>
                      <a:endParaRPr lang="fr-FR" sz="11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dirty="0" smtClean="0"/>
                        <a:t>Nom du paramètre</a:t>
                      </a:r>
                    </a:p>
                  </a:txBody>
                  <a:tcPr/>
                </a:tc>
                <a:extLst>
                  <a:ext uri="{0D108BD9-81ED-4DB2-BD59-A6C34878D82A}">
                    <a16:rowId xmlns:a16="http://schemas.microsoft.com/office/drawing/2014/main" val="10005"/>
                  </a:ext>
                </a:extLst>
              </a:tr>
              <a:tr h="370840">
                <a:tc>
                  <a:txBody>
                    <a:bodyPr/>
                    <a:lstStyle/>
                    <a:p>
                      <a:r>
                        <a:rPr lang="fr-FR" sz="1100" dirty="0" err="1" smtClean="0"/>
                        <a:t>Query</a:t>
                      </a:r>
                      <a:r>
                        <a:rPr lang="fr-FR" sz="1100" dirty="0" smtClean="0"/>
                        <a:t> </a:t>
                      </a:r>
                      <a:r>
                        <a:rPr lang="fr-FR" sz="1100" dirty="0" err="1" smtClean="0"/>
                        <a:t>param</a:t>
                      </a:r>
                      <a:endParaRPr lang="fr-FR" sz="11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dirty="0" smtClean="0"/>
                        <a:t>En </a:t>
                      </a:r>
                      <a:r>
                        <a:rPr lang="fr-FR" sz="1100" b="1" dirty="0" smtClean="0"/>
                        <a:t>conception</a:t>
                      </a:r>
                      <a:r>
                        <a:rPr lang="fr-FR" sz="1100" dirty="0" smtClean="0"/>
                        <a:t>,</a:t>
                      </a:r>
                      <a:r>
                        <a:rPr lang="fr-FR" sz="1100" baseline="0" dirty="0" smtClean="0"/>
                        <a:t> sur le paramètre de l’opération de la ressource</a:t>
                      </a:r>
                      <a:endParaRPr lang="fr-FR" sz="11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dirty="0" smtClean="0"/>
                        <a:t>Nom du paramètre</a:t>
                      </a:r>
                    </a:p>
                    <a:p>
                      <a:endParaRPr lang="fr-FR" sz="1100" dirty="0"/>
                    </a:p>
                  </a:txBody>
                  <a:tcPr/>
                </a:tc>
                <a:extLst>
                  <a:ext uri="{0D108BD9-81ED-4DB2-BD59-A6C34878D82A}">
                    <a16:rowId xmlns:a16="http://schemas.microsoft.com/office/drawing/2014/main" val="10006"/>
                  </a:ext>
                </a:extLst>
              </a:tr>
              <a:tr h="370840">
                <a:tc>
                  <a:txBody>
                    <a:bodyPr/>
                    <a:lstStyle/>
                    <a:p>
                      <a:r>
                        <a:rPr lang="fr-FR" sz="1100" dirty="0" smtClean="0"/>
                        <a:t>Body – un élément</a:t>
                      </a:r>
                      <a:endParaRPr lang="fr-FR" sz="1100" dirty="0"/>
                    </a:p>
                  </a:txBody>
                  <a:tcPr/>
                </a:tc>
                <a:tc>
                  <a:txBody>
                    <a:bodyPr/>
                    <a:lstStyle/>
                    <a:p>
                      <a:r>
                        <a:rPr lang="fr-FR" sz="1100" dirty="0" smtClean="0"/>
                        <a:t>En </a:t>
                      </a:r>
                      <a:r>
                        <a:rPr lang="fr-FR" sz="1100" b="1" dirty="0" smtClean="0"/>
                        <a:t>conception</a:t>
                      </a:r>
                      <a:r>
                        <a:rPr lang="fr-FR" sz="1100" dirty="0" smtClean="0"/>
                        <a:t>, sur les types complexes</a:t>
                      </a:r>
                      <a:endParaRPr lang="fr-FR" sz="1100" dirty="0"/>
                    </a:p>
                  </a:txBody>
                  <a:tcPr/>
                </a:tc>
                <a:tc>
                  <a:txBody>
                    <a:bodyPr/>
                    <a:lstStyle/>
                    <a:p>
                      <a:r>
                        <a:rPr lang="fr-FR" sz="1100" dirty="0" smtClean="0"/>
                        <a:t>Nom de l’élément</a:t>
                      </a:r>
                      <a:endParaRPr lang="fr-FR" sz="1100" dirty="0"/>
                    </a:p>
                  </a:txBody>
                  <a:tcPr/>
                </a:tc>
                <a:extLst>
                  <a:ext uri="{0D108BD9-81ED-4DB2-BD59-A6C34878D82A}">
                    <a16:rowId xmlns:a16="http://schemas.microsoft.com/office/drawing/2014/main" val="10007"/>
                  </a:ext>
                </a:extLst>
              </a:tr>
              <a:tr h="370840">
                <a:tc>
                  <a:txBody>
                    <a:bodyPr/>
                    <a:lstStyle/>
                    <a:p>
                      <a:r>
                        <a:rPr lang="fr-FR" sz="1100" dirty="0" smtClean="0"/>
                        <a:t>Body – un attribut</a:t>
                      </a:r>
                      <a:endParaRPr lang="fr-FR" sz="1100" dirty="0"/>
                    </a:p>
                  </a:txBody>
                  <a:tcPr/>
                </a:tc>
                <a:tc>
                  <a:txBody>
                    <a:bodyPr/>
                    <a:lstStyle/>
                    <a:p>
                      <a:r>
                        <a:rPr lang="fr-FR" sz="1100" dirty="0" smtClean="0"/>
                        <a:t>En </a:t>
                      </a:r>
                      <a:r>
                        <a:rPr lang="fr-FR" sz="1100" b="1" dirty="0" smtClean="0"/>
                        <a:t>conception</a:t>
                      </a:r>
                      <a:r>
                        <a:rPr lang="fr-FR" sz="1100" dirty="0" smtClean="0"/>
                        <a:t>, sur les types complexes</a:t>
                      </a:r>
                      <a:endParaRPr lang="fr-FR" sz="11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dirty="0" smtClean="0"/>
                        <a:t>Nom de l’attribut</a:t>
                      </a:r>
                    </a:p>
                  </a:txBody>
                  <a:tcPr/>
                </a:tc>
                <a:extLst>
                  <a:ext uri="{0D108BD9-81ED-4DB2-BD59-A6C34878D82A}">
                    <a16:rowId xmlns:a16="http://schemas.microsoft.com/office/drawing/2014/main" val="10008"/>
                  </a:ext>
                </a:extLst>
              </a:tr>
            </a:tbl>
          </a:graphicData>
        </a:graphic>
      </p:graphicFrame>
      <p:grpSp>
        <p:nvGrpSpPr>
          <p:cNvPr id="6" name="Groupe 5"/>
          <p:cNvGrpSpPr/>
          <p:nvPr/>
        </p:nvGrpSpPr>
        <p:grpSpPr>
          <a:xfrm>
            <a:off x="8732107" y="-336884"/>
            <a:ext cx="1177066" cy="1869649"/>
            <a:chOff x="8732107" y="-336884"/>
            <a:chExt cx="1177066" cy="1869649"/>
          </a:xfrm>
        </p:grpSpPr>
        <p:sp>
          <p:nvSpPr>
            <p:cNvPr id="7" name="Bande diagonale 6"/>
            <p:cNvSpPr/>
            <p:nvPr/>
          </p:nvSpPr>
          <p:spPr>
            <a:xfrm rot="5400000">
              <a:off x="8554257" y="177850"/>
              <a:ext cx="1532765" cy="1177066"/>
            </a:xfrm>
            <a:prstGeom prst="diagStrip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fr-FR" sz="1400" dirty="0">
                <a:solidFill>
                  <a:prstClr val="black"/>
                </a:solidFill>
              </a:endParaRPr>
            </a:p>
          </p:txBody>
        </p:sp>
        <p:sp>
          <p:nvSpPr>
            <p:cNvPr id="8" name="ZoneTexte 20"/>
            <p:cNvSpPr txBox="1">
              <a:spLocks noChangeArrowheads="1"/>
            </p:cNvSpPr>
            <p:nvPr/>
          </p:nvSpPr>
          <p:spPr bwMode="auto">
            <a:xfrm rot="3180285">
              <a:off x="8581974" y="225501"/>
              <a:ext cx="1742981" cy="61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57200">
                <a:defRPr sz="2000" b="1">
                  <a:solidFill>
                    <a:schemeClr val="tx1"/>
                  </a:solidFill>
                  <a:latin typeface="Arial" charset="0"/>
                  <a:cs typeface="Arial" charset="0"/>
                </a:defRPr>
              </a:lvl1pPr>
              <a:lvl2pPr defTabSz="457200">
                <a:defRPr>
                  <a:solidFill>
                    <a:schemeClr val="tx1"/>
                  </a:solidFill>
                  <a:latin typeface="Arial" charset="0"/>
                  <a:cs typeface="Arial" charset="0"/>
                </a:defRPr>
              </a:lvl2pPr>
              <a:lvl3pPr defTabSz="457200">
                <a:defRPr sz="1600">
                  <a:solidFill>
                    <a:schemeClr val="tx1"/>
                  </a:solidFill>
                  <a:latin typeface="Arial" charset="0"/>
                  <a:cs typeface="Arial" charset="0"/>
                </a:defRPr>
              </a:lvl3pPr>
              <a:lvl4pPr defTabSz="457200">
                <a:defRPr sz="1600">
                  <a:solidFill>
                    <a:schemeClr val="tx1"/>
                  </a:solidFill>
                  <a:latin typeface="Arial" charset="0"/>
                  <a:cs typeface="Arial" charset="0"/>
                </a:defRPr>
              </a:lvl4pPr>
              <a:lvl5pPr defTabSz="457200">
                <a:defRPr sz="1600">
                  <a:solidFill>
                    <a:schemeClr val="tx1"/>
                  </a:solidFill>
                  <a:latin typeface="Arial" charset="0"/>
                  <a:cs typeface="Arial" charset="0"/>
                </a:defRPr>
              </a:lvl5pPr>
              <a:lvl6pPr defTabSz="457200" eaLnBrk="0" hangingPunct="0">
                <a:defRPr sz="1600">
                  <a:solidFill>
                    <a:schemeClr val="tx1"/>
                  </a:solidFill>
                  <a:latin typeface="Arial" charset="0"/>
                  <a:cs typeface="Arial" charset="0"/>
                </a:defRPr>
              </a:lvl6pPr>
              <a:lvl7pPr defTabSz="457200" eaLnBrk="0" hangingPunct="0">
                <a:defRPr sz="1600">
                  <a:solidFill>
                    <a:schemeClr val="tx1"/>
                  </a:solidFill>
                  <a:latin typeface="Arial" charset="0"/>
                  <a:cs typeface="Arial" charset="0"/>
                </a:defRPr>
              </a:lvl7pPr>
              <a:lvl8pPr defTabSz="457200" eaLnBrk="0" hangingPunct="0">
                <a:defRPr sz="1600">
                  <a:solidFill>
                    <a:schemeClr val="tx1"/>
                  </a:solidFill>
                  <a:latin typeface="Arial" charset="0"/>
                  <a:cs typeface="Arial" charset="0"/>
                </a:defRPr>
              </a:lvl8pPr>
              <a:lvl9pPr defTabSz="457200" eaLnBrk="0" hangingPunct="0">
                <a:defRPr sz="1600">
                  <a:solidFill>
                    <a:schemeClr val="tx1"/>
                  </a:solidFill>
                  <a:latin typeface="Arial" charset="0"/>
                  <a:cs typeface="Arial" charset="0"/>
                </a:defRPr>
              </a:lvl9pPr>
            </a:lstStyle>
            <a:p>
              <a:pPr algn="ctr"/>
              <a:r>
                <a:rPr lang="fr-FR" altLang="fr-FR" sz="1600" dirty="0" smtClean="0">
                  <a:solidFill>
                    <a:prstClr val="white"/>
                  </a:solidFill>
                </a:rPr>
                <a:t>en cours</a:t>
              </a:r>
            </a:p>
            <a:p>
              <a:pPr algn="ctr"/>
              <a:r>
                <a:rPr lang="fr-FR" altLang="fr-FR" sz="1600" dirty="0" smtClean="0">
                  <a:solidFill>
                    <a:prstClr val="white"/>
                  </a:solidFill>
                </a:rPr>
                <a:t>dans les outils</a:t>
              </a:r>
              <a:endParaRPr lang="fr-FR" altLang="fr-FR" sz="1600" dirty="0">
                <a:solidFill>
                  <a:prstClr val="white"/>
                </a:solidFill>
              </a:endParaRPr>
            </a:p>
          </p:txBody>
        </p:sp>
      </p:grpSp>
      <p:sp>
        <p:nvSpPr>
          <p:cNvPr id="9" name="Trapèze 8"/>
          <p:cNvSpPr/>
          <p:nvPr/>
        </p:nvSpPr>
        <p:spPr>
          <a:xfrm rot="10800000">
            <a:off x="3832204"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Rectangle 9"/>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3885949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a:t>Nommer les </a:t>
            </a:r>
            <a:r>
              <a:rPr lang="fr-FR" sz="1600" dirty="0" smtClean="0"/>
              <a:t>ressources</a:t>
            </a:r>
            <a:endParaRPr lang="fr-FR" sz="1600" dirty="0"/>
          </a:p>
        </p:txBody>
      </p:sp>
      <p:sp>
        <p:nvSpPr>
          <p:cNvPr id="3" name="Espace réservé du texte 2"/>
          <p:cNvSpPr>
            <a:spLocks noGrp="1"/>
          </p:cNvSpPr>
          <p:nvPr>
            <p:ph type="body" sz="quarter" idx="14"/>
          </p:nvPr>
        </p:nvSpPr>
        <p:spPr>
          <a:xfrm>
            <a:off x="269101" y="1714502"/>
            <a:ext cx="9499599" cy="3860798"/>
          </a:xfrm>
        </p:spPr>
        <p:txBody>
          <a:bodyPr/>
          <a:lstStyle/>
          <a:p>
            <a:r>
              <a:rPr lang="en-US" dirty="0" err="1"/>
              <a:t>Utiliser</a:t>
            </a:r>
            <a:r>
              <a:rPr lang="en-US" dirty="0"/>
              <a:t> des </a:t>
            </a:r>
            <a:r>
              <a:rPr lang="en-US" dirty="0" err="1">
                <a:solidFill>
                  <a:srgbClr val="00B050"/>
                </a:solidFill>
              </a:rPr>
              <a:t>noms</a:t>
            </a:r>
            <a:r>
              <a:rPr lang="en-US" dirty="0"/>
              <a:t> pour </a:t>
            </a:r>
            <a:r>
              <a:rPr lang="en-US" dirty="0" err="1"/>
              <a:t>décrire</a:t>
            </a:r>
            <a:r>
              <a:rPr lang="en-US" dirty="0"/>
              <a:t> les </a:t>
            </a:r>
            <a:r>
              <a:rPr lang="en-US" dirty="0" err="1" smtClean="0"/>
              <a:t>ressources</a:t>
            </a:r>
            <a:endParaRPr lang="en-US" dirty="0" smtClean="0"/>
          </a:p>
          <a:p>
            <a:endParaRPr lang="en-US" dirty="0"/>
          </a:p>
          <a:p>
            <a:pPr lvl="1"/>
            <a:r>
              <a:rPr lang="en-US" dirty="0"/>
              <a:t>Les actions </a:t>
            </a:r>
            <a:r>
              <a:rPr lang="en-US" dirty="0" err="1"/>
              <a:t>sont</a:t>
            </a:r>
            <a:r>
              <a:rPr lang="en-US" dirty="0"/>
              <a:t> </a:t>
            </a:r>
            <a:r>
              <a:rPr lang="en-US" dirty="0" err="1"/>
              <a:t>décrites</a:t>
            </a:r>
            <a:r>
              <a:rPr lang="en-US" dirty="0"/>
              <a:t> par les </a:t>
            </a:r>
            <a:r>
              <a:rPr lang="en-US" dirty="0" err="1"/>
              <a:t>verbes</a:t>
            </a:r>
            <a:r>
              <a:rPr lang="en-US" dirty="0"/>
              <a:t> HTTP, par souci </a:t>
            </a:r>
            <a:r>
              <a:rPr lang="en-US" dirty="0" err="1"/>
              <a:t>d’homogénéité</a:t>
            </a:r>
            <a:r>
              <a:rPr lang="en-US" dirty="0"/>
              <a:t> et </a:t>
            </a:r>
            <a:r>
              <a:rPr lang="en-US" dirty="0" err="1"/>
              <a:t>d’affordance</a:t>
            </a:r>
            <a:endParaRPr lang="en-US" dirty="0"/>
          </a:p>
          <a:p>
            <a:pPr marL="180975" lvl="1" indent="0">
              <a:buNone/>
            </a:pPr>
            <a:endParaRPr lang="en-US" dirty="0">
              <a:solidFill>
                <a:srgbClr val="FF0000"/>
              </a:solidFill>
            </a:endParaRPr>
          </a:p>
          <a:p>
            <a:pPr lvl="1"/>
            <a:r>
              <a:rPr lang="en-US" dirty="0" err="1"/>
              <a:t>Exemples</a:t>
            </a:r>
            <a:r>
              <a:rPr lang="en-US" dirty="0"/>
              <a:t> (</a:t>
            </a:r>
            <a:r>
              <a:rPr lang="en-US" dirty="0" err="1"/>
              <a:t>approche</a:t>
            </a:r>
            <a:r>
              <a:rPr lang="en-US" dirty="0"/>
              <a:t> REST, exposition de </a:t>
            </a:r>
            <a:r>
              <a:rPr lang="en-US" dirty="0" err="1"/>
              <a:t>ressources</a:t>
            </a:r>
            <a:r>
              <a:rPr lang="en-US" dirty="0"/>
              <a:t>)</a:t>
            </a:r>
          </a:p>
          <a:p>
            <a:pPr lvl="2"/>
            <a:r>
              <a:rPr lang="en-US" dirty="0">
                <a:latin typeface="Courier New" panose="02070309020205020404" pitchFamily="49" charset="0"/>
                <a:cs typeface="Courier New" panose="02070309020205020404" pitchFamily="49" charset="0"/>
              </a:rPr>
              <a:t>POST /accounts</a:t>
            </a:r>
          </a:p>
          <a:p>
            <a:pPr lvl="2"/>
            <a:r>
              <a:rPr lang="en-US" dirty="0">
                <a:latin typeface="Courier New" panose="02070309020205020404" pitchFamily="49" charset="0"/>
                <a:cs typeface="Courier New" panose="02070309020205020404" pitchFamily="49" charset="0"/>
              </a:rPr>
              <a:t>PUT /transactions/a1z2e3</a:t>
            </a:r>
          </a:p>
          <a:p>
            <a:pPr lvl="1"/>
            <a:endParaRPr lang="en-US" dirty="0"/>
          </a:p>
          <a:p>
            <a:pPr lvl="1"/>
            <a:r>
              <a:rPr lang="en-US" dirty="0" err="1"/>
              <a:t>Contre-exemples</a:t>
            </a:r>
            <a:r>
              <a:rPr lang="en-US" dirty="0"/>
              <a:t> (</a:t>
            </a:r>
            <a:r>
              <a:rPr lang="en-US" dirty="0" err="1"/>
              <a:t>approche</a:t>
            </a:r>
            <a:r>
              <a:rPr lang="en-US" dirty="0"/>
              <a:t> RPC, exposition de services)</a:t>
            </a:r>
          </a:p>
          <a:p>
            <a:pPr lvl="2"/>
            <a:r>
              <a:rPr lang="fr-FR" strike="sngStrike" dirty="0" err="1">
                <a:latin typeface="Courier New" panose="02070309020205020404" pitchFamily="49" charset="0"/>
                <a:cs typeface="Courier New" panose="02070309020205020404" pitchFamily="49" charset="0"/>
              </a:rPr>
              <a:t>createAccount</a:t>
            </a:r>
            <a:r>
              <a:rPr lang="fr-FR" strike="sngStrike" dirty="0">
                <a:latin typeface="Courier New" panose="02070309020205020404" pitchFamily="49" charset="0"/>
                <a:cs typeface="Courier New" panose="02070309020205020404" pitchFamily="49" charset="0"/>
              </a:rPr>
              <a:t>()</a:t>
            </a:r>
          </a:p>
          <a:p>
            <a:pPr lvl="2"/>
            <a:r>
              <a:rPr lang="fr-FR" strike="sngStrike" dirty="0" err="1">
                <a:latin typeface="Courier New" panose="02070309020205020404" pitchFamily="49" charset="0"/>
                <a:cs typeface="Courier New" panose="02070309020205020404" pitchFamily="49" charset="0"/>
              </a:rPr>
              <a:t>startTransaction</a:t>
            </a:r>
            <a:r>
              <a:rPr lang="fr-FR" strike="sngStrike" dirty="0">
                <a:latin typeface="Courier New" panose="02070309020205020404" pitchFamily="49" charset="0"/>
                <a:cs typeface="Courier New" panose="02070309020205020404" pitchFamily="49" charset="0"/>
              </a:rPr>
              <a:t>(a1z2e3)</a:t>
            </a:r>
          </a:p>
          <a:p>
            <a:pPr marL="457200" lvl="1" indent="0">
              <a:buNone/>
            </a:pPr>
            <a:endParaRPr lang="fr-FR" dirty="0">
              <a:solidFill>
                <a:srgbClr val="FF0000"/>
              </a:solidFill>
            </a:endParaRPr>
          </a:p>
          <a:p>
            <a:endParaRPr lang="fr-FR" dirty="0"/>
          </a:p>
        </p:txBody>
      </p:sp>
      <p:sp>
        <p:nvSpPr>
          <p:cNvPr id="5" name="Trapèze 4"/>
          <p:cNvSpPr/>
          <p:nvPr/>
        </p:nvSpPr>
        <p:spPr>
          <a:xfrm rot="10800000">
            <a:off x="3832204"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Rectangle 5"/>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6045192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a:xfrm>
            <a:off x="269101" y="141105"/>
            <a:ext cx="8162131" cy="639947"/>
          </a:xfrm>
        </p:spPr>
        <p:txBody>
          <a:bodyPr/>
          <a:lstStyle/>
          <a:p>
            <a:pPr lvl="0"/>
            <a:r>
              <a:rPr lang="fr-FR" sz="2000" dirty="0" smtClean="0"/>
              <a:t>Introduction sur les enjeux du "mobile first" et de l'exposition API</a:t>
            </a:r>
            <a:endParaRPr lang="fr-FR" sz="2000" dirty="0"/>
          </a:p>
        </p:txBody>
      </p:sp>
      <p:sp>
        <p:nvSpPr>
          <p:cNvPr id="30" name="Content Placeholder 1"/>
          <p:cNvSpPr txBox="1">
            <a:spLocks/>
          </p:cNvSpPr>
          <p:nvPr/>
        </p:nvSpPr>
        <p:spPr>
          <a:xfrm>
            <a:off x="269100" y="1244287"/>
            <a:ext cx="9210387" cy="2065256"/>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pitchFamily="34"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pitchFamily="34"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pitchFamily="34"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pitchFamily="34"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1600" dirty="0" smtClean="0"/>
              <a:t>Les objectifs : </a:t>
            </a:r>
          </a:p>
          <a:p>
            <a:pPr marL="0" indent="0">
              <a:buNone/>
            </a:pPr>
            <a:endParaRPr lang="fr-FR" sz="1600" dirty="0" smtClean="0"/>
          </a:p>
          <a:p>
            <a:pPr>
              <a:buFont typeface="Wingdings" charset="2"/>
              <a:buChar char="§"/>
            </a:pPr>
            <a:r>
              <a:rPr lang="fr-FR" sz="1600" dirty="0" smtClean="0"/>
              <a:t>Construire </a:t>
            </a:r>
            <a:r>
              <a:rPr lang="fr-FR" sz="1600" dirty="0"/>
              <a:t>des options de fabrication de ressources adaptés aux niveaux d’exigences de l’API privée et de l’Open </a:t>
            </a:r>
            <a:r>
              <a:rPr lang="fr-FR" sz="1600" dirty="0" smtClean="0"/>
              <a:t>API</a:t>
            </a:r>
          </a:p>
          <a:p>
            <a:pPr marL="0" indent="0">
              <a:buNone/>
            </a:pPr>
            <a:endParaRPr lang="fr-FR" sz="1600" dirty="0" smtClean="0"/>
          </a:p>
          <a:p>
            <a:pPr>
              <a:buFont typeface="Wingdings" charset="2"/>
              <a:buChar char="§"/>
            </a:pPr>
            <a:r>
              <a:rPr lang="fr-FR" sz="1600" dirty="0" smtClean="0"/>
              <a:t>Impliquer </a:t>
            </a:r>
            <a:r>
              <a:rPr lang="fr-FR" sz="1600" dirty="0"/>
              <a:t>les métiers pour détourer le périmètre fonctionnel et définir les concepts et ressources à exposer dans une approche méthodologique « mobile first »   </a:t>
            </a:r>
          </a:p>
          <a:p>
            <a:pPr marL="0" indent="0">
              <a:buNone/>
            </a:pPr>
            <a:endParaRPr lang="is-IS" sz="1600" dirty="0" smtClean="0"/>
          </a:p>
          <a:p>
            <a:pPr lvl="1"/>
            <a:endParaRPr lang="is-IS" sz="1600" dirty="0"/>
          </a:p>
        </p:txBody>
      </p:sp>
      <p:sp>
        <p:nvSpPr>
          <p:cNvPr id="17" name="Arc 16"/>
          <p:cNvSpPr/>
          <p:nvPr/>
        </p:nvSpPr>
        <p:spPr>
          <a:xfrm rot="20744145">
            <a:off x="-1470066" y="4853933"/>
            <a:ext cx="8910145" cy="2304256"/>
          </a:xfrm>
          <a:prstGeom prst="arc">
            <a:avLst>
              <a:gd name="adj1" fmla="val 16200000"/>
              <a:gd name="adj2" fmla="val 21184530"/>
            </a:avLst>
          </a:prstGeom>
          <a:noFill/>
          <a:ln w="38100" cap="flat" cmpd="sng" algn="ctr">
            <a:solidFill>
              <a:srgbClr val="E42573"/>
            </a:solidFill>
            <a:prstDash val="solid"/>
            <a:headEnd type="none" w="med" len="med"/>
            <a:tailEnd type="triangle" w="med" len="me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404040"/>
              </a:solidFill>
              <a:effectLst/>
              <a:uLnTx/>
              <a:uFillTx/>
              <a:latin typeface="Arial"/>
              <a:ea typeface="+mn-ea"/>
              <a:cs typeface="+mn-cs"/>
            </a:endParaRPr>
          </a:p>
        </p:txBody>
      </p:sp>
      <p:grpSp>
        <p:nvGrpSpPr>
          <p:cNvPr id="20" name="Grouper 19"/>
          <p:cNvGrpSpPr/>
          <p:nvPr/>
        </p:nvGrpSpPr>
        <p:grpSpPr>
          <a:xfrm>
            <a:off x="1722138" y="3895506"/>
            <a:ext cx="6441838" cy="2336856"/>
            <a:chOff x="1722138" y="3723445"/>
            <a:chExt cx="6441838" cy="2336856"/>
          </a:xfrm>
        </p:grpSpPr>
        <p:pic>
          <p:nvPicPr>
            <p:cNvPr id="9" name="Picture 9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871899">
              <a:off x="5022561" y="3723445"/>
              <a:ext cx="1369248" cy="1402630"/>
            </a:xfrm>
            <a:prstGeom prst="rect">
              <a:avLst/>
            </a:prstGeom>
            <a:noFill/>
            <a:ln>
              <a:noFill/>
            </a:ln>
          </p:spPr>
        </p:pic>
        <p:grpSp>
          <p:nvGrpSpPr>
            <p:cNvPr id="19" name="Grouper 18"/>
            <p:cNvGrpSpPr/>
            <p:nvPr/>
          </p:nvGrpSpPr>
          <p:grpSpPr>
            <a:xfrm>
              <a:off x="1722138" y="3931178"/>
              <a:ext cx="6441838" cy="2129123"/>
              <a:chOff x="1523007" y="3931178"/>
              <a:chExt cx="6441838" cy="2129123"/>
            </a:xfrm>
          </p:grpSpPr>
          <p:pic>
            <p:nvPicPr>
              <p:cNvPr id="5" name="Picture 9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871899">
                <a:off x="2073743" y="4138911"/>
                <a:ext cx="1369248" cy="1402630"/>
              </a:xfrm>
              <a:prstGeom prst="rect">
                <a:avLst/>
              </a:prstGeom>
              <a:noFill/>
              <a:ln>
                <a:noFill/>
              </a:ln>
            </p:spPr>
          </p:pic>
          <p:sp>
            <p:nvSpPr>
              <p:cNvPr id="6" name="Text Box 40"/>
              <p:cNvSpPr txBox="1">
                <a:spLocks noChangeArrowheads="1"/>
              </p:cNvSpPr>
              <p:nvPr/>
            </p:nvSpPr>
            <p:spPr bwMode="auto">
              <a:xfrm>
                <a:off x="2225629" y="4413632"/>
                <a:ext cx="825867"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lgn="ctr">
                  <a:defRPr/>
                </a:pPr>
                <a:r>
                  <a:rPr lang="fr-FR" sz="800" dirty="0" smtClean="0">
                    <a:solidFill>
                      <a:schemeClr val="bg1">
                        <a:lumMod val="95000"/>
                      </a:schemeClr>
                    </a:solidFill>
                    <a:ea typeface="ＭＳ Ｐゴシック" pitchFamily="34" charset="-128"/>
                  </a:rPr>
                  <a:t>GUIDE</a:t>
                </a:r>
              </a:p>
              <a:p>
                <a:pPr algn="ctr">
                  <a:defRPr/>
                </a:pPr>
                <a:r>
                  <a:rPr lang="fr-FR" sz="800" dirty="0" smtClean="0">
                    <a:solidFill>
                      <a:schemeClr val="bg1">
                        <a:lumMod val="95000"/>
                      </a:schemeClr>
                    </a:solidFill>
                    <a:ea typeface="ＭＳ Ｐゴシック" pitchFamily="34" charset="-128"/>
                  </a:rPr>
                  <a:t>PÉDAGOGIQUE</a:t>
                </a:r>
                <a:endParaRPr lang="fr-FR" sz="800" dirty="0">
                  <a:solidFill>
                    <a:schemeClr val="bg1">
                      <a:lumMod val="95000"/>
                    </a:schemeClr>
                  </a:solidFill>
                  <a:ea typeface="ＭＳ Ｐゴシック" pitchFamily="34" charset="-128"/>
                </a:endParaRPr>
              </a:p>
            </p:txBody>
          </p:sp>
          <p:pic>
            <p:nvPicPr>
              <p:cNvPr id="7" name="Picture 9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871899">
                <a:off x="3526420" y="3931178"/>
                <a:ext cx="1369248" cy="1402630"/>
              </a:xfrm>
              <a:prstGeom prst="rect">
                <a:avLst/>
              </a:prstGeom>
              <a:noFill/>
              <a:ln>
                <a:noFill/>
              </a:ln>
            </p:spPr>
          </p:pic>
          <p:sp>
            <p:nvSpPr>
              <p:cNvPr id="8" name="Text Box 40"/>
              <p:cNvSpPr txBox="1">
                <a:spLocks noChangeArrowheads="1"/>
              </p:cNvSpPr>
              <p:nvPr/>
            </p:nvSpPr>
            <p:spPr bwMode="auto">
              <a:xfrm>
                <a:off x="3696178" y="4244355"/>
                <a:ext cx="741309"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lgn="ctr">
                  <a:defRPr/>
                </a:pPr>
                <a:r>
                  <a:rPr lang="fr-FR" sz="800" dirty="0" smtClean="0">
                    <a:solidFill>
                      <a:schemeClr val="bg1">
                        <a:lumMod val="95000"/>
                      </a:schemeClr>
                    </a:solidFill>
                    <a:ea typeface="ＭＳ Ｐゴシック" pitchFamily="34" charset="-128"/>
                  </a:rPr>
                  <a:t>GUIDE</a:t>
                </a:r>
              </a:p>
              <a:p>
                <a:pPr algn="ctr">
                  <a:defRPr/>
                </a:pPr>
                <a:r>
                  <a:rPr lang="fr-FR" sz="800" dirty="0" smtClean="0">
                    <a:solidFill>
                      <a:schemeClr val="bg1">
                        <a:lumMod val="95000"/>
                      </a:schemeClr>
                    </a:solidFill>
                    <a:ea typeface="ＭＳ Ｐゴシック" pitchFamily="34" charset="-128"/>
                  </a:rPr>
                  <a:t>CONCEPTION</a:t>
                </a:r>
                <a:endParaRPr lang="fr-FR" sz="800" dirty="0">
                  <a:solidFill>
                    <a:schemeClr val="bg1">
                      <a:lumMod val="95000"/>
                    </a:schemeClr>
                  </a:solidFill>
                  <a:ea typeface="ＭＳ Ｐゴシック" pitchFamily="34" charset="-128"/>
                </a:endParaRPr>
              </a:p>
            </p:txBody>
          </p:sp>
          <p:sp>
            <p:nvSpPr>
              <p:cNvPr id="10" name="Text Box 40"/>
              <p:cNvSpPr txBox="1">
                <a:spLocks noChangeArrowheads="1"/>
              </p:cNvSpPr>
              <p:nvPr/>
            </p:nvSpPr>
            <p:spPr bwMode="auto">
              <a:xfrm>
                <a:off x="5057759" y="3982812"/>
                <a:ext cx="752580"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lgn="ctr">
                  <a:defRPr/>
                </a:pPr>
                <a:r>
                  <a:rPr lang="fr-FR" sz="800" dirty="0" smtClean="0">
                    <a:solidFill>
                      <a:schemeClr val="bg1">
                        <a:lumMod val="95000"/>
                      </a:schemeClr>
                    </a:solidFill>
                    <a:ea typeface="ＭＳ Ｐゴシック" pitchFamily="34" charset="-128"/>
                  </a:rPr>
                  <a:t>GUIDE</a:t>
                </a:r>
              </a:p>
              <a:p>
                <a:pPr algn="ctr">
                  <a:defRPr/>
                </a:pPr>
                <a:r>
                  <a:rPr lang="fr-FR" sz="800" dirty="0" smtClean="0">
                    <a:solidFill>
                      <a:schemeClr val="bg1">
                        <a:lumMod val="95000"/>
                      </a:schemeClr>
                    </a:solidFill>
                    <a:ea typeface="ＭＳ Ｐゴシック" pitchFamily="34" charset="-128"/>
                  </a:rPr>
                  <a:t>FABRICATION</a:t>
                </a:r>
                <a:endParaRPr lang="fr-FR" sz="800" dirty="0">
                  <a:solidFill>
                    <a:schemeClr val="bg1">
                      <a:lumMod val="95000"/>
                    </a:schemeClr>
                  </a:solidFill>
                  <a:ea typeface="ＭＳ Ｐゴシック" pitchFamily="34" charset="-128"/>
                </a:endParaRPr>
              </a:p>
            </p:txBody>
          </p:sp>
          <p:sp>
            <p:nvSpPr>
              <p:cNvPr id="11" name="ZoneTexte 10"/>
              <p:cNvSpPr txBox="1"/>
              <p:nvPr/>
            </p:nvSpPr>
            <p:spPr>
              <a:xfrm>
                <a:off x="1523007" y="5404148"/>
                <a:ext cx="1901923" cy="656153"/>
              </a:xfrm>
              <a:prstGeom prst="rect">
                <a:avLst/>
              </a:prstGeom>
            </p:spPr>
            <p:txBody>
              <a:bodyPr wrap="none" lIns="0" tIns="0" rIns="0" bIns="0" rtlCol="0" anchor="t" anchorCtr="0">
                <a:noAutofit/>
              </a:bodyPr>
              <a:lstStyle/>
              <a:p>
                <a:r>
                  <a:rPr lang="fr-FR" sz="1000" dirty="0" smtClean="0"/>
                  <a:t>Présentation des concepts  </a:t>
                </a:r>
              </a:p>
              <a:p>
                <a:r>
                  <a:rPr lang="fr-FR" sz="1000" dirty="0" smtClean="0"/>
                  <a:t>Formation sur des cas d’usage</a:t>
                </a:r>
              </a:p>
              <a:p>
                <a:r>
                  <a:rPr lang="fr-FR" sz="1000" dirty="0" smtClean="0"/>
                  <a:t>Présentation des cycles de vie</a:t>
                </a:r>
              </a:p>
              <a:p>
                <a:r>
                  <a:rPr lang="fr-FR" sz="1000" dirty="0" smtClean="0"/>
                  <a:t>Présentation des architectures</a:t>
                </a:r>
              </a:p>
              <a:p>
                <a:endParaRPr lang="fr-FR" sz="1000" dirty="0" smtClean="0"/>
              </a:p>
            </p:txBody>
          </p:sp>
          <p:sp>
            <p:nvSpPr>
              <p:cNvPr id="12" name="ZoneTexte 11"/>
              <p:cNvSpPr txBox="1"/>
              <p:nvPr/>
            </p:nvSpPr>
            <p:spPr>
              <a:xfrm>
                <a:off x="3273233" y="5177847"/>
                <a:ext cx="1308530" cy="656153"/>
              </a:xfrm>
              <a:prstGeom prst="rect">
                <a:avLst/>
              </a:prstGeom>
            </p:spPr>
            <p:txBody>
              <a:bodyPr wrap="none" lIns="0" tIns="0" rIns="0" bIns="0" rtlCol="0" anchor="t" anchorCtr="0">
                <a:normAutofit/>
              </a:bodyPr>
              <a:lstStyle/>
              <a:p>
                <a:r>
                  <a:rPr lang="fr-FR" sz="1000" dirty="0" smtClean="0"/>
                  <a:t>Méthodologie et outillage</a:t>
                </a:r>
              </a:p>
            </p:txBody>
          </p:sp>
          <p:sp>
            <p:nvSpPr>
              <p:cNvPr id="13" name="ZoneTexte 12"/>
              <p:cNvSpPr txBox="1"/>
              <p:nvPr/>
            </p:nvSpPr>
            <p:spPr>
              <a:xfrm>
                <a:off x="4943057" y="4971215"/>
                <a:ext cx="1368247" cy="656153"/>
              </a:xfrm>
              <a:prstGeom prst="rect">
                <a:avLst/>
              </a:prstGeom>
            </p:spPr>
            <p:txBody>
              <a:bodyPr wrap="none" lIns="0" tIns="0" rIns="0" bIns="0" rtlCol="0" anchor="t" anchorCtr="0">
                <a:normAutofit/>
              </a:bodyPr>
              <a:lstStyle/>
              <a:p>
                <a:r>
                  <a:rPr lang="fr-FR" sz="1000" dirty="0"/>
                  <a:t>F</a:t>
                </a:r>
                <a:r>
                  <a:rPr lang="fr-FR" sz="1000" dirty="0" smtClean="0"/>
                  <a:t>abrication </a:t>
                </a:r>
                <a:r>
                  <a:rPr lang="fr-FR" sz="1000" dirty="0"/>
                  <a:t>des </a:t>
                </a:r>
                <a:endParaRPr lang="fr-FR" sz="1000" dirty="0" smtClean="0"/>
              </a:p>
              <a:p>
                <a:r>
                  <a:rPr lang="fr-FR" sz="1000" dirty="0" smtClean="0"/>
                  <a:t>Ressources et des APIs </a:t>
                </a:r>
              </a:p>
              <a:p>
                <a:endParaRPr lang="fr-FR" sz="1000" dirty="0" smtClean="0"/>
              </a:p>
            </p:txBody>
          </p:sp>
          <p:pic>
            <p:nvPicPr>
              <p:cNvPr id="14" name="Picture 9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871899">
                <a:off x="6448263" y="3981658"/>
                <a:ext cx="1369248" cy="1402630"/>
              </a:xfrm>
              <a:prstGeom prst="rect">
                <a:avLst/>
              </a:prstGeom>
              <a:noFill/>
              <a:ln>
                <a:noFill/>
              </a:ln>
            </p:spPr>
          </p:pic>
          <p:sp>
            <p:nvSpPr>
              <p:cNvPr id="15" name="Text Box 40"/>
              <p:cNvSpPr txBox="1">
                <a:spLocks noChangeArrowheads="1"/>
              </p:cNvSpPr>
              <p:nvPr/>
            </p:nvSpPr>
            <p:spPr bwMode="auto">
              <a:xfrm>
                <a:off x="6644996" y="4321366"/>
                <a:ext cx="860983" cy="215444"/>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lgn="ctr">
                  <a:defRPr/>
                </a:pPr>
                <a:r>
                  <a:rPr lang="fr-FR" sz="800" dirty="0" smtClean="0">
                    <a:solidFill>
                      <a:schemeClr val="bg1">
                        <a:lumMod val="95000"/>
                      </a:schemeClr>
                    </a:solidFill>
                    <a:ea typeface="ＭＳ Ｐゴシック" pitchFamily="34" charset="-128"/>
                  </a:rPr>
                  <a:t>FORMATIONS</a:t>
                </a:r>
                <a:endParaRPr lang="fr-FR" sz="800" dirty="0">
                  <a:solidFill>
                    <a:schemeClr val="bg1">
                      <a:lumMod val="95000"/>
                    </a:schemeClr>
                  </a:solidFill>
                  <a:ea typeface="ＭＳ Ｐゴシック" pitchFamily="34" charset="-128"/>
                </a:endParaRPr>
              </a:p>
            </p:txBody>
          </p:sp>
          <p:sp>
            <p:nvSpPr>
              <p:cNvPr id="18" name="ZoneTexte 17"/>
              <p:cNvSpPr txBox="1"/>
              <p:nvPr/>
            </p:nvSpPr>
            <p:spPr>
              <a:xfrm>
                <a:off x="6644996" y="5267905"/>
                <a:ext cx="1319849" cy="308984"/>
              </a:xfrm>
              <a:prstGeom prst="rect">
                <a:avLst/>
              </a:prstGeom>
            </p:spPr>
            <p:txBody>
              <a:bodyPr wrap="none" lIns="0" tIns="0" rIns="0" bIns="0" rtlCol="0" anchor="t" anchorCtr="0">
                <a:noAutofit/>
              </a:bodyPr>
              <a:lstStyle/>
              <a:p>
                <a:r>
                  <a:rPr lang="fr-FR" sz="1000" dirty="0" smtClean="0"/>
                  <a:t>Formations </a:t>
                </a:r>
              </a:p>
              <a:p>
                <a:endParaRPr lang="fr-FR" sz="1000" dirty="0" smtClean="0"/>
              </a:p>
              <a:p>
                <a:endParaRPr lang="fr-FR" sz="1000" dirty="0" smtClean="0"/>
              </a:p>
            </p:txBody>
          </p:sp>
        </p:grpSp>
      </p:grpSp>
      <p:sp>
        <p:nvSpPr>
          <p:cNvPr id="21" name="Rectangle 20"/>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36794461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a:t>Nommer les </a:t>
            </a:r>
            <a:r>
              <a:rPr lang="fr-FR" sz="1600" dirty="0" smtClean="0"/>
              <a:t>ressources : </a:t>
            </a:r>
            <a:r>
              <a:rPr lang="fr-FR" sz="1600" dirty="0"/>
              <a:t>Le pluriel</a:t>
            </a:r>
          </a:p>
        </p:txBody>
      </p:sp>
      <p:sp>
        <p:nvSpPr>
          <p:cNvPr id="3" name="Espace réservé du texte 2"/>
          <p:cNvSpPr>
            <a:spLocks noGrp="1"/>
          </p:cNvSpPr>
          <p:nvPr>
            <p:ph type="body" sz="quarter" idx="14"/>
          </p:nvPr>
        </p:nvSpPr>
        <p:spPr>
          <a:xfrm>
            <a:off x="863600" y="1549402"/>
            <a:ext cx="8051800" cy="4360903"/>
          </a:xfrm>
        </p:spPr>
        <p:txBody>
          <a:bodyPr/>
          <a:lstStyle/>
          <a:p>
            <a:r>
              <a:rPr lang="en-US" dirty="0" err="1"/>
              <a:t>Utiliser</a:t>
            </a:r>
            <a:r>
              <a:rPr lang="en-US" dirty="0"/>
              <a:t> le </a:t>
            </a:r>
            <a:r>
              <a:rPr lang="en-US" dirty="0" err="1">
                <a:solidFill>
                  <a:srgbClr val="00B050"/>
                </a:solidFill>
              </a:rPr>
              <a:t>pluriel</a:t>
            </a:r>
            <a:r>
              <a:rPr lang="en-US" dirty="0"/>
              <a:t> pour le nom des collections </a:t>
            </a:r>
            <a:r>
              <a:rPr lang="en-US" u="sng" dirty="0"/>
              <a:t>et des instances </a:t>
            </a:r>
            <a:r>
              <a:rPr lang="fr-FR" dirty="0"/>
              <a:t>:</a:t>
            </a:r>
          </a:p>
          <a:p>
            <a:pPr lvl="1"/>
            <a:r>
              <a:rPr lang="fr-FR" dirty="0"/>
              <a:t>Collection de ressources : </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users</a:t>
            </a:r>
            <a:r>
              <a:rPr lang="fr-FR" dirty="0">
                <a:latin typeface="Courier New" panose="02070309020205020404" pitchFamily="49" charset="0"/>
                <a:cs typeface="Courier New" panose="02070309020205020404" pitchFamily="49" charset="0"/>
              </a:rPr>
              <a:t> </a:t>
            </a:r>
          </a:p>
          <a:p>
            <a:pPr lvl="1"/>
            <a:r>
              <a:rPr lang="fr-FR" dirty="0"/>
              <a:t>Instance d’une ressource : </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users</a:t>
            </a:r>
            <a:r>
              <a:rPr lang="fr-FR" dirty="0">
                <a:latin typeface="Courier New" panose="02070309020205020404" pitchFamily="49" charset="0"/>
                <a:cs typeface="Courier New" panose="02070309020205020404" pitchFamily="49" charset="0"/>
              </a:rPr>
              <a:t>/007 </a:t>
            </a:r>
            <a:endParaRPr lang="fr-FR" dirty="0">
              <a:latin typeface="Courier New" panose="02070309020205020404" pitchFamily="49" charset="0"/>
              <a:cs typeface="Courier New" panose="02070309020205020404" pitchFamily="49" charset="0"/>
              <a:sym typeface="Wingdings" pitchFamily="2" charset="2"/>
            </a:endParaRPr>
          </a:p>
          <a:p>
            <a:pPr marL="180975" lvl="2" indent="0">
              <a:buNone/>
            </a:pPr>
            <a:r>
              <a:rPr lang="fr-FR" dirty="0" smtClean="0">
                <a:sym typeface="Wingdings" pitchFamily="2" charset="2"/>
              </a:rPr>
              <a:t>		 </a:t>
            </a:r>
            <a:r>
              <a:rPr lang="fr-FR" dirty="0">
                <a:sym typeface="Wingdings" pitchFamily="2" charset="2"/>
              </a:rPr>
              <a:t>Assure une cohérence sur le nommage des ressources et leurs accès</a:t>
            </a:r>
          </a:p>
          <a:p>
            <a:endParaRPr lang="fr-FR" dirty="0" smtClean="0"/>
          </a:p>
          <a:p>
            <a:endParaRPr lang="fr-FR" dirty="0"/>
          </a:p>
          <a:p>
            <a:r>
              <a:rPr lang="fr-FR" dirty="0"/>
              <a:t> Cas du singleton </a:t>
            </a:r>
          </a:p>
          <a:p>
            <a:pPr marL="400050" lvl="1" indent="0"/>
            <a:r>
              <a:rPr lang="fr-FR" dirty="0"/>
              <a:t> Si la ressource est unique (singleton) utiliser le singulier</a:t>
            </a:r>
          </a:p>
          <a:p>
            <a:pPr marL="638369" lvl="2" indent="0"/>
            <a:r>
              <a:rPr lang="fr-FR" dirty="0"/>
              <a:t> </a:t>
            </a:r>
            <a:r>
              <a:rPr lang="fr-FR" dirty="0" smtClean="0"/>
              <a:t>authentification</a:t>
            </a:r>
          </a:p>
          <a:p>
            <a:pPr marL="95444"/>
            <a:endParaRPr lang="fr-FR" dirty="0">
              <a:solidFill>
                <a:srgbClr val="FF0000"/>
              </a:solidFill>
            </a:endParaRPr>
          </a:p>
          <a:p>
            <a:pPr marL="95444"/>
            <a:r>
              <a:rPr lang="fr-FR" dirty="0"/>
              <a:t>Utiliser des </a:t>
            </a:r>
            <a:r>
              <a:rPr lang="fr-FR" dirty="0">
                <a:solidFill>
                  <a:srgbClr val="00B050"/>
                </a:solidFill>
              </a:rPr>
              <a:t>noms</a:t>
            </a:r>
            <a:r>
              <a:rPr lang="fr-FR" dirty="0"/>
              <a:t> et pas des verbes dans </a:t>
            </a:r>
            <a:r>
              <a:rPr lang="fr-FR" dirty="0" err="1"/>
              <a:t>l’uri</a:t>
            </a:r>
            <a:endParaRPr lang="fr-FR" dirty="0"/>
          </a:p>
          <a:p>
            <a:endParaRPr lang="fr-FR" dirty="0"/>
          </a:p>
        </p:txBody>
      </p:sp>
      <p:sp>
        <p:nvSpPr>
          <p:cNvPr id="5" name="Trapèze 4"/>
          <p:cNvSpPr/>
          <p:nvPr/>
        </p:nvSpPr>
        <p:spPr>
          <a:xfrm rot="10800000">
            <a:off x="3832204"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Rectangle 5"/>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24668438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c</a:t>
            </a:r>
            <a:r>
              <a:rPr lang="fr-FR" dirty="0" smtClean="0"/>
              <a:t>onception des </a:t>
            </a:r>
            <a:r>
              <a:rPr lang="fr-FR" dirty="0"/>
              <a:t>Ressources</a:t>
            </a:r>
            <a:br>
              <a:rPr lang="fr-FR" dirty="0"/>
            </a:br>
            <a:r>
              <a:rPr lang="fr-FR" sz="1600" dirty="0" smtClean="0"/>
              <a:t>Nommage des composants RTC</a:t>
            </a:r>
            <a:endParaRPr lang="fr-FR" sz="1600" dirty="0"/>
          </a:p>
        </p:txBody>
      </p:sp>
      <p:sp>
        <p:nvSpPr>
          <p:cNvPr id="3" name="Espace réservé du texte 2"/>
          <p:cNvSpPr>
            <a:spLocks noGrp="1"/>
          </p:cNvSpPr>
          <p:nvPr>
            <p:ph type="body" sz="quarter" idx="14"/>
          </p:nvPr>
        </p:nvSpPr>
        <p:spPr>
          <a:xfrm>
            <a:off x="269100" y="985448"/>
            <a:ext cx="8626475" cy="5184693"/>
          </a:xfrm>
        </p:spPr>
        <p:txBody>
          <a:bodyPr/>
          <a:lstStyle/>
          <a:p>
            <a:pPr lvl="1"/>
            <a:r>
              <a:rPr lang="fr-FR" dirty="0" smtClean="0"/>
              <a:t>Nom du composant API : </a:t>
            </a:r>
            <a:r>
              <a:rPr lang="fr-FR" dirty="0" smtClean="0">
                <a:latin typeface="Courier New" panose="02070309020205020404" pitchFamily="49" charset="0"/>
                <a:cs typeface="Courier New" panose="02070309020205020404" pitchFamily="49" charset="0"/>
              </a:rPr>
              <a:t>APIM_{Nom API}</a:t>
            </a:r>
          </a:p>
          <a:p>
            <a:pPr lvl="1"/>
            <a:r>
              <a:rPr lang="fr-FR" dirty="0" smtClean="0"/>
              <a:t>Nom du composant Ressource : </a:t>
            </a:r>
            <a:r>
              <a:rPr lang="fr-FR" dirty="0" smtClean="0">
                <a:latin typeface="Courier New" panose="02070309020205020404" pitchFamily="49" charset="0"/>
                <a:cs typeface="Courier New" panose="02070309020205020404" pitchFamily="49" charset="0"/>
              </a:rPr>
              <a:t>RESS_{Nom du projet}</a:t>
            </a:r>
          </a:p>
          <a:p>
            <a:pPr lvl="1"/>
            <a:endParaRPr lang="fr-FR" dirty="0"/>
          </a:p>
          <a:p>
            <a:pPr lvl="1"/>
            <a:r>
              <a:rPr lang="fr-FR" dirty="0" smtClean="0">
                <a:latin typeface="Courier New" panose="02070309020205020404" pitchFamily="49" charset="0"/>
                <a:cs typeface="Courier New" panose="02070309020205020404" pitchFamily="49" charset="0"/>
              </a:rPr>
              <a:t>Nom API </a:t>
            </a:r>
            <a:r>
              <a:rPr lang="fr-FR" dirty="0" smtClean="0"/>
              <a:t>: nom de l’API spécifié dans le </a:t>
            </a:r>
            <a:r>
              <a:rPr lang="fr-FR" dirty="0" smtClean="0">
                <a:latin typeface="Courier New" panose="02070309020205020404" pitchFamily="49" charset="0"/>
                <a:cs typeface="Courier New" panose="02070309020205020404" pitchFamily="49" charset="0"/>
              </a:rPr>
              <a:t>pom.xml</a:t>
            </a:r>
            <a:r>
              <a:rPr lang="fr-FR" dirty="0" smtClean="0"/>
              <a:t>, attribut </a:t>
            </a:r>
            <a:r>
              <a:rPr lang="fr-FR" dirty="0" err="1" smtClean="0">
                <a:latin typeface="Courier New" panose="02070309020205020404" pitchFamily="49" charset="0"/>
                <a:cs typeface="Courier New" panose="02070309020205020404" pitchFamily="49" charset="0"/>
              </a:rPr>
              <a:t>apiname</a:t>
            </a:r>
            <a:endParaRPr lang="fr-FR" dirty="0">
              <a:latin typeface="Courier New" panose="02070309020205020404" pitchFamily="49" charset="0"/>
              <a:cs typeface="Courier New" panose="02070309020205020404" pitchFamily="49" charset="0"/>
            </a:endParaRPr>
          </a:p>
          <a:p>
            <a:pPr lvl="1"/>
            <a:r>
              <a:rPr lang="fr-FR" dirty="0" smtClean="0">
                <a:latin typeface="Courier New" panose="02070309020205020404" pitchFamily="49" charset="0"/>
                <a:cs typeface="Courier New" panose="02070309020205020404" pitchFamily="49" charset="0"/>
              </a:rPr>
              <a:t>Nom du projet</a:t>
            </a:r>
            <a:r>
              <a:rPr lang="fr-FR" dirty="0"/>
              <a:t> : est le chemin (</a:t>
            </a:r>
            <a:r>
              <a:rPr lang="fr-FR" dirty="0" err="1"/>
              <a:t>path</a:t>
            </a:r>
            <a:r>
              <a:rPr lang="fr-FR" dirty="0"/>
              <a:t>) d’accès à la ressource </a:t>
            </a:r>
            <a:endParaRPr lang="fr-FR" dirty="0" smtClean="0"/>
          </a:p>
          <a:p>
            <a:pPr marL="704850" lvl="2" indent="-342900">
              <a:buFont typeface="+mj-lt"/>
              <a:buAutoNum type="arabicPeriod"/>
            </a:pPr>
            <a:r>
              <a:rPr lang="fr-FR" dirty="0" smtClean="0"/>
              <a:t>en </a:t>
            </a:r>
            <a:r>
              <a:rPr lang="fr-FR" dirty="0"/>
              <a:t>remplaçant « / » par « _ », </a:t>
            </a:r>
            <a:endParaRPr lang="fr-FR" dirty="0" smtClean="0"/>
          </a:p>
          <a:p>
            <a:pPr marL="704850" lvl="2" indent="-342900">
              <a:buFont typeface="+mj-lt"/>
              <a:buAutoNum type="arabicPeriod"/>
            </a:pPr>
            <a:r>
              <a:rPr lang="fr-FR" dirty="0" smtClean="0"/>
              <a:t>en supprimant </a:t>
            </a:r>
            <a:r>
              <a:rPr lang="fr-FR" dirty="0"/>
              <a:t>les paramètres, </a:t>
            </a:r>
            <a:endParaRPr lang="fr-FR" dirty="0" smtClean="0"/>
          </a:p>
          <a:p>
            <a:pPr marL="704850" lvl="2" indent="-342900">
              <a:buFont typeface="+mj-lt"/>
              <a:buAutoNum type="arabicPeriod"/>
            </a:pPr>
            <a:r>
              <a:rPr lang="fr-FR" dirty="0" smtClean="0"/>
              <a:t>en conservant uniquement le </a:t>
            </a:r>
            <a:r>
              <a:rPr lang="fr-FR" dirty="0"/>
              <a:t>premier et dernier élément du </a:t>
            </a:r>
            <a:r>
              <a:rPr lang="fr-FR" dirty="0" smtClean="0"/>
              <a:t>chemin,</a:t>
            </a:r>
            <a:endParaRPr lang="fr-FR" dirty="0"/>
          </a:p>
          <a:p>
            <a:pPr marL="704850" lvl="2" indent="-342900">
              <a:buFont typeface="+mj-lt"/>
              <a:buAutoNum type="arabicPeriod"/>
            </a:pPr>
            <a:r>
              <a:rPr lang="fr-FR" dirty="0"/>
              <a:t>en mettant les éléments du chemin en </a:t>
            </a:r>
            <a:r>
              <a:rPr lang="fr-FR" dirty="0" err="1"/>
              <a:t>UpperCamelCase</a:t>
            </a:r>
            <a:endParaRPr lang="fr-FR" dirty="0"/>
          </a:p>
          <a:p>
            <a:pPr marL="704850" lvl="2" indent="-342900">
              <a:buFont typeface="+mj-lt"/>
              <a:buAutoNum type="arabicPeriod"/>
            </a:pPr>
            <a:endParaRPr lang="fr-FR" dirty="0" smtClean="0"/>
          </a:p>
          <a:p>
            <a:pPr lvl="2"/>
            <a:endParaRPr lang="fr-FR" dirty="0"/>
          </a:p>
          <a:p>
            <a:pPr lvl="2"/>
            <a:endParaRPr lang="fr-FR" dirty="0" smtClean="0"/>
          </a:p>
          <a:p>
            <a:pPr lvl="2"/>
            <a:endParaRPr lang="fr-FR" dirty="0"/>
          </a:p>
          <a:p>
            <a:pPr lvl="2"/>
            <a:endParaRPr lang="fr-FR" dirty="0" smtClean="0"/>
          </a:p>
          <a:p>
            <a:pPr lvl="2"/>
            <a:r>
              <a:rPr lang="fr-FR" smtClean="0"/>
              <a:t>Cette </a:t>
            </a:r>
            <a:r>
              <a:rPr lang="fr-FR" dirty="0"/>
              <a:t>règle de nommage a été choisie:</a:t>
            </a:r>
          </a:p>
          <a:p>
            <a:pPr lvl="3"/>
            <a:r>
              <a:rPr lang="fr-FR" dirty="0"/>
              <a:t>pour pouvoir différencier des composants qui auraient le dernier élément du chemin identique</a:t>
            </a:r>
          </a:p>
          <a:p>
            <a:pPr lvl="3"/>
            <a:r>
              <a:rPr lang="fr-FR" dirty="0"/>
              <a:t>pour ne pas alourdir le nom du composant dans le cas de chemin à 3 niveaux</a:t>
            </a:r>
            <a:r>
              <a:rPr lang="fr-FR" dirty="0" smtClean="0"/>
              <a:t>.</a:t>
            </a:r>
          </a:p>
          <a:p>
            <a:pPr lvl="2"/>
            <a:endParaRPr lang="fr-FR" dirty="0" smtClean="0"/>
          </a:p>
        </p:txBody>
      </p:sp>
      <p:sp>
        <p:nvSpPr>
          <p:cNvPr id="5" name="Trapèze 4"/>
          <p:cNvSpPr/>
          <p:nvPr/>
        </p:nvSpPr>
        <p:spPr>
          <a:xfrm rot="10800000">
            <a:off x="3832204"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aphicFrame>
        <p:nvGraphicFramePr>
          <p:cNvPr id="6" name="Tableau 5"/>
          <p:cNvGraphicFramePr>
            <a:graphicFrameLocks noGrp="1"/>
          </p:cNvGraphicFramePr>
          <p:nvPr>
            <p:extLst>
              <p:ext uri="{D42A27DB-BD31-4B8C-83A1-F6EECF244321}">
                <p14:modId xmlns:p14="http://schemas.microsoft.com/office/powerpoint/2010/main" val="912411576"/>
              </p:ext>
            </p:extLst>
          </p:nvPr>
        </p:nvGraphicFramePr>
        <p:xfrm>
          <a:off x="329514" y="4007112"/>
          <a:ext cx="9144000" cy="1051560"/>
        </p:xfrm>
        <a:graphic>
          <a:graphicData uri="http://schemas.openxmlformats.org/drawingml/2006/table">
            <a:tbl>
              <a:tblPr firstRow="1">
                <a:tableStyleId>{8EC20E35-A176-4012-BC5E-935CFFF8708E}</a:tableStyleId>
              </a:tblPr>
              <a:tblGrid>
                <a:gridCol w="5741772">
                  <a:extLst>
                    <a:ext uri="{9D8B030D-6E8A-4147-A177-3AD203B41FA5}">
                      <a16:colId xmlns:a16="http://schemas.microsoft.com/office/drawing/2014/main" val="20000"/>
                    </a:ext>
                  </a:extLst>
                </a:gridCol>
                <a:gridCol w="3402228">
                  <a:extLst>
                    <a:ext uri="{9D8B030D-6E8A-4147-A177-3AD203B41FA5}">
                      <a16:colId xmlns:a16="http://schemas.microsoft.com/office/drawing/2014/main" val="20001"/>
                    </a:ext>
                  </a:extLst>
                </a:gridCol>
              </a:tblGrid>
              <a:tr h="0">
                <a:tc>
                  <a:txBody>
                    <a:bodyPr/>
                    <a:lstStyle/>
                    <a:p>
                      <a:pPr algn="just">
                        <a:lnSpc>
                          <a:spcPct val="115000"/>
                        </a:lnSpc>
                        <a:spcAft>
                          <a:spcPts val="600"/>
                        </a:spcAft>
                      </a:pPr>
                      <a:r>
                        <a:rPr lang="fr-FR" sz="1200" dirty="0">
                          <a:effectLst/>
                        </a:rPr>
                        <a:t>Chemin de la ressource</a:t>
                      </a:r>
                      <a:endParaRPr lang="fr-FR" sz="1200" dirty="0">
                        <a:effectLst/>
                        <a:latin typeface="Arial"/>
                        <a:ea typeface="Times New Roman"/>
                        <a:cs typeface="Times New Roman"/>
                      </a:endParaRPr>
                    </a:p>
                  </a:txBody>
                  <a:tcPr marL="68580" marR="68580" marT="0" marB="0"/>
                </a:tc>
                <a:tc>
                  <a:txBody>
                    <a:bodyPr/>
                    <a:lstStyle/>
                    <a:p>
                      <a:pPr algn="just">
                        <a:lnSpc>
                          <a:spcPct val="115000"/>
                        </a:lnSpc>
                        <a:spcAft>
                          <a:spcPts val="600"/>
                        </a:spcAft>
                      </a:pPr>
                      <a:r>
                        <a:rPr lang="fr-FR" sz="1200">
                          <a:effectLst/>
                        </a:rPr>
                        <a:t>Nom du composant</a:t>
                      </a:r>
                      <a:endParaRPr lang="fr-FR" sz="1200">
                        <a:effectLst/>
                        <a:latin typeface="Arial"/>
                        <a:ea typeface="Times New Roman"/>
                        <a:cs typeface="Times New Roman"/>
                      </a:endParaRPr>
                    </a:p>
                  </a:txBody>
                  <a:tcPr marL="68580" marR="68580" marT="0" marB="0"/>
                </a:tc>
                <a:extLst>
                  <a:ext uri="{0D108BD9-81ED-4DB2-BD59-A6C34878D82A}">
                    <a16:rowId xmlns:a16="http://schemas.microsoft.com/office/drawing/2014/main" val="10000"/>
                  </a:ext>
                </a:extLst>
              </a:tr>
              <a:tr h="0">
                <a:tc>
                  <a:txBody>
                    <a:bodyPr/>
                    <a:lstStyle/>
                    <a:p>
                      <a:pPr algn="just">
                        <a:lnSpc>
                          <a:spcPct val="115000"/>
                        </a:lnSpc>
                        <a:spcAft>
                          <a:spcPts val="600"/>
                        </a:spcAft>
                      </a:pPr>
                      <a:r>
                        <a:rPr lang="fr-FR" sz="1200" dirty="0">
                          <a:effectLst/>
                        </a:rPr>
                        <a:t>/adresses</a:t>
                      </a:r>
                      <a:endParaRPr lang="fr-FR" sz="1200" dirty="0">
                        <a:effectLst/>
                        <a:latin typeface="Arial"/>
                        <a:ea typeface="Times New Roman"/>
                        <a:cs typeface="Times New Roman"/>
                      </a:endParaRPr>
                    </a:p>
                  </a:txBody>
                  <a:tcPr marL="68580" marR="68580" marT="0" marB="0"/>
                </a:tc>
                <a:tc>
                  <a:txBody>
                    <a:bodyPr/>
                    <a:lstStyle/>
                    <a:p>
                      <a:pPr algn="just">
                        <a:lnSpc>
                          <a:spcPct val="115000"/>
                        </a:lnSpc>
                        <a:spcAft>
                          <a:spcPts val="600"/>
                        </a:spcAft>
                      </a:pPr>
                      <a:r>
                        <a:rPr lang="fr-FR" sz="1200" dirty="0" err="1">
                          <a:effectLst/>
                        </a:rPr>
                        <a:t>RESS_Adresses</a:t>
                      </a:r>
                      <a:endParaRPr lang="fr-FR" sz="1200" dirty="0">
                        <a:effectLst/>
                        <a:latin typeface="Arial"/>
                        <a:ea typeface="Times New Roman"/>
                        <a:cs typeface="Times New Roman"/>
                      </a:endParaRPr>
                    </a:p>
                  </a:txBody>
                  <a:tcPr marL="68580" marR="68580" marT="0" marB="0"/>
                </a:tc>
                <a:extLst>
                  <a:ext uri="{0D108BD9-81ED-4DB2-BD59-A6C34878D82A}">
                    <a16:rowId xmlns:a16="http://schemas.microsoft.com/office/drawing/2014/main" val="10001"/>
                  </a:ext>
                </a:extLst>
              </a:tr>
              <a:tr h="0">
                <a:tc>
                  <a:txBody>
                    <a:bodyPr/>
                    <a:lstStyle/>
                    <a:p>
                      <a:pPr algn="just">
                        <a:lnSpc>
                          <a:spcPct val="115000"/>
                        </a:lnSpc>
                        <a:spcAft>
                          <a:spcPts val="600"/>
                        </a:spcAft>
                      </a:pPr>
                      <a:r>
                        <a:rPr lang="fr-FR" sz="1200">
                          <a:effectLst/>
                        </a:rPr>
                        <a:t>/clients/{idClient}/adresses</a:t>
                      </a:r>
                      <a:endParaRPr lang="fr-FR" sz="1200">
                        <a:effectLst/>
                        <a:latin typeface="Arial"/>
                        <a:ea typeface="Times New Roman"/>
                        <a:cs typeface="Times New Roman"/>
                      </a:endParaRPr>
                    </a:p>
                  </a:txBody>
                  <a:tcPr marL="68580" marR="68580" marT="0" marB="0"/>
                </a:tc>
                <a:tc>
                  <a:txBody>
                    <a:bodyPr/>
                    <a:lstStyle/>
                    <a:p>
                      <a:pPr algn="just">
                        <a:lnSpc>
                          <a:spcPct val="115000"/>
                        </a:lnSpc>
                        <a:spcAft>
                          <a:spcPts val="600"/>
                        </a:spcAft>
                      </a:pPr>
                      <a:r>
                        <a:rPr lang="fr-FR" sz="1200" dirty="0" err="1" smtClean="0">
                          <a:effectLst/>
                        </a:rPr>
                        <a:t>RESS_Clients_Adresses</a:t>
                      </a:r>
                      <a:endParaRPr lang="fr-FR" sz="1200" dirty="0">
                        <a:effectLst/>
                        <a:latin typeface="Arial"/>
                        <a:ea typeface="Times New Roman"/>
                        <a:cs typeface="Times New Roman"/>
                      </a:endParaRPr>
                    </a:p>
                  </a:txBody>
                  <a:tcPr marL="68580" marR="68580" marT="0" marB="0"/>
                </a:tc>
                <a:extLst>
                  <a:ext uri="{0D108BD9-81ED-4DB2-BD59-A6C34878D82A}">
                    <a16:rowId xmlns:a16="http://schemas.microsoft.com/office/drawing/2014/main" val="10002"/>
                  </a:ext>
                </a:extLst>
              </a:tr>
              <a:tr h="0">
                <a:tc>
                  <a:txBody>
                    <a:bodyPr/>
                    <a:lstStyle/>
                    <a:p>
                      <a:pPr algn="just">
                        <a:lnSpc>
                          <a:spcPct val="115000"/>
                        </a:lnSpc>
                        <a:spcAft>
                          <a:spcPts val="600"/>
                        </a:spcAft>
                      </a:pPr>
                      <a:r>
                        <a:rPr lang="fr-FR" sz="1200">
                          <a:effectLst/>
                        </a:rPr>
                        <a:t>/contrats/{idContrat}/element_de_contrat</a:t>
                      </a:r>
                      <a:endParaRPr lang="fr-FR" sz="1200">
                        <a:effectLst/>
                        <a:latin typeface="Arial"/>
                        <a:ea typeface="Times New Roman"/>
                        <a:cs typeface="Times New Roman"/>
                      </a:endParaRPr>
                    </a:p>
                  </a:txBody>
                  <a:tcPr marL="68580" marR="68580" marT="0" marB="0"/>
                </a:tc>
                <a:tc>
                  <a:txBody>
                    <a:bodyPr/>
                    <a:lstStyle/>
                    <a:p>
                      <a:pPr algn="just">
                        <a:lnSpc>
                          <a:spcPct val="115000"/>
                        </a:lnSpc>
                        <a:spcAft>
                          <a:spcPts val="600"/>
                        </a:spcAft>
                      </a:pPr>
                      <a:r>
                        <a:rPr lang="fr-FR" sz="1200" dirty="0" err="1" smtClean="0">
                          <a:effectLst/>
                        </a:rPr>
                        <a:t>RESS_Contrats_Element_de_contrat</a:t>
                      </a:r>
                      <a:endParaRPr lang="fr-FR" sz="1200" dirty="0">
                        <a:effectLst/>
                        <a:latin typeface="Arial"/>
                        <a:ea typeface="Times New Roman"/>
                        <a:cs typeface="Times New Roman"/>
                      </a:endParaRPr>
                    </a:p>
                  </a:txBody>
                  <a:tcPr marL="68580" marR="68580" marT="0" marB="0"/>
                </a:tc>
                <a:extLst>
                  <a:ext uri="{0D108BD9-81ED-4DB2-BD59-A6C34878D82A}">
                    <a16:rowId xmlns:a16="http://schemas.microsoft.com/office/drawing/2014/main" val="10003"/>
                  </a:ext>
                </a:extLst>
              </a:tr>
              <a:tr h="0">
                <a:tc>
                  <a:txBody>
                    <a:bodyPr/>
                    <a:lstStyle/>
                    <a:p>
                      <a:pPr algn="just">
                        <a:lnSpc>
                          <a:spcPct val="115000"/>
                        </a:lnSpc>
                        <a:spcAft>
                          <a:spcPts val="600"/>
                        </a:spcAft>
                      </a:pPr>
                      <a:r>
                        <a:rPr lang="fr-FR" sz="1200">
                          <a:effectLst/>
                        </a:rPr>
                        <a:t>/comptes/{idCompte}/cartes_debit_differe/{idCarte}/operations_debit_differe</a:t>
                      </a:r>
                      <a:endParaRPr lang="fr-FR" sz="1200">
                        <a:effectLst/>
                        <a:latin typeface="Arial"/>
                        <a:ea typeface="Times New Roman"/>
                        <a:cs typeface="Times New Roman"/>
                      </a:endParaRPr>
                    </a:p>
                  </a:txBody>
                  <a:tcPr marL="68580" marR="68580" marT="0" marB="0"/>
                </a:tc>
                <a:tc>
                  <a:txBody>
                    <a:bodyPr/>
                    <a:lstStyle/>
                    <a:p>
                      <a:pPr algn="just">
                        <a:lnSpc>
                          <a:spcPct val="115000"/>
                        </a:lnSpc>
                        <a:spcAft>
                          <a:spcPts val="600"/>
                        </a:spcAft>
                      </a:pPr>
                      <a:r>
                        <a:rPr lang="en-US" sz="1200" dirty="0" err="1" smtClean="0">
                          <a:effectLst/>
                        </a:rPr>
                        <a:t>RESS_Comptes_Operations_debit_differe</a:t>
                      </a:r>
                      <a:endParaRPr lang="en-US" sz="1200" dirty="0" smtClean="0">
                        <a:effectLst/>
                      </a:endParaRPr>
                    </a:p>
                  </a:txBody>
                  <a:tcPr marL="68580" marR="68580" marT="0" marB="0"/>
                </a:tc>
                <a:extLst>
                  <a:ext uri="{0D108BD9-81ED-4DB2-BD59-A6C34878D82A}">
                    <a16:rowId xmlns:a16="http://schemas.microsoft.com/office/drawing/2014/main" val="10004"/>
                  </a:ext>
                </a:extLst>
              </a:tr>
            </a:tbl>
          </a:graphicData>
        </a:graphic>
      </p:graphicFrame>
      <p:sp>
        <p:nvSpPr>
          <p:cNvPr id="7" name="Rectangle 6"/>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925802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a:t>Construire l’ontologie des ressources (</a:t>
            </a:r>
            <a:r>
              <a:rPr lang="fr-FR" sz="1600" dirty="0" smtClean="0"/>
              <a:t>1/3)</a:t>
            </a:r>
            <a:endParaRPr lang="fr-FR" sz="1600" dirty="0"/>
          </a:p>
        </p:txBody>
      </p:sp>
      <p:sp>
        <p:nvSpPr>
          <p:cNvPr id="3" name="Espace réservé du texte 2"/>
          <p:cNvSpPr>
            <a:spLocks noGrp="1"/>
          </p:cNvSpPr>
          <p:nvPr>
            <p:ph type="body" sz="quarter" idx="14"/>
          </p:nvPr>
        </p:nvSpPr>
        <p:spPr>
          <a:xfrm>
            <a:off x="211435" y="936027"/>
            <a:ext cx="5349107" cy="5390632"/>
          </a:xfrm>
        </p:spPr>
        <p:txBody>
          <a:bodyPr/>
          <a:lstStyle/>
          <a:p>
            <a:r>
              <a:rPr lang="fr-FR" sz="1600" u="sng" dirty="0" smtClean="0">
                <a:latin typeface="Arial"/>
                <a:cs typeface="Arial"/>
              </a:rPr>
              <a:t>Les règle </a:t>
            </a:r>
            <a:r>
              <a:rPr lang="fr-FR" sz="1600" u="sng" dirty="0">
                <a:latin typeface="Arial"/>
                <a:cs typeface="Arial"/>
              </a:rPr>
              <a:t>de </a:t>
            </a:r>
            <a:r>
              <a:rPr lang="fr-FR" sz="1600" u="sng" dirty="0" smtClean="0">
                <a:latin typeface="Arial"/>
                <a:cs typeface="Arial"/>
              </a:rPr>
              <a:t>nommage :</a:t>
            </a:r>
          </a:p>
          <a:p>
            <a:endParaRPr lang="fr-FR" sz="1600" u="sng" dirty="0">
              <a:latin typeface="Arial"/>
              <a:cs typeface="Arial"/>
            </a:endParaRPr>
          </a:p>
          <a:p>
            <a:pPr lvl="1"/>
            <a:r>
              <a:rPr lang="fr-FR" sz="1600" dirty="0">
                <a:latin typeface="Arial"/>
                <a:cs typeface="Arial"/>
              </a:rPr>
              <a:t>Trouver le bon compromis entre </a:t>
            </a:r>
          </a:p>
          <a:p>
            <a:pPr lvl="2"/>
            <a:r>
              <a:rPr lang="fr-FR" dirty="0">
                <a:latin typeface="Arial"/>
                <a:cs typeface="Arial"/>
              </a:rPr>
              <a:t>URI </a:t>
            </a:r>
            <a:r>
              <a:rPr lang="fr-FR" dirty="0" smtClean="0">
                <a:latin typeface="Arial"/>
                <a:cs typeface="Arial"/>
              </a:rPr>
              <a:t>permanentes</a:t>
            </a:r>
            <a:endParaRPr lang="fr-FR" dirty="0">
              <a:latin typeface="Arial"/>
              <a:cs typeface="Arial"/>
            </a:endParaRPr>
          </a:p>
          <a:p>
            <a:pPr lvl="3"/>
            <a:r>
              <a:rPr lang="fr-FR" sz="1600" dirty="0">
                <a:latin typeface="Arial"/>
                <a:cs typeface="Arial"/>
              </a:rPr>
              <a:t>Principe de l'opacité, les </a:t>
            </a:r>
            <a:r>
              <a:rPr lang="fr-FR" sz="1600" dirty="0" err="1">
                <a:latin typeface="Arial"/>
                <a:cs typeface="Arial"/>
              </a:rPr>
              <a:t>uri</a:t>
            </a:r>
            <a:r>
              <a:rPr lang="fr-FR" sz="1600" dirty="0">
                <a:latin typeface="Arial"/>
                <a:cs typeface="Arial"/>
              </a:rPr>
              <a:t> ne sont pas utilisées pour analyser le contenu et ne changent pas même lorsque l'état de la ressource change </a:t>
            </a:r>
          </a:p>
          <a:p>
            <a:pPr lvl="4"/>
            <a:r>
              <a:rPr lang="fr-FR" sz="1600" i="1" dirty="0">
                <a:latin typeface="Arial"/>
                <a:cs typeface="Arial"/>
              </a:rPr>
              <a:t>Impact sur </a:t>
            </a:r>
            <a:r>
              <a:rPr lang="fr-FR" sz="1600" i="1" dirty="0" err="1">
                <a:latin typeface="Arial"/>
                <a:cs typeface="Arial"/>
              </a:rPr>
              <a:t>versionning</a:t>
            </a:r>
            <a:r>
              <a:rPr lang="fr-FR" sz="1600" i="1" dirty="0">
                <a:latin typeface="Arial"/>
                <a:cs typeface="Arial"/>
              </a:rPr>
              <a:t> (voir plus loin) </a:t>
            </a:r>
          </a:p>
          <a:p>
            <a:pPr lvl="4"/>
            <a:endParaRPr lang="fr-FR" sz="1600" dirty="0">
              <a:latin typeface="Arial"/>
              <a:cs typeface="Arial"/>
            </a:endParaRPr>
          </a:p>
          <a:p>
            <a:pPr lvl="2"/>
            <a:r>
              <a:rPr lang="fr-FR" dirty="0">
                <a:latin typeface="Arial"/>
                <a:cs typeface="Arial"/>
              </a:rPr>
              <a:t>URI lisibles </a:t>
            </a:r>
          </a:p>
          <a:p>
            <a:pPr lvl="3"/>
            <a:r>
              <a:rPr lang="fr-FR" sz="1600" dirty="0">
                <a:latin typeface="Arial"/>
                <a:cs typeface="Arial"/>
              </a:rPr>
              <a:t>Correspondance intuitive entre </a:t>
            </a:r>
            <a:r>
              <a:rPr lang="fr-FR" sz="1600" dirty="0" err="1">
                <a:latin typeface="Arial"/>
                <a:cs typeface="Arial"/>
              </a:rPr>
              <a:t>l'uri</a:t>
            </a:r>
            <a:r>
              <a:rPr lang="fr-FR" sz="1600" dirty="0">
                <a:latin typeface="Arial"/>
                <a:cs typeface="Arial"/>
              </a:rPr>
              <a:t> et la ressource </a:t>
            </a:r>
          </a:p>
          <a:p>
            <a:pPr lvl="3"/>
            <a:r>
              <a:rPr lang="fr-FR" sz="1600" dirty="0">
                <a:latin typeface="Arial"/>
                <a:cs typeface="Arial"/>
              </a:rPr>
              <a:t>Favorise l'adoption par les consommateurs </a:t>
            </a:r>
          </a:p>
          <a:p>
            <a:pPr lvl="3"/>
            <a:r>
              <a:rPr lang="fr-FR" sz="1600" dirty="0" smtClean="0">
                <a:latin typeface="Arial"/>
                <a:cs typeface="Arial"/>
              </a:rPr>
              <a:t>Pas plus de 3 niveaux d’imbrication dans </a:t>
            </a:r>
            <a:r>
              <a:rPr lang="fr-FR" sz="1600" dirty="0" err="1" smtClean="0">
                <a:latin typeface="Arial"/>
                <a:cs typeface="Arial"/>
              </a:rPr>
              <a:t>l’uri</a:t>
            </a:r>
            <a:r>
              <a:rPr lang="fr-FR" sz="1600" dirty="0" smtClean="0">
                <a:latin typeface="Arial"/>
                <a:cs typeface="Arial"/>
              </a:rPr>
              <a:t>.</a:t>
            </a:r>
            <a:endParaRPr lang="fr-FR" sz="1600" dirty="0">
              <a:latin typeface="Arial"/>
              <a:cs typeface="Arial"/>
            </a:endParaRPr>
          </a:p>
          <a:p>
            <a:endParaRPr lang="fr-FR" sz="1600" dirty="0">
              <a:latin typeface="Arial"/>
              <a:cs typeface="Arial"/>
            </a:endParaRPr>
          </a:p>
          <a:p>
            <a:endParaRPr lang="fr-FR" sz="1600" dirty="0" smtClean="0">
              <a:latin typeface="Arial"/>
              <a:cs typeface="Arial"/>
            </a:endParaRPr>
          </a:p>
          <a:p>
            <a:r>
              <a:rPr lang="fr-FR" sz="1600" b="1" dirty="0" smtClean="0">
                <a:latin typeface="Arial"/>
                <a:cs typeface="Arial"/>
              </a:rPr>
              <a:t>Ne </a:t>
            </a:r>
            <a:r>
              <a:rPr lang="fr-FR" sz="1600" b="1" dirty="0">
                <a:latin typeface="Arial"/>
                <a:cs typeface="Arial"/>
              </a:rPr>
              <a:t>pas utiliser dans les </a:t>
            </a:r>
            <a:r>
              <a:rPr lang="fr-FR" sz="1600" b="1" dirty="0" err="1">
                <a:latin typeface="Arial"/>
                <a:cs typeface="Arial"/>
              </a:rPr>
              <a:t>uri</a:t>
            </a:r>
            <a:r>
              <a:rPr lang="fr-FR" sz="1600" b="1" dirty="0">
                <a:latin typeface="Arial"/>
                <a:cs typeface="Arial"/>
              </a:rPr>
              <a:t> les éléments d'état les plus variables </a:t>
            </a:r>
          </a:p>
          <a:p>
            <a:pPr lvl="1"/>
            <a:r>
              <a:rPr lang="fr-FR" sz="1600" b="1" dirty="0">
                <a:latin typeface="Arial"/>
                <a:cs typeface="Arial"/>
              </a:rPr>
              <a:t>intitulé, nom, titre, … </a:t>
            </a:r>
            <a:endParaRPr lang="fr-FR" sz="1600" b="1" dirty="0" smtClean="0">
              <a:latin typeface="Arial"/>
              <a:cs typeface="Arial"/>
            </a:endParaRPr>
          </a:p>
          <a:p>
            <a:endParaRPr lang="fr-FR" sz="1600" dirty="0"/>
          </a:p>
          <a:p>
            <a:endParaRPr lang="fr-FR" sz="1600" dirty="0"/>
          </a:p>
          <a:p>
            <a:endParaRPr lang="fr-FR" sz="1600" dirty="0"/>
          </a:p>
        </p:txBody>
      </p:sp>
      <p:sp>
        <p:nvSpPr>
          <p:cNvPr id="5" name="Espace réservé du texte 2"/>
          <p:cNvSpPr txBox="1">
            <a:spLocks/>
          </p:cNvSpPr>
          <p:nvPr/>
        </p:nvSpPr>
        <p:spPr>
          <a:xfrm>
            <a:off x="5560542" y="1072984"/>
            <a:ext cx="4011298" cy="5390632"/>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sz="1200" dirty="0" smtClean="0">
                <a:latin typeface="Arial"/>
                <a:cs typeface="Arial"/>
              </a:rPr>
              <a:t>FAIRE :</a:t>
            </a:r>
          </a:p>
          <a:p>
            <a:r>
              <a:rPr lang="fr-FR" sz="1200" dirty="0">
                <a:latin typeface="Arial"/>
                <a:cs typeface="Arial"/>
                <a:hlinkClick r:id="rId3"/>
              </a:rPr>
              <a:t>https://</a:t>
            </a:r>
            <a:r>
              <a:rPr lang="en-US" sz="1200" dirty="0">
                <a:solidFill>
                  <a:schemeClr val="tx1"/>
                </a:solidFill>
                <a:latin typeface="Arial"/>
                <a:cs typeface="Arial"/>
                <a:hlinkClick r:id="rId3"/>
              </a:rPr>
              <a:t>credit-agricole-api.fr</a:t>
            </a:r>
            <a:r>
              <a:rPr lang="fr-FR" sz="1200" dirty="0" smtClean="0">
                <a:latin typeface="Arial"/>
                <a:cs typeface="Arial"/>
                <a:hlinkClick r:id="rId3"/>
              </a:rPr>
              <a:t>/</a:t>
            </a:r>
            <a:r>
              <a:rPr lang="fr-FR" sz="1200" dirty="0" err="1" smtClean="0">
                <a:latin typeface="Arial"/>
                <a:cs typeface="Arial"/>
                <a:hlinkClick r:id="rId3"/>
              </a:rPr>
              <a:t>mes_comptes</a:t>
            </a:r>
            <a:r>
              <a:rPr lang="fr-FR" sz="1200" dirty="0" smtClean="0">
                <a:latin typeface="Arial"/>
                <a:cs typeface="Arial"/>
                <a:hlinkClick r:id="rId3"/>
              </a:rPr>
              <a:t>/v1/clients/12345</a:t>
            </a:r>
            <a:endParaRPr lang="fr-FR" sz="1200" dirty="0" smtClean="0">
              <a:latin typeface="Arial"/>
              <a:cs typeface="Arial"/>
            </a:endParaRPr>
          </a:p>
          <a:p>
            <a:endParaRPr lang="fr-FR" sz="1200" dirty="0">
              <a:latin typeface="Arial"/>
              <a:cs typeface="Arial"/>
            </a:endParaRPr>
          </a:p>
          <a:p>
            <a:r>
              <a:rPr lang="fr-FR" sz="1200" dirty="0">
                <a:latin typeface="Arial"/>
                <a:cs typeface="Arial"/>
                <a:hlinkClick r:id="rId4"/>
              </a:rPr>
              <a:t>https</a:t>
            </a:r>
            <a:r>
              <a:rPr lang="fr-FR" sz="1200" dirty="0" smtClean="0">
                <a:latin typeface="Arial"/>
                <a:cs typeface="Arial"/>
                <a:hlinkClick r:id="rId4"/>
              </a:rPr>
              <a:t>://</a:t>
            </a:r>
            <a:r>
              <a:rPr lang="en-US" sz="1200" dirty="0">
                <a:solidFill>
                  <a:schemeClr val="tx1"/>
                </a:solidFill>
                <a:latin typeface="Arial"/>
                <a:cs typeface="Arial"/>
              </a:rPr>
              <a:t>credit-agricole-api.fr</a:t>
            </a:r>
            <a:r>
              <a:rPr lang="fr-FR" sz="1200" dirty="0" smtClean="0">
                <a:latin typeface="Arial"/>
                <a:cs typeface="Arial"/>
                <a:hlinkClick r:id="rId4"/>
              </a:rPr>
              <a:t>/</a:t>
            </a:r>
            <a:r>
              <a:rPr lang="fr-FR" sz="1200" dirty="0" err="1">
                <a:latin typeface="Arial"/>
                <a:cs typeface="Arial"/>
                <a:hlinkClick r:id="rId3"/>
              </a:rPr>
              <a:t>mes_comptes</a:t>
            </a:r>
            <a:r>
              <a:rPr lang="fr-FR" sz="1200" dirty="0" smtClean="0">
                <a:latin typeface="Arial"/>
                <a:cs typeface="Arial"/>
              </a:rPr>
              <a:t>/v1/comptes/</a:t>
            </a:r>
            <a:r>
              <a:rPr lang="fr-FR" sz="1200" dirty="0" err="1" smtClean="0">
                <a:latin typeface="Arial"/>
                <a:cs typeface="Arial"/>
              </a:rPr>
              <a:t>aed</a:t>
            </a:r>
            <a:r>
              <a:rPr lang="fr-FR" sz="1200" dirty="0" smtClean="0">
                <a:latin typeface="Arial"/>
                <a:cs typeface="Arial"/>
              </a:rPr>
              <a:t>-</a:t>
            </a:r>
          </a:p>
          <a:p>
            <a:r>
              <a:rPr lang="fr-FR" sz="1200" dirty="0" smtClean="0">
                <a:latin typeface="Arial"/>
                <a:cs typeface="Arial"/>
              </a:rPr>
              <a:t>12345/transactions</a:t>
            </a:r>
          </a:p>
          <a:p>
            <a:endParaRPr lang="fr-FR" sz="1200" dirty="0">
              <a:latin typeface="Arial"/>
              <a:cs typeface="Arial"/>
            </a:endParaRPr>
          </a:p>
          <a:p>
            <a:r>
              <a:rPr lang="fr-FR" sz="1200" dirty="0">
                <a:latin typeface="Arial"/>
                <a:cs typeface="Arial"/>
                <a:hlinkClick r:id="rId5"/>
              </a:rPr>
              <a:t>https://</a:t>
            </a:r>
            <a:r>
              <a:rPr lang="en-US" sz="1200" dirty="0">
                <a:solidFill>
                  <a:schemeClr val="tx1"/>
                </a:solidFill>
                <a:latin typeface="Arial"/>
                <a:cs typeface="Arial"/>
                <a:hlinkClick r:id="rId5"/>
              </a:rPr>
              <a:t>credit-agricole-api.fr</a:t>
            </a:r>
            <a:r>
              <a:rPr lang="fr-FR" sz="1200" dirty="0" smtClean="0">
                <a:latin typeface="Arial"/>
                <a:cs typeface="Arial"/>
                <a:hlinkClick r:id="rId5"/>
              </a:rPr>
              <a:t>/</a:t>
            </a:r>
            <a:r>
              <a:rPr lang="fr-FR" sz="1200" dirty="0" err="1">
                <a:latin typeface="Arial"/>
                <a:cs typeface="Arial"/>
                <a:hlinkClick r:id="rId3"/>
              </a:rPr>
              <a:t>mes_comptes</a:t>
            </a:r>
            <a:r>
              <a:rPr lang="fr-FR" sz="1200" dirty="0" smtClean="0">
                <a:latin typeface="Arial"/>
                <a:cs typeface="Arial"/>
                <a:hlinkClick r:id="rId5"/>
              </a:rPr>
              <a:t>/v1/clients/12345/comptes/aed-12345/transactions/</a:t>
            </a:r>
            <a:endParaRPr lang="fr-FR" sz="1200" dirty="0" smtClean="0">
              <a:latin typeface="Arial"/>
              <a:cs typeface="Arial"/>
            </a:endParaRPr>
          </a:p>
          <a:p>
            <a:endParaRPr lang="fr-FR" sz="1200" dirty="0">
              <a:latin typeface="Arial"/>
              <a:cs typeface="Arial"/>
            </a:endParaRPr>
          </a:p>
          <a:p>
            <a:endParaRPr lang="fr-FR" sz="1200" dirty="0" smtClean="0">
              <a:latin typeface="Arial"/>
              <a:cs typeface="Arial"/>
            </a:endParaRPr>
          </a:p>
          <a:p>
            <a:endParaRPr lang="fr-FR" sz="1200" dirty="0">
              <a:latin typeface="Arial"/>
              <a:cs typeface="Arial"/>
            </a:endParaRPr>
          </a:p>
          <a:p>
            <a:endParaRPr lang="fr-FR" sz="1200" dirty="0" smtClean="0">
              <a:latin typeface="Arial"/>
              <a:cs typeface="Arial"/>
            </a:endParaRPr>
          </a:p>
          <a:p>
            <a:r>
              <a:rPr lang="fr-FR" sz="1200" dirty="0" smtClean="0">
                <a:latin typeface="Arial"/>
                <a:cs typeface="Arial"/>
              </a:rPr>
              <a:t>NE PAS FAIRE :</a:t>
            </a:r>
          </a:p>
          <a:p>
            <a:r>
              <a:rPr lang="fr-FR" sz="1200" dirty="0">
                <a:latin typeface="Arial"/>
                <a:cs typeface="Arial"/>
                <a:hlinkClick r:id="rId6"/>
              </a:rPr>
              <a:t>https://</a:t>
            </a:r>
            <a:r>
              <a:rPr lang="en-US" sz="1200" dirty="0">
                <a:solidFill>
                  <a:schemeClr val="tx1"/>
                </a:solidFill>
                <a:latin typeface="Arial"/>
                <a:cs typeface="Arial"/>
                <a:hlinkClick r:id="rId6"/>
              </a:rPr>
              <a:t>credit-agricole-api.fr</a:t>
            </a:r>
            <a:r>
              <a:rPr lang="fr-FR" sz="1200" dirty="0" smtClean="0">
                <a:latin typeface="Arial"/>
                <a:cs typeface="Arial"/>
                <a:hlinkClick r:id="rId6"/>
              </a:rPr>
              <a:t>/</a:t>
            </a:r>
            <a:r>
              <a:rPr lang="fr-FR" sz="1200" dirty="0" err="1">
                <a:latin typeface="Arial"/>
                <a:cs typeface="Arial"/>
                <a:hlinkClick r:id="rId3"/>
              </a:rPr>
              <a:t>mes_comptes</a:t>
            </a:r>
            <a:r>
              <a:rPr lang="fr-FR" sz="1200" dirty="0" smtClean="0">
                <a:latin typeface="Arial"/>
                <a:cs typeface="Arial"/>
                <a:hlinkClick r:id="rId6"/>
              </a:rPr>
              <a:t>/v1/clients/martin</a:t>
            </a:r>
            <a:endParaRPr lang="fr-FR" sz="1200" dirty="0" smtClean="0">
              <a:latin typeface="Arial"/>
              <a:cs typeface="Arial"/>
            </a:endParaRPr>
          </a:p>
          <a:p>
            <a:endParaRPr lang="fr-FR" sz="1200" dirty="0" smtClean="0">
              <a:latin typeface="Arial"/>
              <a:cs typeface="Arial"/>
            </a:endParaRPr>
          </a:p>
          <a:p>
            <a:r>
              <a:rPr lang="fr-FR" sz="1200" dirty="0" smtClean="0">
                <a:latin typeface="Arial"/>
                <a:cs typeface="Arial"/>
                <a:hlinkClick r:id="rId7"/>
              </a:rPr>
              <a:t>https</a:t>
            </a:r>
            <a:r>
              <a:rPr lang="fr-FR" sz="1200" dirty="0">
                <a:latin typeface="Arial"/>
                <a:cs typeface="Arial"/>
                <a:hlinkClick r:id="rId7"/>
              </a:rPr>
              <a:t>://</a:t>
            </a:r>
            <a:r>
              <a:rPr lang="en-US" sz="1200" dirty="0">
                <a:solidFill>
                  <a:schemeClr val="tx1"/>
                </a:solidFill>
                <a:latin typeface="Arial"/>
                <a:cs typeface="Arial"/>
                <a:hlinkClick r:id="rId7"/>
              </a:rPr>
              <a:t>credit-agricole-api.fr</a:t>
            </a:r>
            <a:r>
              <a:rPr lang="fr-FR" sz="1200" dirty="0" smtClean="0">
                <a:latin typeface="Arial"/>
                <a:cs typeface="Arial"/>
                <a:hlinkClick r:id="rId7"/>
              </a:rPr>
              <a:t>/</a:t>
            </a:r>
            <a:r>
              <a:rPr lang="fr-FR" sz="1200" dirty="0" err="1">
                <a:latin typeface="Arial"/>
                <a:cs typeface="Arial"/>
                <a:hlinkClick r:id="rId3"/>
              </a:rPr>
              <a:t>mes_comptes</a:t>
            </a:r>
            <a:r>
              <a:rPr lang="fr-FR" sz="1200" dirty="0" smtClean="0">
                <a:latin typeface="Arial"/>
                <a:cs typeface="Arial"/>
                <a:hlinkClick r:id="rId7"/>
              </a:rPr>
              <a:t>/v1/agence/</a:t>
            </a:r>
            <a:r>
              <a:rPr lang="fr-FR" sz="1200" dirty="0" err="1" smtClean="0">
                <a:latin typeface="Arial"/>
                <a:cs typeface="Arial"/>
                <a:hlinkClick r:id="rId7"/>
              </a:rPr>
              <a:t>jhfd</a:t>
            </a:r>
            <a:r>
              <a:rPr lang="fr-FR" sz="1200" dirty="0" smtClean="0">
                <a:latin typeface="Arial"/>
                <a:cs typeface="Arial"/>
                <a:hlinkClick r:id="rId7"/>
              </a:rPr>
              <a:t>-aze/clients/12345/comptes/aed-12345/transactions/</a:t>
            </a:r>
            <a:endParaRPr lang="fr-FR" sz="1200" dirty="0" smtClean="0">
              <a:latin typeface="Arial"/>
              <a:cs typeface="Arial"/>
            </a:endParaRPr>
          </a:p>
          <a:p>
            <a:endParaRPr lang="fr-FR" sz="1200" dirty="0">
              <a:latin typeface="Arial"/>
              <a:cs typeface="Arial"/>
            </a:endParaRPr>
          </a:p>
          <a:p>
            <a:r>
              <a:rPr lang="fr-FR" sz="1200" dirty="0">
                <a:latin typeface="Arial"/>
                <a:cs typeface="Arial"/>
                <a:hlinkClick r:id="rId8"/>
              </a:rPr>
              <a:t>https://</a:t>
            </a:r>
            <a:r>
              <a:rPr lang="en-US" sz="1200" dirty="0">
                <a:solidFill>
                  <a:schemeClr val="tx1"/>
                </a:solidFill>
                <a:latin typeface="Arial"/>
                <a:cs typeface="Arial"/>
                <a:hlinkClick r:id="rId8"/>
              </a:rPr>
              <a:t>credit-agricole-api.fr</a:t>
            </a:r>
            <a:r>
              <a:rPr lang="fr-FR" sz="1200" dirty="0" smtClean="0">
                <a:latin typeface="Arial"/>
                <a:cs typeface="Arial"/>
                <a:hlinkClick r:id="rId8"/>
              </a:rPr>
              <a:t>/</a:t>
            </a:r>
            <a:r>
              <a:rPr lang="fr-FR" sz="1200" dirty="0" err="1">
                <a:latin typeface="Arial"/>
                <a:cs typeface="Arial"/>
                <a:hlinkClick r:id="rId3"/>
              </a:rPr>
              <a:t>mes_comptes</a:t>
            </a:r>
            <a:r>
              <a:rPr lang="fr-FR" sz="1200" dirty="0" smtClean="0">
                <a:latin typeface="Arial"/>
                <a:cs typeface="Arial"/>
                <a:hlinkClick r:id="rId8"/>
              </a:rPr>
              <a:t>/v1/clients/</a:t>
            </a:r>
            <a:r>
              <a:rPr lang="fr-FR" sz="1200" dirty="0" err="1" smtClean="0">
                <a:latin typeface="Arial"/>
                <a:cs typeface="Arial"/>
                <a:hlinkClick r:id="rId8"/>
              </a:rPr>
              <a:t>creer</a:t>
            </a:r>
            <a:endParaRPr lang="fr-FR" sz="1200" dirty="0" smtClean="0">
              <a:latin typeface="Arial"/>
              <a:cs typeface="Arial"/>
            </a:endParaRPr>
          </a:p>
          <a:p>
            <a:endParaRPr lang="fr-FR" sz="1000" dirty="0" smtClean="0"/>
          </a:p>
          <a:p>
            <a:endParaRPr lang="fr-FR" sz="1000" dirty="0"/>
          </a:p>
          <a:p>
            <a:endParaRPr lang="fr-FR" sz="1000" dirty="0"/>
          </a:p>
        </p:txBody>
      </p:sp>
      <p:grpSp>
        <p:nvGrpSpPr>
          <p:cNvPr id="6" name="Groupe 5"/>
          <p:cNvGrpSpPr/>
          <p:nvPr/>
        </p:nvGrpSpPr>
        <p:grpSpPr>
          <a:xfrm>
            <a:off x="8732107" y="-336884"/>
            <a:ext cx="1177066" cy="1869649"/>
            <a:chOff x="8732107" y="-336884"/>
            <a:chExt cx="1177066" cy="1869649"/>
          </a:xfrm>
        </p:grpSpPr>
        <p:sp>
          <p:nvSpPr>
            <p:cNvPr id="7" name="Bande diagonale 6"/>
            <p:cNvSpPr/>
            <p:nvPr/>
          </p:nvSpPr>
          <p:spPr>
            <a:xfrm rot="5400000">
              <a:off x="8554257" y="177850"/>
              <a:ext cx="1532765" cy="1177066"/>
            </a:xfrm>
            <a:prstGeom prst="diagStrip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fr-FR" sz="1400" dirty="0">
                <a:solidFill>
                  <a:prstClr val="black"/>
                </a:solidFill>
              </a:endParaRPr>
            </a:p>
          </p:txBody>
        </p:sp>
        <p:sp>
          <p:nvSpPr>
            <p:cNvPr id="8" name="ZoneTexte 20"/>
            <p:cNvSpPr txBox="1">
              <a:spLocks noChangeArrowheads="1"/>
            </p:cNvSpPr>
            <p:nvPr/>
          </p:nvSpPr>
          <p:spPr bwMode="auto">
            <a:xfrm rot="3180285">
              <a:off x="8581974" y="225501"/>
              <a:ext cx="1742981" cy="61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57200">
                <a:defRPr sz="2000" b="1">
                  <a:solidFill>
                    <a:schemeClr val="tx1"/>
                  </a:solidFill>
                  <a:latin typeface="Arial" charset="0"/>
                  <a:cs typeface="Arial" charset="0"/>
                </a:defRPr>
              </a:lvl1pPr>
              <a:lvl2pPr defTabSz="457200">
                <a:defRPr>
                  <a:solidFill>
                    <a:schemeClr val="tx1"/>
                  </a:solidFill>
                  <a:latin typeface="Arial" charset="0"/>
                  <a:cs typeface="Arial" charset="0"/>
                </a:defRPr>
              </a:lvl2pPr>
              <a:lvl3pPr defTabSz="457200">
                <a:defRPr sz="1600">
                  <a:solidFill>
                    <a:schemeClr val="tx1"/>
                  </a:solidFill>
                  <a:latin typeface="Arial" charset="0"/>
                  <a:cs typeface="Arial" charset="0"/>
                </a:defRPr>
              </a:lvl3pPr>
              <a:lvl4pPr defTabSz="457200">
                <a:defRPr sz="1600">
                  <a:solidFill>
                    <a:schemeClr val="tx1"/>
                  </a:solidFill>
                  <a:latin typeface="Arial" charset="0"/>
                  <a:cs typeface="Arial" charset="0"/>
                </a:defRPr>
              </a:lvl4pPr>
              <a:lvl5pPr defTabSz="457200">
                <a:defRPr sz="1600">
                  <a:solidFill>
                    <a:schemeClr val="tx1"/>
                  </a:solidFill>
                  <a:latin typeface="Arial" charset="0"/>
                  <a:cs typeface="Arial" charset="0"/>
                </a:defRPr>
              </a:lvl5pPr>
              <a:lvl6pPr defTabSz="457200" eaLnBrk="0" hangingPunct="0">
                <a:defRPr sz="1600">
                  <a:solidFill>
                    <a:schemeClr val="tx1"/>
                  </a:solidFill>
                  <a:latin typeface="Arial" charset="0"/>
                  <a:cs typeface="Arial" charset="0"/>
                </a:defRPr>
              </a:lvl6pPr>
              <a:lvl7pPr defTabSz="457200" eaLnBrk="0" hangingPunct="0">
                <a:defRPr sz="1600">
                  <a:solidFill>
                    <a:schemeClr val="tx1"/>
                  </a:solidFill>
                  <a:latin typeface="Arial" charset="0"/>
                  <a:cs typeface="Arial" charset="0"/>
                </a:defRPr>
              </a:lvl7pPr>
              <a:lvl8pPr defTabSz="457200" eaLnBrk="0" hangingPunct="0">
                <a:defRPr sz="1600">
                  <a:solidFill>
                    <a:schemeClr val="tx1"/>
                  </a:solidFill>
                  <a:latin typeface="Arial" charset="0"/>
                  <a:cs typeface="Arial" charset="0"/>
                </a:defRPr>
              </a:lvl8pPr>
              <a:lvl9pPr defTabSz="457200" eaLnBrk="0" hangingPunct="0">
                <a:defRPr sz="1600">
                  <a:solidFill>
                    <a:schemeClr val="tx1"/>
                  </a:solidFill>
                  <a:latin typeface="Arial" charset="0"/>
                  <a:cs typeface="Arial" charset="0"/>
                </a:defRPr>
              </a:lvl9pPr>
            </a:lstStyle>
            <a:p>
              <a:pPr algn="ctr"/>
              <a:r>
                <a:rPr lang="fr-FR" altLang="fr-FR" sz="1600" dirty="0" smtClean="0">
                  <a:solidFill>
                    <a:prstClr val="white"/>
                  </a:solidFill>
                </a:rPr>
                <a:t>en cours</a:t>
              </a:r>
              <a:endParaRPr lang="fr-FR" altLang="fr-FR" sz="1600" dirty="0">
                <a:solidFill>
                  <a:prstClr val="white"/>
                </a:solidFill>
              </a:endParaRPr>
            </a:p>
          </p:txBody>
        </p:sp>
      </p:grpSp>
      <p:sp>
        <p:nvSpPr>
          <p:cNvPr id="9" name="Trapèze 8"/>
          <p:cNvSpPr/>
          <p:nvPr/>
        </p:nvSpPr>
        <p:spPr>
          <a:xfrm rot="10800000">
            <a:off x="4507720"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Rectangle 9"/>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38214452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a:t>Construire l’ontologie des ressources (</a:t>
            </a:r>
            <a:r>
              <a:rPr lang="fr-FR" sz="1600" dirty="0" smtClean="0"/>
              <a:t>2/3)</a:t>
            </a:r>
            <a:endParaRPr lang="fr-FR" sz="1600" dirty="0"/>
          </a:p>
        </p:txBody>
      </p:sp>
      <p:sp>
        <p:nvSpPr>
          <p:cNvPr id="3" name="Espace réservé du texte 2"/>
          <p:cNvSpPr>
            <a:spLocks noGrp="1"/>
          </p:cNvSpPr>
          <p:nvPr>
            <p:ph type="body" sz="quarter" idx="14"/>
          </p:nvPr>
        </p:nvSpPr>
        <p:spPr>
          <a:xfrm>
            <a:off x="396875" y="993340"/>
            <a:ext cx="9153525" cy="5128060"/>
          </a:xfrm>
        </p:spPr>
        <p:txBody>
          <a:bodyPr/>
          <a:lstStyle/>
          <a:p>
            <a:r>
              <a:rPr lang="fr-FR" sz="1600" dirty="0"/>
              <a:t>En </a:t>
            </a:r>
            <a:r>
              <a:rPr lang="fr-FR" sz="1600" dirty="0" smtClean="0"/>
              <a:t>résumé :</a:t>
            </a:r>
          </a:p>
          <a:p>
            <a:endParaRPr lang="fr-FR" sz="1600" dirty="0"/>
          </a:p>
          <a:p>
            <a:pPr lvl="1"/>
            <a:r>
              <a:rPr lang="fr-FR" sz="1600" dirty="0"/>
              <a:t>Il faut éviter au maximum au développeur d’avoir recours à la documentation</a:t>
            </a:r>
          </a:p>
          <a:p>
            <a:pPr lvl="1"/>
            <a:r>
              <a:rPr lang="fr-FR" sz="1600" dirty="0"/>
              <a:t>Utiliser des termes usuels et concrets, pas de jargon fonctionnel</a:t>
            </a:r>
          </a:p>
          <a:p>
            <a:pPr lvl="1"/>
            <a:r>
              <a:rPr lang="fr-FR" sz="1600" dirty="0"/>
              <a:t>Respecter l’équivalence : 1 action ↔ 1 seul moyen de réaliser cette </a:t>
            </a:r>
            <a:r>
              <a:rPr lang="fr-FR" sz="1600" dirty="0" smtClean="0"/>
              <a:t>action</a:t>
            </a:r>
          </a:p>
          <a:p>
            <a:pPr marL="180975" lvl="1" indent="0">
              <a:buNone/>
            </a:pPr>
            <a:endParaRPr lang="fr-FR" sz="1600" dirty="0"/>
          </a:p>
          <a:p>
            <a:pPr lvl="1"/>
            <a:r>
              <a:rPr lang="fr-FR" sz="1600" dirty="0" smtClean="0"/>
              <a:t>Exemples</a:t>
            </a:r>
            <a:endParaRPr lang="fr-FR" sz="1600" dirty="0"/>
          </a:p>
          <a:p>
            <a:pPr lvl="2"/>
            <a:r>
              <a:rPr lang="fr-FR" sz="1400" dirty="0">
                <a:latin typeface="Courier New" panose="02070309020205020404" pitchFamily="49" charset="0"/>
                <a:cs typeface="Courier New" panose="02070309020205020404" pitchFamily="49" charset="0"/>
              </a:rPr>
              <a:t>/</a:t>
            </a:r>
            <a:r>
              <a:rPr lang="fr-FR" sz="1400" dirty="0" err="1">
                <a:latin typeface="Courier New" panose="02070309020205020404" pitchFamily="49" charset="0"/>
                <a:cs typeface="Courier New" panose="02070309020205020404" pitchFamily="49" charset="0"/>
              </a:rPr>
              <a:t>mes_comptes</a:t>
            </a:r>
            <a:r>
              <a:rPr lang="fr-FR" sz="1400" dirty="0">
                <a:latin typeface="Courier New" panose="02070309020205020404" pitchFamily="49" charset="0"/>
                <a:cs typeface="Courier New" panose="02070309020205020404" pitchFamily="49" charset="0"/>
              </a:rPr>
              <a:t>/v1/comptes </a:t>
            </a:r>
            <a:r>
              <a:rPr lang="fr-FR" sz="1400" dirty="0"/>
              <a:t>- liste tous les comptes</a:t>
            </a:r>
          </a:p>
          <a:p>
            <a:pPr lvl="2"/>
            <a:r>
              <a:rPr lang="fr-FR" sz="1400" dirty="0">
                <a:latin typeface="Courier New" panose="02070309020205020404" pitchFamily="49" charset="0"/>
                <a:cs typeface="Courier New" panose="02070309020205020404" pitchFamily="49" charset="0"/>
              </a:rPr>
              <a:t>/</a:t>
            </a:r>
            <a:r>
              <a:rPr lang="fr-FR" sz="1400" dirty="0" err="1">
                <a:latin typeface="Courier New" panose="02070309020205020404" pitchFamily="49" charset="0"/>
                <a:cs typeface="Courier New" panose="02070309020205020404" pitchFamily="49" charset="0"/>
              </a:rPr>
              <a:t>mes_comptes</a:t>
            </a:r>
            <a:r>
              <a:rPr lang="fr-FR" sz="1400" dirty="0">
                <a:latin typeface="Courier New" panose="02070309020205020404" pitchFamily="49" charset="0"/>
                <a:cs typeface="Courier New" panose="02070309020205020404" pitchFamily="49" charset="0"/>
              </a:rPr>
              <a:t>/v1/comptes/123 </a:t>
            </a:r>
            <a:r>
              <a:rPr lang="fr-FR" sz="1400" dirty="0"/>
              <a:t>- obtenir le compte avec ID 123</a:t>
            </a:r>
          </a:p>
          <a:p>
            <a:pPr lvl="2"/>
            <a:r>
              <a:rPr lang="fr-FR" sz="1400" dirty="0">
                <a:latin typeface="Courier New" panose="02070309020205020404" pitchFamily="49" charset="0"/>
                <a:cs typeface="Courier New" panose="02070309020205020404" pitchFamily="49" charset="0"/>
              </a:rPr>
              <a:t>/</a:t>
            </a:r>
            <a:r>
              <a:rPr lang="fr-FR" sz="1400" dirty="0" err="1">
                <a:latin typeface="Courier New" panose="02070309020205020404" pitchFamily="49" charset="0"/>
                <a:cs typeface="Courier New" panose="02070309020205020404" pitchFamily="49" charset="0"/>
              </a:rPr>
              <a:t>mes_comptes</a:t>
            </a:r>
            <a:r>
              <a:rPr lang="fr-FR" sz="1400" dirty="0">
                <a:latin typeface="Courier New" panose="02070309020205020404" pitchFamily="49" charset="0"/>
                <a:cs typeface="Courier New" panose="02070309020205020404" pitchFamily="49" charset="0"/>
              </a:rPr>
              <a:t>/v1/comptes/123/transactions </a:t>
            </a:r>
            <a:r>
              <a:rPr lang="fr-FR" sz="1400" dirty="0"/>
              <a:t>- Liste des transactions associées à ce compte</a:t>
            </a:r>
          </a:p>
          <a:p>
            <a:pPr lvl="2"/>
            <a:r>
              <a:rPr lang="fr-FR" sz="1400" dirty="0">
                <a:latin typeface="Courier New" panose="02070309020205020404" pitchFamily="49" charset="0"/>
                <a:cs typeface="Courier New" panose="02070309020205020404" pitchFamily="49" charset="0"/>
              </a:rPr>
              <a:t>/</a:t>
            </a:r>
            <a:r>
              <a:rPr lang="fr-FR" sz="1400" dirty="0" err="1">
                <a:latin typeface="Courier New" panose="02070309020205020404" pitchFamily="49" charset="0"/>
                <a:cs typeface="Courier New" panose="02070309020205020404" pitchFamily="49" charset="0"/>
              </a:rPr>
              <a:t>mes_comptes</a:t>
            </a:r>
            <a:r>
              <a:rPr lang="fr-FR" sz="1400" dirty="0">
                <a:latin typeface="Courier New" panose="02070309020205020404" pitchFamily="49" charset="0"/>
                <a:cs typeface="Courier New" panose="02070309020205020404" pitchFamily="49" charset="0"/>
              </a:rPr>
              <a:t>/v1/comptes/123/transactions/456 </a:t>
            </a:r>
            <a:r>
              <a:rPr lang="fr-FR" sz="1400" dirty="0"/>
              <a:t>- obtenir une opération particulière à l'intérieur d'un compte</a:t>
            </a:r>
          </a:p>
          <a:p>
            <a:pPr lvl="2"/>
            <a:r>
              <a:rPr lang="fr-FR" sz="1400" dirty="0">
                <a:latin typeface="Courier New" panose="02070309020205020404" pitchFamily="49" charset="0"/>
                <a:cs typeface="Courier New" panose="02070309020205020404" pitchFamily="49" charset="0"/>
              </a:rPr>
              <a:t>/</a:t>
            </a:r>
            <a:r>
              <a:rPr lang="fr-FR" sz="1400" dirty="0" err="1">
                <a:latin typeface="Courier New" panose="02070309020205020404" pitchFamily="49" charset="0"/>
                <a:cs typeface="Courier New" panose="02070309020205020404" pitchFamily="49" charset="0"/>
              </a:rPr>
              <a:t>mes_comptes</a:t>
            </a:r>
            <a:r>
              <a:rPr lang="fr-FR" sz="1400" dirty="0">
                <a:latin typeface="Courier New" panose="02070309020205020404" pitchFamily="49" charset="0"/>
                <a:cs typeface="Courier New" panose="02070309020205020404" pitchFamily="49" charset="0"/>
              </a:rPr>
              <a:t>/v1/transactions/456 </a:t>
            </a:r>
            <a:r>
              <a:rPr lang="fr-FR" sz="1400" dirty="0"/>
              <a:t>- obtiennent la même transaction en dehors du contexte d'un </a:t>
            </a:r>
            <a:r>
              <a:rPr lang="fr-FR" sz="1400" dirty="0" smtClean="0"/>
              <a:t>compte. Les ID de </a:t>
            </a:r>
            <a:r>
              <a:rPr lang="fr-FR" sz="1400" dirty="0" smtClean="0">
                <a:latin typeface="Courier New" panose="02070309020205020404" pitchFamily="49" charset="0"/>
                <a:cs typeface="Courier New" panose="02070309020205020404" pitchFamily="49" charset="0"/>
              </a:rPr>
              <a:t>transactions</a:t>
            </a:r>
            <a:r>
              <a:rPr lang="fr-FR" sz="1400" dirty="0" smtClean="0"/>
              <a:t> doivent être uniques pour ce cas.</a:t>
            </a:r>
            <a:endParaRPr lang="fr-FR" sz="1400" dirty="0"/>
          </a:p>
          <a:p>
            <a:pPr lvl="2"/>
            <a:r>
              <a:rPr lang="fr-FR" sz="1400" dirty="0">
                <a:latin typeface="Courier New" panose="02070309020205020404" pitchFamily="49" charset="0"/>
                <a:cs typeface="Courier New" panose="02070309020205020404" pitchFamily="49" charset="0"/>
              </a:rPr>
              <a:t>/</a:t>
            </a:r>
            <a:r>
              <a:rPr lang="fr-FR" sz="1400" dirty="0" err="1">
                <a:latin typeface="Courier New" panose="02070309020205020404" pitchFamily="49" charset="0"/>
                <a:cs typeface="Courier New" panose="02070309020205020404" pitchFamily="49" charset="0"/>
              </a:rPr>
              <a:t>mes_comptes</a:t>
            </a:r>
            <a:r>
              <a:rPr lang="fr-FR" sz="1400" dirty="0">
                <a:latin typeface="Courier New" panose="02070309020205020404" pitchFamily="49" charset="0"/>
                <a:cs typeface="Courier New" panose="02070309020205020404" pitchFamily="49" charset="0"/>
              </a:rPr>
              <a:t>/v1/transferts </a:t>
            </a:r>
            <a:r>
              <a:rPr lang="fr-FR" sz="1400" dirty="0"/>
              <a:t>- Créer un transfert entre deux comptes (POST</a:t>
            </a:r>
            <a:r>
              <a:rPr lang="fr-FR" sz="1400" dirty="0" smtClean="0"/>
              <a:t>)</a:t>
            </a:r>
            <a:endParaRPr lang="fr-FR" sz="1400" dirty="0"/>
          </a:p>
          <a:p>
            <a:pPr marL="180975" lvl="1" indent="0">
              <a:buNone/>
            </a:pPr>
            <a:endParaRPr lang="fr-FR" sz="1600" dirty="0" smtClean="0"/>
          </a:p>
          <a:p>
            <a:pPr marL="180975" lvl="1" indent="0">
              <a:buNone/>
            </a:pPr>
            <a:r>
              <a:rPr lang="fr-FR" sz="1600" b="1" dirty="0" smtClean="0"/>
              <a:t>Remarque </a:t>
            </a:r>
            <a:r>
              <a:rPr lang="fr-FR" sz="1600" dirty="0" smtClean="0"/>
              <a:t>: </a:t>
            </a:r>
            <a:r>
              <a:rPr lang="fr-FR" sz="1600" dirty="0"/>
              <a:t>il </a:t>
            </a:r>
            <a:r>
              <a:rPr lang="fr-FR" sz="1600" dirty="0" smtClean="0"/>
              <a:t>est possible d’exposer une même ressource avec des </a:t>
            </a:r>
            <a:r>
              <a:rPr lang="fr-FR" sz="1600" dirty="0" err="1" smtClean="0"/>
              <a:t>URIs</a:t>
            </a:r>
            <a:r>
              <a:rPr lang="fr-FR" sz="1600" dirty="0" smtClean="0"/>
              <a:t> différents dans le but de faciliter la développeur Expérience. </a:t>
            </a:r>
            <a:r>
              <a:rPr lang="fr-FR" sz="1600" dirty="0"/>
              <a:t>Peut-être </a:t>
            </a:r>
            <a:r>
              <a:rPr lang="fr-FR" sz="1600" dirty="0" smtClean="0"/>
              <a:t>que les développeurs ne </a:t>
            </a:r>
            <a:r>
              <a:rPr lang="fr-FR" sz="1600" dirty="0"/>
              <a:t>savent pas </a:t>
            </a:r>
            <a:r>
              <a:rPr lang="fr-FR" sz="1600" dirty="0" smtClean="0"/>
              <a:t>qu’un compte </a:t>
            </a:r>
            <a:r>
              <a:rPr lang="fr-FR" sz="1600" dirty="0"/>
              <a:t>est associé à une </a:t>
            </a:r>
            <a:r>
              <a:rPr lang="fr-FR" sz="1600" dirty="0" smtClean="0"/>
              <a:t>transaction. </a:t>
            </a:r>
            <a:r>
              <a:rPr lang="fr-FR" sz="1600" i="1" dirty="0" smtClean="0"/>
              <a:t>Non supporté par ASIC actuellement.</a:t>
            </a:r>
            <a:endParaRPr lang="fr-FR" sz="1600" i="1" dirty="0"/>
          </a:p>
        </p:txBody>
      </p:sp>
      <p:grpSp>
        <p:nvGrpSpPr>
          <p:cNvPr id="6" name="Groupe 5"/>
          <p:cNvGrpSpPr/>
          <p:nvPr/>
        </p:nvGrpSpPr>
        <p:grpSpPr>
          <a:xfrm>
            <a:off x="8732107" y="-336884"/>
            <a:ext cx="1177066" cy="1869649"/>
            <a:chOff x="8732107" y="-336884"/>
            <a:chExt cx="1177066" cy="1869649"/>
          </a:xfrm>
        </p:grpSpPr>
        <p:sp>
          <p:nvSpPr>
            <p:cNvPr id="7" name="Bande diagonale 6"/>
            <p:cNvSpPr/>
            <p:nvPr/>
          </p:nvSpPr>
          <p:spPr>
            <a:xfrm rot="5400000">
              <a:off x="8554257" y="177850"/>
              <a:ext cx="1532765" cy="1177066"/>
            </a:xfrm>
            <a:prstGeom prst="diagStrip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fr-FR" sz="1400" dirty="0">
                <a:solidFill>
                  <a:prstClr val="black"/>
                </a:solidFill>
              </a:endParaRPr>
            </a:p>
          </p:txBody>
        </p:sp>
        <p:sp>
          <p:nvSpPr>
            <p:cNvPr id="8" name="ZoneTexte 20"/>
            <p:cNvSpPr txBox="1">
              <a:spLocks noChangeArrowheads="1"/>
            </p:cNvSpPr>
            <p:nvPr/>
          </p:nvSpPr>
          <p:spPr bwMode="auto">
            <a:xfrm rot="3180285">
              <a:off x="8581974" y="225501"/>
              <a:ext cx="1742981" cy="61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57200">
                <a:defRPr sz="2000" b="1">
                  <a:solidFill>
                    <a:schemeClr val="tx1"/>
                  </a:solidFill>
                  <a:latin typeface="Arial" charset="0"/>
                  <a:cs typeface="Arial" charset="0"/>
                </a:defRPr>
              </a:lvl1pPr>
              <a:lvl2pPr defTabSz="457200">
                <a:defRPr>
                  <a:solidFill>
                    <a:schemeClr val="tx1"/>
                  </a:solidFill>
                  <a:latin typeface="Arial" charset="0"/>
                  <a:cs typeface="Arial" charset="0"/>
                </a:defRPr>
              </a:lvl2pPr>
              <a:lvl3pPr defTabSz="457200">
                <a:defRPr sz="1600">
                  <a:solidFill>
                    <a:schemeClr val="tx1"/>
                  </a:solidFill>
                  <a:latin typeface="Arial" charset="0"/>
                  <a:cs typeface="Arial" charset="0"/>
                </a:defRPr>
              </a:lvl3pPr>
              <a:lvl4pPr defTabSz="457200">
                <a:defRPr sz="1600">
                  <a:solidFill>
                    <a:schemeClr val="tx1"/>
                  </a:solidFill>
                  <a:latin typeface="Arial" charset="0"/>
                  <a:cs typeface="Arial" charset="0"/>
                </a:defRPr>
              </a:lvl4pPr>
              <a:lvl5pPr defTabSz="457200">
                <a:defRPr sz="1600">
                  <a:solidFill>
                    <a:schemeClr val="tx1"/>
                  </a:solidFill>
                  <a:latin typeface="Arial" charset="0"/>
                  <a:cs typeface="Arial" charset="0"/>
                </a:defRPr>
              </a:lvl5pPr>
              <a:lvl6pPr defTabSz="457200" eaLnBrk="0" hangingPunct="0">
                <a:defRPr sz="1600">
                  <a:solidFill>
                    <a:schemeClr val="tx1"/>
                  </a:solidFill>
                  <a:latin typeface="Arial" charset="0"/>
                  <a:cs typeface="Arial" charset="0"/>
                </a:defRPr>
              </a:lvl6pPr>
              <a:lvl7pPr defTabSz="457200" eaLnBrk="0" hangingPunct="0">
                <a:defRPr sz="1600">
                  <a:solidFill>
                    <a:schemeClr val="tx1"/>
                  </a:solidFill>
                  <a:latin typeface="Arial" charset="0"/>
                  <a:cs typeface="Arial" charset="0"/>
                </a:defRPr>
              </a:lvl7pPr>
              <a:lvl8pPr defTabSz="457200" eaLnBrk="0" hangingPunct="0">
                <a:defRPr sz="1600">
                  <a:solidFill>
                    <a:schemeClr val="tx1"/>
                  </a:solidFill>
                  <a:latin typeface="Arial" charset="0"/>
                  <a:cs typeface="Arial" charset="0"/>
                </a:defRPr>
              </a:lvl8pPr>
              <a:lvl9pPr defTabSz="457200" eaLnBrk="0" hangingPunct="0">
                <a:defRPr sz="1600">
                  <a:solidFill>
                    <a:schemeClr val="tx1"/>
                  </a:solidFill>
                  <a:latin typeface="Arial" charset="0"/>
                  <a:cs typeface="Arial" charset="0"/>
                </a:defRPr>
              </a:lvl9pPr>
            </a:lstStyle>
            <a:p>
              <a:pPr algn="ctr"/>
              <a:r>
                <a:rPr lang="fr-FR" altLang="fr-FR" sz="1600" dirty="0" smtClean="0">
                  <a:solidFill>
                    <a:prstClr val="white"/>
                  </a:solidFill>
                </a:rPr>
                <a:t>en cours</a:t>
              </a:r>
              <a:endParaRPr lang="fr-FR" altLang="fr-FR" sz="1600" dirty="0">
                <a:solidFill>
                  <a:prstClr val="white"/>
                </a:solidFill>
              </a:endParaRPr>
            </a:p>
          </p:txBody>
        </p:sp>
      </p:grpSp>
      <p:sp>
        <p:nvSpPr>
          <p:cNvPr id="9" name="Trapèze 8"/>
          <p:cNvSpPr/>
          <p:nvPr/>
        </p:nvSpPr>
        <p:spPr>
          <a:xfrm rot="10800000">
            <a:off x="4507720"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Rectangle 9"/>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40069022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a:t>Construire l’ontologie des ressources </a:t>
            </a:r>
            <a:r>
              <a:rPr lang="fr-FR" sz="1600" dirty="0" smtClean="0"/>
              <a:t>(3/3)</a:t>
            </a:r>
            <a:endParaRPr lang="fr-FR" sz="1600" dirty="0"/>
          </a:p>
        </p:txBody>
      </p:sp>
      <p:grpSp>
        <p:nvGrpSpPr>
          <p:cNvPr id="60" name="Groupe 59"/>
          <p:cNvGrpSpPr/>
          <p:nvPr/>
        </p:nvGrpSpPr>
        <p:grpSpPr>
          <a:xfrm>
            <a:off x="8732107" y="-336884"/>
            <a:ext cx="1177066" cy="1869649"/>
            <a:chOff x="8732107" y="-336884"/>
            <a:chExt cx="1177066" cy="1869649"/>
          </a:xfrm>
        </p:grpSpPr>
        <p:sp>
          <p:nvSpPr>
            <p:cNvPr id="61" name="Bande diagonale 60"/>
            <p:cNvSpPr/>
            <p:nvPr/>
          </p:nvSpPr>
          <p:spPr>
            <a:xfrm rot="5400000">
              <a:off x="8554257" y="177850"/>
              <a:ext cx="1532765" cy="1177066"/>
            </a:xfrm>
            <a:prstGeom prst="diagStrip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fr-FR" sz="1400" dirty="0">
                <a:solidFill>
                  <a:prstClr val="black"/>
                </a:solidFill>
              </a:endParaRPr>
            </a:p>
          </p:txBody>
        </p:sp>
        <p:sp>
          <p:nvSpPr>
            <p:cNvPr id="62" name="ZoneTexte 20"/>
            <p:cNvSpPr txBox="1">
              <a:spLocks noChangeArrowheads="1"/>
            </p:cNvSpPr>
            <p:nvPr/>
          </p:nvSpPr>
          <p:spPr bwMode="auto">
            <a:xfrm rot="3180285">
              <a:off x="8581974" y="225501"/>
              <a:ext cx="1742981" cy="61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57200">
                <a:defRPr sz="2000" b="1">
                  <a:solidFill>
                    <a:schemeClr val="tx1"/>
                  </a:solidFill>
                  <a:latin typeface="Arial" charset="0"/>
                  <a:cs typeface="Arial" charset="0"/>
                </a:defRPr>
              </a:lvl1pPr>
              <a:lvl2pPr defTabSz="457200">
                <a:defRPr>
                  <a:solidFill>
                    <a:schemeClr val="tx1"/>
                  </a:solidFill>
                  <a:latin typeface="Arial" charset="0"/>
                  <a:cs typeface="Arial" charset="0"/>
                </a:defRPr>
              </a:lvl2pPr>
              <a:lvl3pPr defTabSz="457200">
                <a:defRPr sz="1600">
                  <a:solidFill>
                    <a:schemeClr val="tx1"/>
                  </a:solidFill>
                  <a:latin typeface="Arial" charset="0"/>
                  <a:cs typeface="Arial" charset="0"/>
                </a:defRPr>
              </a:lvl3pPr>
              <a:lvl4pPr defTabSz="457200">
                <a:defRPr sz="1600">
                  <a:solidFill>
                    <a:schemeClr val="tx1"/>
                  </a:solidFill>
                  <a:latin typeface="Arial" charset="0"/>
                  <a:cs typeface="Arial" charset="0"/>
                </a:defRPr>
              </a:lvl4pPr>
              <a:lvl5pPr defTabSz="457200">
                <a:defRPr sz="1600">
                  <a:solidFill>
                    <a:schemeClr val="tx1"/>
                  </a:solidFill>
                  <a:latin typeface="Arial" charset="0"/>
                  <a:cs typeface="Arial" charset="0"/>
                </a:defRPr>
              </a:lvl5pPr>
              <a:lvl6pPr defTabSz="457200" eaLnBrk="0" hangingPunct="0">
                <a:defRPr sz="1600">
                  <a:solidFill>
                    <a:schemeClr val="tx1"/>
                  </a:solidFill>
                  <a:latin typeface="Arial" charset="0"/>
                  <a:cs typeface="Arial" charset="0"/>
                </a:defRPr>
              </a:lvl6pPr>
              <a:lvl7pPr defTabSz="457200" eaLnBrk="0" hangingPunct="0">
                <a:defRPr sz="1600">
                  <a:solidFill>
                    <a:schemeClr val="tx1"/>
                  </a:solidFill>
                  <a:latin typeface="Arial" charset="0"/>
                  <a:cs typeface="Arial" charset="0"/>
                </a:defRPr>
              </a:lvl7pPr>
              <a:lvl8pPr defTabSz="457200" eaLnBrk="0" hangingPunct="0">
                <a:defRPr sz="1600">
                  <a:solidFill>
                    <a:schemeClr val="tx1"/>
                  </a:solidFill>
                  <a:latin typeface="Arial" charset="0"/>
                  <a:cs typeface="Arial" charset="0"/>
                </a:defRPr>
              </a:lvl8pPr>
              <a:lvl9pPr defTabSz="457200" eaLnBrk="0" hangingPunct="0">
                <a:defRPr sz="1600">
                  <a:solidFill>
                    <a:schemeClr val="tx1"/>
                  </a:solidFill>
                  <a:latin typeface="Arial" charset="0"/>
                  <a:cs typeface="Arial" charset="0"/>
                </a:defRPr>
              </a:lvl9pPr>
            </a:lstStyle>
            <a:p>
              <a:pPr algn="ctr"/>
              <a:r>
                <a:rPr lang="fr-FR" altLang="fr-FR" sz="1600" dirty="0" smtClean="0">
                  <a:solidFill>
                    <a:prstClr val="white"/>
                  </a:solidFill>
                </a:rPr>
                <a:t>en cours</a:t>
              </a:r>
              <a:endParaRPr lang="fr-FR" altLang="fr-FR" sz="1600" dirty="0">
                <a:solidFill>
                  <a:prstClr val="white"/>
                </a:solidFill>
              </a:endParaRPr>
            </a:p>
          </p:txBody>
        </p:sp>
      </p:grpSp>
      <p:sp>
        <p:nvSpPr>
          <p:cNvPr id="64" name="Trapèze 63"/>
          <p:cNvSpPr/>
          <p:nvPr/>
        </p:nvSpPr>
        <p:spPr>
          <a:xfrm rot="10800000">
            <a:off x="4507720"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5" name="Rectangle 64"/>
          <p:cNvSpPr/>
          <p:nvPr/>
        </p:nvSpPr>
        <p:spPr>
          <a:xfrm>
            <a:off x="2017029" y="2295787"/>
            <a:ext cx="5761808" cy="626851"/>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b="1" dirty="0">
                <a:solidFill>
                  <a:schemeClr val="accent1"/>
                </a:solidFill>
              </a:rPr>
              <a:t>URI </a:t>
            </a:r>
            <a:r>
              <a:rPr lang="fr-FR" sz="1200" b="1" dirty="0" smtClean="0">
                <a:solidFill>
                  <a:schemeClr val="accent1"/>
                </a:solidFill>
              </a:rPr>
              <a:t>Opération de Ressource</a:t>
            </a:r>
            <a:endParaRPr lang="fr-FR" sz="1200" b="1" dirty="0">
              <a:solidFill>
                <a:schemeClr val="accent1"/>
              </a:solidFill>
            </a:endParaRPr>
          </a:p>
        </p:txBody>
      </p:sp>
      <p:sp>
        <p:nvSpPr>
          <p:cNvPr id="66" name="Rectangle 65"/>
          <p:cNvSpPr/>
          <p:nvPr/>
        </p:nvSpPr>
        <p:spPr>
          <a:xfrm>
            <a:off x="2095498" y="2566538"/>
            <a:ext cx="631829" cy="307334"/>
          </a:xfrm>
          <a:prstGeom prst="rect">
            <a:avLst/>
          </a:prstGeom>
          <a:solidFill>
            <a:schemeClr val="accent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solidFill>
                  <a:schemeClr val="tx1"/>
                </a:solidFill>
              </a:rPr>
              <a:t>Protocole</a:t>
            </a:r>
          </a:p>
        </p:txBody>
      </p:sp>
      <p:sp>
        <p:nvSpPr>
          <p:cNvPr id="67" name="Rectangle 66"/>
          <p:cNvSpPr/>
          <p:nvPr/>
        </p:nvSpPr>
        <p:spPr>
          <a:xfrm>
            <a:off x="3031221" y="2566538"/>
            <a:ext cx="315914" cy="307334"/>
          </a:xfrm>
          <a:prstGeom prst="rect">
            <a:avLst/>
          </a:prstGeom>
          <a:solidFill>
            <a:schemeClr val="bg1">
              <a:lumMod val="6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solidFill>
                  <a:schemeClr val="tx1"/>
                </a:solidFill>
              </a:rPr>
              <a:t>Host</a:t>
            </a:r>
          </a:p>
        </p:txBody>
      </p:sp>
      <p:sp>
        <p:nvSpPr>
          <p:cNvPr id="68" name="Rectangle 67"/>
          <p:cNvSpPr/>
          <p:nvPr/>
        </p:nvSpPr>
        <p:spPr>
          <a:xfrm>
            <a:off x="4014292" y="2566538"/>
            <a:ext cx="291486" cy="307334"/>
          </a:xfrm>
          <a:prstGeom prst="rect">
            <a:avLst/>
          </a:prstGeom>
          <a:solidFill>
            <a:schemeClr val="tx2"/>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solidFill>
                  <a:schemeClr val="tx1"/>
                </a:solidFill>
              </a:rPr>
              <a:t>API</a:t>
            </a:r>
          </a:p>
        </p:txBody>
      </p:sp>
      <p:sp>
        <p:nvSpPr>
          <p:cNvPr id="69" name="Rectangle 68"/>
          <p:cNvSpPr/>
          <p:nvPr/>
        </p:nvSpPr>
        <p:spPr>
          <a:xfrm>
            <a:off x="4609670" y="2566538"/>
            <a:ext cx="631829" cy="307334"/>
          </a:xfrm>
          <a:prstGeom prst="rect">
            <a:avLst/>
          </a:prstGeom>
          <a:solidFill>
            <a:schemeClr val="tx2"/>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b="1" dirty="0">
                <a:solidFill>
                  <a:schemeClr val="tx1"/>
                </a:solidFill>
              </a:rPr>
              <a:t>Version </a:t>
            </a:r>
            <a:endParaRPr lang="fr-FR" sz="700" b="1" dirty="0" smtClean="0">
              <a:solidFill>
                <a:schemeClr val="tx1"/>
              </a:solidFill>
            </a:endParaRPr>
          </a:p>
          <a:p>
            <a:pPr algn="ctr"/>
            <a:r>
              <a:rPr lang="fr-FR" sz="700" b="1" dirty="0" smtClean="0">
                <a:solidFill>
                  <a:schemeClr val="tx1"/>
                </a:solidFill>
              </a:rPr>
              <a:t>Majeure API</a:t>
            </a:r>
            <a:endParaRPr lang="fr-FR" sz="700" b="1" dirty="0">
              <a:solidFill>
                <a:schemeClr val="tx1"/>
              </a:solidFill>
            </a:endParaRPr>
          </a:p>
        </p:txBody>
      </p:sp>
      <p:sp>
        <p:nvSpPr>
          <p:cNvPr id="70" name="Rectangle 69"/>
          <p:cNvSpPr/>
          <p:nvPr/>
        </p:nvSpPr>
        <p:spPr>
          <a:xfrm>
            <a:off x="5545394" y="2566538"/>
            <a:ext cx="905837" cy="307334"/>
          </a:xfrm>
          <a:prstGeom prst="rect">
            <a:avLst/>
          </a:prstGeom>
          <a:solidFill>
            <a:schemeClr val="accent6">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solidFill>
                  <a:schemeClr val="tx1"/>
                </a:solidFill>
              </a:rPr>
              <a:t>Chemin Resource</a:t>
            </a:r>
          </a:p>
        </p:txBody>
      </p:sp>
      <p:sp>
        <p:nvSpPr>
          <p:cNvPr id="71" name="Rectangle 70"/>
          <p:cNvSpPr/>
          <p:nvPr/>
        </p:nvSpPr>
        <p:spPr>
          <a:xfrm>
            <a:off x="6755128" y="2566538"/>
            <a:ext cx="905837" cy="307334"/>
          </a:xfrm>
          <a:prstGeom prst="rect">
            <a:avLst/>
          </a:prstGeom>
          <a:solidFill>
            <a:srgbClr val="FFFFCC"/>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err="1" smtClean="0">
                <a:solidFill>
                  <a:schemeClr val="tx1"/>
                </a:solidFill>
              </a:rPr>
              <a:t>Query</a:t>
            </a:r>
            <a:r>
              <a:rPr lang="fr-FR" sz="1000" b="1" dirty="0" smtClean="0">
                <a:solidFill>
                  <a:schemeClr val="tx1"/>
                </a:solidFill>
              </a:rPr>
              <a:t> </a:t>
            </a:r>
            <a:r>
              <a:rPr lang="fr-FR" sz="1000" b="1" dirty="0" err="1" smtClean="0">
                <a:solidFill>
                  <a:schemeClr val="tx1"/>
                </a:solidFill>
              </a:rPr>
              <a:t>Params</a:t>
            </a:r>
            <a:endParaRPr lang="fr-FR" sz="1000" b="1" dirty="0">
              <a:solidFill>
                <a:schemeClr val="tx1"/>
              </a:solidFill>
            </a:endParaRPr>
          </a:p>
        </p:txBody>
      </p:sp>
      <p:sp>
        <p:nvSpPr>
          <p:cNvPr id="72" name="Rectangle 71"/>
          <p:cNvSpPr/>
          <p:nvPr/>
        </p:nvSpPr>
        <p:spPr>
          <a:xfrm>
            <a:off x="2784499" y="2566538"/>
            <a:ext cx="189549" cy="30916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solidFill>
                  <a:schemeClr val="tx1"/>
                </a:solidFill>
              </a:rPr>
              <a:t>://</a:t>
            </a:r>
          </a:p>
        </p:txBody>
      </p:sp>
      <p:sp>
        <p:nvSpPr>
          <p:cNvPr id="73" name="Rectangle 72"/>
          <p:cNvSpPr/>
          <p:nvPr/>
        </p:nvSpPr>
        <p:spPr>
          <a:xfrm>
            <a:off x="3404309" y="2566538"/>
            <a:ext cx="306090" cy="309164"/>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solidFill>
                  <a:schemeClr val="tx1"/>
                </a:solidFill>
              </a:rPr>
              <a:t>:port</a:t>
            </a:r>
          </a:p>
        </p:txBody>
      </p:sp>
      <p:sp>
        <p:nvSpPr>
          <p:cNvPr id="74" name="Rectangle 73"/>
          <p:cNvSpPr/>
          <p:nvPr/>
        </p:nvSpPr>
        <p:spPr>
          <a:xfrm>
            <a:off x="4362949" y="2566538"/>
            <a:ext cx="189549" cy="30916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solidFill>
                  <a:schemeClr val="tx1"/>
                </a:solidFill>
              </a:rPr>
              <a:t>/</a:t>
            </a:r>
          </a:p>
        </p:txBody>
      </p:sp>
      <p:sp>
        <p:nvSpPr>
          <p:cNvPr id="75" name="Rectangle 74"/>
          <p:cNvSpPr/>
          <p:nvPr/>
        </p:nvSpPr>
        <p:spPr>
          <a:xfrm>
            <a:off x="5298672" y="2566538"/>
            <a:ext cx="189549" cy="30916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solidFill>
                  <a:schemeClr val="tx1"/>
                </a:solidFill>
              </a:rPr>
              <a:t>/</a:t>
            </a:r>
          </a:p>
        </p:txBody>
      </p:sp>
      <p:sp>
        <p:nvSpPr>
          <p:cNvPr id="76" name="Rectangle 75"/>
          <p:cNvSpPr/>
          <p:nvPr/>
        </p:nvSpPr>
        <p:spPr>
          <a:xfrm>
            <a:off x="6508403" y="2566538"/>
            <a:ext cx="189549" cy="309164"/>
          </a:xfrm>
          <a:prstGeom prst="rect">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solidFill>
                  <a:schemeClr val="tx1"/>
                </a:solidFill>
              </a:rPr>
              <a:t>?</a:t>
            </a:r>
          </a:p>
        </p:txBody>
      </p:sp>
      <p:sp>
        <p:nvSpPr>
          <p:cNvPr id="77" name="Rectangle 76"/>
          <p:cNvSpPr/>
          <p:nvPr/>
        </p:nvSpPr>
        <p:spPr>
          <a:xfrm>
            <a:off x="1284870" y="2295786"/>
            <a:ext cx="631829" cy="626851"/>
          </a:xfrm>
          <a:prstGeom prst="rect">
            <a:avLst/>
          </a:prstGeom>
          <a:solidFill>
            <a:srgbClr val="FFC00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solidFill>
                  <a:schemeClr val="tx1"/>
                </a:solidFill>
              </a:rPr>
              <a:t>Verbe</a:t>
            </a:r>
          </a:p>
        </p:txBody>
      </p:sp>
      <p:sp>
        <p:nvSpPr>
          <p:cNvPr id="78" name="Rectangle 77"/>
          <p:cNvSpPr/>
          <p:nvPr/>
        </p:nvSpPr>
        <p:spPr>
          <a:xfrm>
            <a:off x="7852997" y="2295786"/>
            <a:ext cx="524950" cy="626851"/>
          </a:xfrm>
          <a:prstGeom prst="rect">
            <a:avLst/>
          </a:prstGeom>
          <a:solidFill>
            <a:srgbClr val="FFFFCC"/>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solidFill>
                  <a:schemeClr val="tx1"/>
                </a:solidFill>
              </a:rPr>
              <a:t>Header</a:t>
            </a:r>
          </a:p>
        </p:txBody>
      </p:sp>
      <p:sp>
        <p:nvSpPr>
          <p:cNvPr id="79" name="Rectangle 78"/>
          <p:cNvSpPr/>
          <p:nvPr/>
        </p:nvSpPr>
        <p:spPr>
          <a:xfrm>
            <a:off x="8463431" y="2295786"/>
            <a:ext cx="524950" cy="626851"/>
          </a:xfrm>
          <a:prstGeom prst="rect">
            <a:avLst/>
          </a:prstGeom>
          <a:solidFill>
            <a:srgbClr val="FFFFCC"/>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solidFill>
                  <a:schemeClr val="tx1"/>
                </a:solidFill>
              </a:rPr>
              <a:t>Body</a:t>
            </a:r>
          </a:p>
        </p:txBody>
      </p:sp>
      <p:sp>
        <p:nvSpPr>
          <p:cNvPr id="80" name="Accolade fermante 74"/>
          <p:cNvSpPr/>
          <p:nvPr/>
        </p:nvSpPr>
        <p:spPr>
          <a:xfrm rot="16200000">
            <a:off x="7062258" y="1868423"/>
            <a:ext cx="84679" cy="1240250"/>
          </a:xfrm>
          <a:prstGeom prst="rightBrace">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1000" b="1"/>
          </a:p>
        </p:txBody>
      </p:sp>
      <p:sp>
        <p:nvSpPr>
          <p:cNvPr id="81" name="ZoneTexte 75"/>
          <p:cNvSpPr txBox="1"/>
          <p:nvPr/>
        </p:nvSpPr>
        <p:spPr>
          <a:xfrm>
            <a:off x="6727283" y="2257826"/>
            <a:ext cx="758541" cy="261610"/>
          </a:xfrm>
          <a:prstGeom prst="rect">
            <a:avLst/>
          </a:prstGeom>
          <a:noFill/>
          <a:ln w="9525">
            <a:noFill/>
          </a:ln>
        </p:spPr>
        <p:txBody>
          <a:bodyPr wrap="none" rtlCol="0">
            <a:spAutoFit/>
          </a:bodyPr>
          <a:lstStyle>
            <a:defPPr>
              <a:defRPr lang="fr-FR"/>
            </a:defPPr>
            <a:lvl1pPr>
              <a:defRPr sz="800" i="1">
                <a:solidFill>
                  <a:schemeClr val="accent1"/>
                </a:solidFill>
              </a:defRPr>
            </a:lvl1pPr>
          </a:lstStyle>
          <a:p>
            <a:r>
              <a:rPr lang="fr-FR" sz="1100" dirty="0">
                <a:solidFill>
                  <a:schemeClr val="accent6"/>
                </a:solidFill>
              </a:rPr>
              <a:t>optionnel</a:t>
            </a:r>
          </a:p>
        </p:txBody>
      </p:sp>
      <p:sp>
        <p:nvSpPr>
          <p:cNvPr id="82" name="Rectangle 81"/>
          <p:cNvSpPr/>
          <p:nvPr/>
        </p:nvSpPr>
        <p:spPr>
          <a:xfrm>
            <a:off x="3767570" y="2566538"/>
            <a:ext cx="189549" cy="30916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00" b="1" dirty="0">
                <a:solidFill>
                  <a:schemeClr val="tx1"/>
                </a:solidFill>
              </a:rPr>
              <a:t>/</a:t>
            </a:r>
          </a:p>
        </p:txBody>
      </p:sp>
      <p:sp>
        <p:nvSpPr>
          <p:cNvPr id="83" name="Rectangle à coins arrondis 29"/>
          <p:cNvSpPr/>
          <p:nvPr/>
        </p:nvSpPr>
        <p:spPr>
          <a:xfrm>
            <a:off x="1003471" y="828327"/>
            <a:ext cx="5841981" cy="1385050"/>
          </a:xfrm>
          <a:prstGeom prst="rect">
            <a:avLst/>
          </a:prstGeom>
          <a:solidFill>
            <a:schemeClr val="accent2">
              <a:lumMod val="20000"/>
              <a:lumOff val="80000"/>
            </a:schemeClr>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ctr" anchorCtr="0"/>
          <a:lstStyle/>
          <a:p>
            <a:r>
              <a:rPr lang="fr-FR" sz="1100" dirty="0">
                <a:solidFill>
                  <a:schemeClr val="tx1"/>
                </a:solidFill>
              </a:rPr>
              <a:t>Cette page présente la structure des URI pour les </a:t>
            </a:r>
            <a:r>
              <a:rPr lang="fr-FR" sz="1100" dirty="0" smtClean="0">
                <a:solidFill>
                  <a:schemeClr val="tx1"/>
                </a:solidFill>
              </a:rPr>
              <a:t>opérations </a:t>
            </a:r>
            <a:r>
              <a:rPr lang="fr-FR" sz="1100" dirty="0">
                <a:solidFill>
                  <a:schemeClr val="tx1"/>
                </a:solidFill>
              </a:rPr>
              <a:t>de ressources se trouvant dans les API.</a:t>
            </a:r>
          </a:p>
          <a:p>
            <a:r>
              <a:rPr lang="fr-FR" sz="1100" u="sng" dirty="0">
                <a:solidFill>
                  <a:schemeClr val="tx1"/>
                </a:solidFill>
              </a:rPr>
              <a:t>Rappel 1: </a:t>
            </a:r>
            <a:r>
              <a:rPr lang="fr-FR" sz="1100" dirty="0">
                <a:solidFill>
                  <a:schemeClr val="tx1"/>
                </a:solidFill>
              </a:rPr>
              <a:t>l’URI </a:t>
            </a:r>
            <a:r>
              <a:rPr lang="fr-FR" sz="1100" dirty="0" smtClean="0">
                <a:solidFill>
                  <a:schemeClr val="tx1"/>
                </a:solidFill>
              </a:rPr>
              <a:t>d’une opération de ressource se </a:t>
            </a:r>
            <a:r>
              <a:rPr lang="fr-FR" sz="1100" dirty="0">
                <a:solidFill>
                  <a:schemeClr val="tx1"/>
                </a:solidFill>
              </a:rPr>
              <a:t>définit par </a:t>
            </a:r>
          </a:p>
          <a:p>
            <a:pPr marL="709243" lvl="1" indent="-193430">
              <a:buFont typeface="Arial" panose="020B0604020202020204" pitchFamily="34" charset="0"/>
              <a:buChar char="•"/>
            </a:pPr>
            <a:r>
              <a:rPr lang="fr-FR" sz="1100" dirty="0">
                <a:solidFill>
                  <a:schemeClr val="tx1"/>
                </a:solidFill>
              </a:rPr>
              <a:t>le verbe, le protocole, le domaine (host) et le port </a:t>
            </a:r>
          </a:p>
          <a:p>
            <a:pPr marL="709243" lvl="1" indent="-193430">
              <a:buFont typeface="Arial" panose="020B0604020202020204" pitchFamily="34" charset="0"/>
              <a:buChar char="•"/>
            </a:pPr>
            <a:r>
              <a:rPr lang="fr-FR" sz="1100" dirty="0">
                <a:solidFill>
                  <a:schemeClr val="tx1"/>
                </a:solidFill>
              </a:rPr>
              <a:t>Le nom et la version de l’API</a:t>
            </a:r>
          </a:p>
          <a:p>
            <a:pPr marL="709243" lvl="1" indent="-193430">
              <a:buFont typeface="Arial" panose="020B0604020202020204" pitchFamily="34" charset="0"/>
              <a:buChar char="•"/>
            </a:pPr>
            <a:r>
              <a:rPr lang="fr-FR" sz="1100" dirty="0">
                <a:solidFill>
                  <a:schemeClr val="tx1"/>
                </a:solidFill>
              </a:rPr>
              <a:t>Le chemin de la ressource cible et les paramètres (</a:t>
            </a:r>
            <a:r>
              <a:rPr lang="fr-FR" sz="1100" dirty="0" err="1">
                <a:solidFill>
                  <a:schemeClr val="tx1"/>
                </a:solidFill>
              </a:rPr>
              <a:t>query</a:t>
            </a:r>
            <a:r>
              <a:rPr lang="fr-FR" sz="1100" dirty="0">
                <a:solidFill>
                  <a:schemeClr val="tx1"/>
                </a:solidFill>
              </a:rPr>
              <a:t> / header / body)</a:t>
            </a:r>
          </a:p>
          <a:p>
            <a:r>
              <a:rPr lang="fr-FR" sz="1100" u="sng" dirty="0">
                <a:solidFill>
                  <a:schemeClr val="tx1"/>
                </a:solidFill>
              </a:rPr>
              <a:t>Rappel 2:</a:t>
            </a:r>
            <a:r>
              <a:rPr lang="fr-FR" sz="1100" dirty="0">
                <a:solidFill>
                  <a:schemeClr val="tx1"/>
                </a:solidFill>
              </a:rPr>
              <a:t> Comme montré ci-contre, Il existe 3 types de ressources, les collections, les éléments (de collection) et les singletons.</a:t>
            </a:r>
          </a:p>
        </p:txBody>
      </p:sp>
      <p:sp>
        <p:nvSpPr>
          <p:cNvPr id="84" name="CustomShape 4"/>
          <p:cNvSpPr/>
          <p:nvPr/>
        </p:nvSpPr>
        <p:spPr>
          <a:xfrm>
            <a:off x="7124029" y="1282371"/>
            <a:ext cx="941801" cy="424628"/>
          </a:xfrm>
          <a:prstGeom prst="rect">
            <a:avLst/>
          </a:prstGeom>
          <a:solidFill>
            <a:schemeClr val="tx2">
              <a:lumMod val="60000"/>
              <a:lumOff val="40000"/>
            </a:schemeClr>
          </a:solidFill>
          <a:ln w="12600">
            <a:solidFill>
              <a:schemeClr val="accent1"/>
            </a:solidFill>
            <a:round/>
          </a:ln>
        </p:spPr>
        <p:style>
          <a:lnRef idx="0">
            <a:scrgbClr r="0" g="0" b="0"/>
          </a:lnRef>
          <a:fillRef idx="0">
            <a:scrgbClr r="0" g="0" b="0"/>
          </a:fillRef>
          <a:effectRef idx="0">
            <a:scrgbClr r="0" g="0" b="0"/>
          </a:effectRef>
          <a:fontRef idx="minor"/>
        </p:style>
        <p:txBody>
          <a:bodyPr lIns="51581" tIns="50769" rIns="51581" bIns="50769" anchor="ctr"/>
          <a:lstStyle/>
          <a:p>
            <a:pPr algn="ctr"/>
            <a:r>
              <a:rPr lang="fr-FR" sz="1200" b="1" dirty="0">
                <a:latin typeface="Arial"/>
                <a:ea typeface="DejaVu Sans"/>
              </a:rPr>
              <a:t>Ressource</a:t>
            </a:r>
            <a:endParaRPr dirty="0"/>
          </a:p>
          <a:p>
            <a:pPr algn="ctr">
              <a:lnSpc>
                <a:spcPct val="100000"/>
              </a:lnSpc>
            </a:pPr>
            <a:r>
              <a:rPr lang="fr-FR" sz="1000" i="1" dirty="0">
                <a:latin typeface="Arial"/>
                <a:ea typeface="DejaVu Sans"/>
              </a:rPr>
              <a:t>&lt;</a:t>
            </a:r>
            <a:r>
              <a:rPr lang="fr-FR" sz="1000" i="1" dirty="0" err="1">
                <a:latin typeface="Arial"/>
                <a:ea typeface="DejaVu Sans"/>
              </a:rPr>
              <a:t>Versionnée</a:t>
            </a:r>
            <a:r>
              <a:rPr lang="fr-FR" sz="1000" i="1" dirty="0">
                <a:latin typeface="Arial"/>
                <a:ea typeface="DejaVu Sans"/>
              </a:rPr>
              <a:t>&gt;</a:t>
            </a:r>
            <a:endParaRPr dirty="0"/>
          </a:p>
        </p:txBody>
      </p:sp>
      <p:sp>
        <p:nvSpPr>
          <p:cNvPr id="85" name="Triangle isocèle 7"/>
          <p:cNvSpPr/>
          <p:nvPr/>
        </p:nvSpPr>
        <p:spPr>
          <a:xfrm rot="16200000">
            <a:off x="8046355" y="1421198"/>
            <a:ext cx="158514" cy="146969"/>
          </a:xfrm>
          <a:prstGeom prst="triangl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ctr"/>
          <a:lstStyle/>
          <a:p>
            <a:pPr algn="ctr"/>
            <a:endParaRPr lang="fr-FR" sz="2300">
              <a:solidFill>
                <a:schemeClr val="tx1"/>
              </a:solidFill>
            </a:endParaRPr>
          </a:p>
        </p:txBody>
      </p:sp>
      <p:sp>
        <p:nvSpPr>
          <p:cNvPr id="86" name="CustomShape 4"/>
          <p:cNvSpPr/>
          <p:nvPr/>
        </p:nvSpPr>
        <p:spPr>
          <a:xfrm>
            <a:off x="8380904" y="927588"/>
            <a:ext cx="746291" cy="323462"/>
          </a:xfrm>
          <a:prstGeom prst="rect">
            <a:avLst/>
          </a:prstGeom>
          <a:solidFill>
            <a:schemeClr val="tx2">
              <a:lumMod val="20000"/>
              <a:lumOff val="80000"/>
            </a:schemeClr>
          </a:solidFill>
          <a:ln w="12600">
            <a:solidFill>
              <a:schemeClr val="accent1"/>
            </a:solidFill>
            <a:round/>
          </a:ln>
        </p:spPr>
        <p:style>
          <a:lnRef idx="0">
            <a:scrgbClr r="0" g="0" b="0"/>
          </a:lnRef>
          <a:fillRef idx="0">
            <a:scrgbClr r="0" g="0" b="0"/>
          </a:fillRef>
          <a:effectRef idx="0">
            <a:scrgbClr r="0" g="0" b="0"/>
          </a:effectRef>
          <a:fontRef idx="minor"/>
        </p:style>
        <p:txBody>
          <a:bodyPr lIns="51581" tIns="50769" rIns="51581" bIns="50769" anchor="ctr"/>
          <a:lstStyle/>
          <a:p>
            <a:pPr algn="ctr"/>
            <a:r>
              <a:rPr lang="fr-FR" sz="1000" b="1" dirty="0">
                <a:latin typeface="Arial"/>
                <a:ea typeface="DejaVu Sans"/>
              </a:rPr>
              <a:t>Collection</a:t>
            </a:r>
            <a:endParaRPr sz="1600" dirty="0"/>
          </a:p>
        </p:txBody>
      </p:sp>
      <p:sp>
        <p:nvSpPr>
          <p:cNvPr id="87" name="CustomShape 4"/>
          <p:cNvSpPr/>
          <p:nvPr/>
        </p:nvSpPr>
        <p:spPr>
          <a:xfrm>
            <a:off x="8380904" y="1446045"/>
            <a:ext cx="746291" cy="323462"/>
          </a:xfrm>
          <a:prstGeom prst="rect">
            <a:avLst/>
          </a:prstGeom>
          <a:solidFill>
            <a:schemeClr val="tx2">
              <a:lumMod val="20000"/>
              <a:lumOff val="80000"/>
            </a:schemeClr>
          </a:solidFill>
          <a:ln w="12600">
            <a:solidFill>
              <a:schemeClr val="accent1"/>
            </a:solidFill>
            <a:round/>
          </a:ln>
        </p:spPr>
        <p:style>
          <a:lnRef idx="0">
            <a:scrgbClr r="0" g="0" b="0"/>
          </a:lnRef>
          <a:fillRef idx="0">
            <a:scrgbClr r="0" g="0" b="0"/>
          </a:fillRef>
          <a:effectRef idx="0">
            <a:scrgbClr r="0" g="0" b="0"/>
          </a:effectRef>
          <a:fontRef idx="minor"/>
        </p:style>
        <p:txBody>
          <a:bodyPr lIns="51581" tIns="50769" rIns="51581" bIns="50769" anchor="ctr"/>
          <a:lstStyle/>
          <a:p>
            <a:pPr algn="ctr"/>
            <a:r>
              <a:rPr lang="fr-FR" sz="1000" b="1" dirty="0">
                <a:latin typeface="Arial"/>
                <a:ea typeface="DejaVu Sans"/>
              </a:rPr>
              <a:t>Elément</a:t>
            </a:r>
            <a:endParaRPr sz="1600" dirty="0"/>
          </a:p>
        </p:txBody>
      </p:sp>
      <p:cxnSp>
        <p:nvCxnSpPr>
          <p:cNvPr id="88" name="Connecteur en angle 10"/>
          <p:cNvCxnSpPr>
            <a:stCxn id="85" idx="3"/>
            <a:endCxn id="86" idx="1"/>
          </p:cNvCxnSpPr>
          <p:nvPr/>
        </p:nvCxnSpPr>
        <p:spPr>
          <a:xfrm flipV="1">
            <a:off x="8199097" y="1089319"/>
            <a:ext cx="181807" cy="405364"/>
          </a:xfrm>
          <a:prstGeom prst="bentConnector3">
            <a:avLst>
              <a:gd name="adj1"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Connecteur en angle 11"/>
          <p:cNvCxnSpPr>
            <a:stCxn id="85" idx="3"/>
            <a:endCxn id="87" idx="1"/>
          </p:cNvCxnSpPr>
          <p:nvPr/>
        </p:nvCxnSpPr>
        <p:spPr>
          <a:xfrm>
            <a:off x="8199097" y="1494683"/>
            <a:ext cx="181807" cy="113093"/>
          </a:xfrm>
          <a:prstGeom prst="bentConnector3">
            <a:avLst>
              <a:gd name="adj1"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0" name="CustomShape 4"/>
          <p:cNvSpPr/>
          <p:nvPr/>
        </p:nvSpPr>
        <p:spPr>
          <a:xfrm>
            <a:off x="8380904" y="1823004"/>
            <a:ext cx="746291" cy="323462"/>
          </a:xfrm>
          <a:prstGeom prst="rect">
            <a:avLst/>
          </a:prstGeom>
          <a:solidFill>
            <a:schemeClr val="tx2">
              <a:lumMod val="20000"/>
              <a:lumOff val="80000"/>
            </a:schemeClr>
          </a:solidFill>
          <a:ln w="12600">
            <a:solidFill>
              <a:schemeClr val="accent1"/>
            </a:solidFill>
            <a:round/>
          </a:ln>
        </p:spPr>
        <p:style>
          <a:lnRef idx="0">
            <a:scrgbClr r="0" g="0" b="0"/>
          </a:lnRef>
          <a:fillRef idx="0">
            <a:scrgbClr r="0" g="0" b="0"/>
          </a:fillRef>
          <a:effectRef idx="0">
            <a:scrgbClr r="0" g="0" b="0"/>
          </a:effectRef>
          <a:fontRef idx="minor"/>
        </p:style>
        <p:txBody>
          <a:bodyPr lIns="51581" tIns="50769" rIns="51581" bIns="50769" anchor="ctr"/>
          <a:lstStyle/>
          <a:p>
            <a:pPr algn="ctr"/>
            <a:r>
              <a:rPr lang="fr-FR" sz="1000" b="1" dirty="0">
                <a:latin typeface="Arial"/>
                <a:ea typeface="DejaVu Sans"/>
              </a:rPr>
              <a:t>Singleton</a:t>
            </a:r>
            <a:endParaRPr sz="1600" dirty="0"/>
          </a:p>
        </p:txBody>
      </p:sp>
      <p:cxnSp>
        <p:nvCxnSpPr>
          <p:cNvPr id="91" name="Connecteur en angle 13"/>
          <p:cNvCxnSpPr>
            <a:stCxn id="85" idx="3"/>
            <a:endCxn id="90" idx="1"/>
          </p:cNvCxnSpPr>
          <p:nvPr/>
        </p:nvCxnSpPr>
        <p:spPr>
          <a:xfrm>
            <a:off x="8199097" y="1494683"/>
            <a:ext cx="181807" cy="490052"/>
          </a:xfrm>
          <a:prstGeom prst="bentConnector3">
            <a:avLst>
              <a:gd name="adj1"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2" name="CustomShape 40"/>
          <p:cNvSpPr/>
          <p:nvPr/>
        </p:nvSpPr>
        <p:spPr>
          <a:xfrm>
            <a:off x="8725958" y="1198874"/>
            <a:ext cx="200334" cy="210628"/>
          </a:xfrm>
          <a:prstGeom prst="rect">
            <a:avLst/>
          </a:prstGeom>
          <a:noFill/>
          <a:ln>
            <a:noFill/>
          </a:ln>
        </p:spPr>
        <p:style>
          <a:lnRef idx="0">
            <a:scrgbClr r="0" g="0" b="0"/>
          </a:lnRef>
          <a:fillRef idx="0">
            <a:scrgbClr r="0" g="0" b="0"/>
          </a:fillRef>
          <a:effectRef idx="0">
            <a:scrgbClr r="0" g="0" b="0"/>
          </a:effectRef>
          <a:fontRef idx="minor"/>
        </p:style>
        <p:txBody>
          <a:bodyPr wrap="none" lIns="101538" tIns="50769" rIns="101538" bIns="50769"/>
          <a:lstStyle/>
          <a:p>
            <a:pPr>
              <a:lnSpc>
                <a:spcPct val="100000"/>
              </a:lnSpc>
            </a:pPr>
            <a:r>
              <a:rPr lang="fr-FR" sz="800" b="1" dirty="0">
                <a:latin typeface="Arial"/>
              </a:rPr>
              <a:t>1</a:t>
            </a:r>
            <a:endParaRPr sz="1800" dirty="0"/>
          </a:p>
        </p:txBody>
      </p:sp>
      <p:cxnSp>
        <p:nvCxnSpPr>
          <p:cNvPr id="93" name="Connecteur en angle 104"/>
          <p:cNvCxnSpPr>
            <a:stCxn id="87" idx="0"/>
            <a:endCxn id="86" idx="2"/>
          </p:cNvCxnSpPr>
          <p:nvPr/>
        </p:nvCxnSpPr>
        <p:spPr>
          <a:xfrm flipV="1">
            <a:off x="8754050" y="1251050"/>
            <a:ext cx="0" cy="194995"/>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1595979" y="3116609"/>
            <a:ext cx="7139668" cy="122407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ctr"/>
          <a:lstStyle/>
          <a:p>
            <a:pPr algn="ctr"/>
            <a:endParaRPr lang="fr-FR"/>
          </a:p>
        </p:txBody>
      </p:sp>
      <p:sp>
        <p:nvSpPr>
          <p:cNvPr id="95" name="Accolade fermante 166"/>
          <p:cNvSpPr/>
          <p:nvPr/>
        </p:nvSpPr>
        <p:spPr>
          <a:xfrm rot="16200000">
            <a:off x="5019054" y="-570180"/>
            <a:ext cx="293522" cy="7139668"/>
          </a:xfrm>
          <a:prstGeom prst="rightBrace">
            <a:avLst>
              <a:gd name="adj1" fmla="val 19935"/>
              <a:gd name="adj2" fmla="val 62075"/>
            </a:avLst>
          </a:prstGeom>
          <a:solidFill>
            <a:schemeClr val="bg1"/>
          </a:solidFill>
          <a:ln w="9525">
            <a:solidFill>
              <a:srgbClr val="FF0000"/>
            </a:solidFill>
          </a:ln>
        </p:spPr>
        <p:style>
          <a:lnRef idx="1">
            <a:schemeClr val="accent1"/>
          </a:lnRef>
          <a:fillRef idx="0">
            <a:schemeClr val="accent1"/>
          </a:fillRef>
          <a:effectRef idx="0">
            <a:schemeClr val="accent1"/>
          </a:effectRef>
          <a:fontRef idx="minor">
            <a:schemeClr val="tx1"/>
          </a:fontRef>
        </p:style>
        <p:txBody>
          <a:bodyPr lIns="103163" tIns="51581" rIns="103163" bIns="51581" rtlCol="0" anchor="ctr"/>
          <a:lstStyle/>
          <a:p>
            <a:pPr algn="ctr"/>
            <a:endParaRPr lang="fr-FR"/>
          </a:p>
        </p:txBody>
      </p:sp>
      <p:sp>
        <p:nvSpPr>
          <p:cNvPr id="96" name="Rectangle 95"/>
          <p:cNvSpPr/>
          <p:nvPr/>
        </p:nvSpPr>
        <p:spPr>
          <a:xfrm>
            <a:off x="7072801" y="3064674"/>
            <a:ext cx="1157386" cy="1229962"/>
          </a:xfrm>
          <a:prstGeom prst="rect">
            <a:avLst/>
          </a:prstGeom>
          <a:solidFill>
            <a:schemeClr val="bg1">
              <a:lumMod val="95000"/>
            </a:schemeClr>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b" anchorCtr="0"/>
          <a:lstStyle/>
          <a:p>
            <a:pPr algn="ctr"/>
            <a:r>
              <a:rPr lang="fr-FR" sz="1000" b="1" dirty="0" smtClean="0">
                <a:solidFill>
                  <a:schemeClr val="tx1"/>
                </a:solidFill>
              </a:rPr>
              <a:t>Opération</a:t>
            </a:r>
            <a:endParaRPr lang="fr-FR" sz="1000" b="1" dirty="0">
              <a:solidFill>
                <a:schemeClr val="tx1"/>
              </a:solidFill>
            </a:endParaRPr>
          </a:p>
        </p:txBody>
      </p:sp>
      <p:sp>
        <p:nvSpPr>
          <p:cNvPr id="97" name="Rectangle 96"/>
          <p:cNvSpPr/>
          <p:nvPr/>
        </p:nvSpPr>
        <p:spPr>
          <a:xfrm>
            <a:off x="4826049" y="3062898"/>
            <a:ext cx="2180484" cy="1229962"/>
          </a:xfrm>
          <a:prstGeom prst="rect">
            <a:avLst/>
          </a:prstGeom>
          <a:solidFill>
            <a:schemeClr val="bg1">
              <a:lumMod val="95000"/>
            </a:schemeClr>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b" anchorCtr="0"/>
          <a:lstStyle/>
          <a:p>
            <a:pPr algn="ctr"/>
            <a:r>
              <a:rPr lang="fr-FR" sz="1000" b="1" dirty="0">
                <a:solidFill>
                  <a:schemeClr val="tx1"/>
                </a:solidFill>
              </a:rPr>
              <a:t>Ressource Cible</a:t>
            </a:r>
          </a:p>
        </p:txBody>
      </p:sp>
      <p:sp>
        <p:nvSpPr>
          <p:cNvPr id="98" name="Rectangle 97"/>
          <p:cNvSpPr/>
          <p:nvPr/>
        </p:nvSpPr>
        <p:spPr>
          <a:xfrm>
            <a:off x="4991142" y="3374530"/>
            <a:ext cx="63195" cy="42433"/>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ctr"/>
          <a:lstStyle/>
          <a:p>
            <a:pPr algn="ctr"/>
            <a:endParaRPr lang="fr-FR"/>
          </a:p>
        </p:txBody>
      </p:sp>
      <p:sp>
        <p:nvSpPr>
          <p:cNvPr id="99" name="Rectangle 98"/>
          <p:cNvSpPr/>
          <p:nvPr/>
        </p:nvSpPr>
        <p:spPr>
          <a:xfrm>
            <a:off x="4991396" y="4035652"/>
            <a:ext cx="63195" cy="42433"/>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ctr"/>
          <a:lstStyle/>
          <a:p>
            <a:pPr algn="ctr"/>
            <a:endParaRPr lang="fr-FR"/>
          </a:p>
        </p:txBody>
      </p:sp>
      <p:sp>
        <p:nvSpPr>
          <p:cNvPr id="100" name="Rectangle 99"/>
          <p:cNvSpPr/>
          <p:nvPr/>
        </p:nvSpPr>
        <p:spPr>
          <a:xfrm>
            <a:off x="2045396" y="3058891"/>
            <a:ext cx="2725619" cy="1229962"/>
          </a:xfrm>
          <a:prstGeom prst="rect">
            <a:avLst/>
          </a:prstGeom>
          <a:solidFill>
            <a:schemeClr val="bg1">
              <a:lumMod val="95000"/>
            </a:schemeClr>
          </a:solid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b" anchorCtr="0"/>
          <a:lstStyle/>
          <a:p>
            <a:pPr algn="ctr"/>
            <a:r>
              <a:rPr lang="fr-FR" sz="1000" b="1" dirty="0">
                <a:solidFill>
                  <a:schemeClr val="tx1"/>
                </a:solidFill>
              </a:rPr>
              <a:t>Chemin Ressource Parent</a:t>
            </a:r>
          </a:p>
        </p:txBody>
      </p:sp>
      <p:sp>
        <p:nvSpPr>
          <p:cNvPr id="101" name="Rectangle 100"/>
          <p:cNvSpPr/>
          <p:nvPr/>
        </p:nvSpPr>
        <p:spPr>
          <a:xfrm>
            <a:off x="4362485" y="3681718"/>
            <a:ext cx="63195" cy="42433"/>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ctr"/>
          <a:lstStyle/>
          <a:p>
            <a:pPr algn="ctr"/>
            <a:endParaRPr lang="fr-FR"/>
          </a:p>
        </p:txBody>
      </p:sp>
      <p:sp>
        <p:nvSpPr>
          <p:cNvPr id="102" name="Rectangle 101"/>
          <p:cNvSpPr/>
          <p:nvPr/>
        </p:nvSpPr>
        <p:spPr>
          <a:xfrm>
            <a:off x="2517946" y="3681718"/>
            <a:ext cx="63195" cy="42433"/>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ctr"/>
          <a:lstStyle/>
          <a:p>
            <a:pPr algn="ctr"/>
            <a:endParaRPr lang="fr-FR"/>
          </a:p>
        </p:txBody>
      </p:sp>
      <p:sp>
        <p:nvSpPr>
          <p:cNvPr id="103" name="Ellipse 176"/>
          <p:cNvSpPr/>
          <p:nvPr/>
        </p:nvSpPr>
        <p:spPr>
          <a:xfrm>
            <a:off x="1705078" y="3379253"/>
            <a:ext cx="143633" cy="207904"/>
          </a:xfrm>
          <a:prstGeom prst="ellipse">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ctr"/>
          <a:lstStyle/>
          <a:p>
            <a:pPr algn="ctr"/>
            <a:endParaRPr lang="fr-FR"/>
          </a:p>
        </p:txBody>
      </p:sp>
      <p:sp>
        <p:nvSpPr>
          <p:cNvPr id="104" name="Rectangle 103"/>
          <p:cNvSpPr/>
          <p:nvPr/>
        </p:nvSpPr>
        <p:spPr>
          <a:xfrm>
            <a:off x="2583361" y="3200418"/>
            <a:ext cx="637296" cy="242500"/>
          </a:xfrm>
          <a:prstGeom prst="rect">
            <a:avLst/>
          </a:prstGeom>
          <a:solidFill>
            <a:schemeClr val="accent6">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100" dirty="0">
                <a:solidFill>
                  <a:schemeClr val="tx1"/>
                </a:solidFill>
              </a:rPr>
              <a:t>Collection</a:t>
            </a:r>
          </a:p>
        </p:txBody>
      </p:sp>
      <p:sp>
        <p:nvSpPr>
          <p:cNvPr id="105" name="Rectangle 104"/>
          <p:cNvSpPr/>
          <p:nvPr/>
        </p:nvSpPr>
        <p:spPr>
          <a:xfrm>
            <a:off x="3274697" y="3199133"/>
            <a:ext cx="146777" cy="243785"/>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dirty="0">
                <a:solidFill>
                  <a:schemeClr val="tx1"/>
                </a:solidFill>
              </a:rPr>
              <a:t>/</a:t>
            </a:r>
          </a:p>
        </p:txBody>
      </p:sp>
      <p:sp>
        <p:nvSpPr>
          <p:cNvPr id="106" name="Rectangle 105"/>
          <p:cNvSpPr/>
          <p:nvPr/>
        </p:nvSpPr>
        <p:spPr>
          <a:xfrm>
            <a:off x="3472106" y="3199133"/>
            <a:ext cx="701435" cy="242500"/>
          </a:xfrm>
          <a:prstGeom prst="rect">
            <a:avLst/>
          </a:prstGeom>
          <a:solidFill>
            <a:schemeClr val="accent6">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100" dirty="0">
                <a:solidFill>
                  <a:schemeClr val="tx1"/>
                </a:solidFill>
              </a:rPr>
              <a:t>Id </a:t>
            </a:r>
            <a:r>
              <a:rPr lang="fr-FR" sz="1100" dirty="0" err="1">
                <a:solidFill>
                  <a:schemeClr val="tx1"/>
                </a:solidFill>
              </a:rPr>
              <a:t>Element</a:t>
            </a:r>
            <a:endParaRPr lang="fr-FR" sz="1100" dirty="0">
              <a:solidFill>
                <a:schemeClr val="tx1"/>
              </a:solidFill>
            </a:endParaRPr>
          </a:p>
        </p:txBody>
      </p:sp>
      <p:sp>
        <p:nvSpPr>
          <p:cNvPr id="107" name="Rectangle 106"/>
          <p:cNvSpPr/>
          <p:nvPr/>
        </p:nvSpPr>
        <p:spPr>
          <a:xfrm>
            <a:off x="2583363" y="3492217"/>
            <a:ext cx="1597330" cy="242500"/>
          </a:xfrm>
          <a:prstGeom prst="rect">
            <a:avLst/>
          </a:prstGeom>
          <a:solidFill>
            <a:schemeClr val="accent6">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100" dirty="0">
                <a:solidFill>
                  <a:schemeClr val="tx1"/>
                </a:solidFill>
              </a:rPr>
              <a:t>Singleton</a:t>
            </a:r>
          </a:p>
        </p:txBody>
      </p:sp>
      <p:cxnSp>
        <p:nvCxnSpPr>
          <p:cNvPr id="108" name="Connecteur en angle 84"/>
          <p:cNvCxnSpPr>
            <a:stCxn id="101" idx="3"/>
            <a:endCxn id="102" idx="1"/>
          </p:cNvCxnSpPr>
          <p:nvPr/>
        </p:nvCxnSpPr>
        <p:spPr>
          <a:xfrm flipH="1">
            <a:off x="2517946" y="3702934"/>
            <a:ext cx="1907735" cy="15860"/>
          </a:xfrm>
          <a:prstGeom prst="bentConnector5">
            <a:avLst>
              <a:gd name="adj1" fmla="val -9201"/>
              <a:gd name="adj2" fmla="val 1367572"/>
              <a:gd name="adj3" fmla="val 10920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9" name="Connecteur droit avec flèche 87"/>
          <p:cNvCxnSpPr>
            <a:stCxn id="103" idx="6"/>
            <a:endCxn id="130" idx="1"/>
          </p:cNvCxnSpPr>
          <p:nvPr/>
        </p:nvCxnSpPr>
        <p:spPr>
          <a:xfrm flipV="1">
            <a:off x="1848711" y="3478233"/>
            <a:ext cx="684656" cy="4974"/>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0" name="Ellipse 94"/>
          <p:cNvSpPr/>
          <p:nvPr/>
        </p:nvSpPr>
        <p:spPr>
          <a:xfrm>
            <a:off x="1742648" y="3437801"/>
            <a:ext cx="68496" cy="90808"/>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ctr"/>
          <a:lstStyle/>
          <a:p>
            <a:pPr algn="ctr"/>
            <a:endParaRPr lang="fr-FR"/>
          </a:p>
        </p:txBody>
      </p:sp>
      <p:sp>
        <p:nvSpPr>
          <p:cNvPr id="111" name="Ellipse 178"/>
          <p:cNvSpPr/>
          <p:nvPr/>
        </p:nvSpPr>
        <p:spPr>
          <a:xfrm>
            <a:off x="8528834" y="3548146"/>
            <a:ext cx="143633" cy="207904"/>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ctr"/>
          <a:lstStyle/>
          <a:p>
            <a:pPr algn="ctr"/>
            <a:endParaRPr lang="fr-FR"/>
          </a:p>
        </p:txBody>
      </p:sp>
      <p:cxnSp>
        <p:nvCxnSpPr>
          <p:cNvPr id="112" name="Connecteur droit avec flèche 184"/>
          <p:cNvCxnSpPr>
            <a:stCxn id="129" idx="3"/>
            <a:endCxn id="98" idx="1"/>
          </p:cNvCxnSpPr>
          <p:nvPr/>
        </p:nvCxnSpPr>
        <p:spPr>
          <a:xfrm flipV="1">
            <a:off x="4410406" y="3395747"/>
            <a:ext cx="580736" cy="7033"/>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5109476" y="3262081"/>
            <a:ext cx="1650906" cy="202314"/>
          </a:xfrm>
          <a:prstGeom prst="rect">
            <a:avLst/>
          </a:prstGeom>
          <a:solidFill>
            <a:schemeClr val="accent6">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100" dirty="0">
                <a:solidFill>
                  <a:schemeClr val="tx1"/>
                </a:solidFill>
              </a:rPr>
              <a:t>Collection</a:t>
            </a:r>
          </a:p>
        </p:txBody>
      </p:sp>
      <p:sp>
        <p:nvSpPr>
          <p:cNvPr id="114" name="Rectangle 113"/>
          <p:cNvSpPr/>
          <p:nvPr/>
        </p:nvSpPr>
        <p:spPr>
          <a:xfrm>
            <a:off x="5109476" y="3531863"/>
            <a:ext cx="1650906" cy="202314"/>
          </a:xfrm>
          <a:prstGeom prst="rect">
            <a:avLst/>
          </a:prstGeom>
          <a:solidFill>
            <a:schemeClr val="accent6">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100" dirty="0">
                <a:solidFill>
                  <a:schemeClr val="tx1"/>
                </a:solidFill>
              </a:rPr>
              <a:t>Singleton</a:t>
            </a:r>
          </a:p>
        </p:txBody>
      </p:sp>
      <p:sp>
        <p:nvSpPr>
          <p:cNvPr id="115" name="Rectangle 114"/>
          <p:cNvSpPr/>
          <p:nvPr/>
        </p:nvSpPr>
        <p:spPr>
          <a:xfrm>
            <a:off x="5106060" y="3795080"/>
            <a:ext cx="701435" cy="200947"/>
          </a:xfrm>
          <a:prstGeom prst="rect">
            <a:avLst/>
          </a:prstGeom>
          <a:solidFill>
            <a:schemeClr val="accent6">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100" dirty="0">
                <a:solidFill>
                  <a:schemeClr val="tx1"/>
                </a:solidFill>
              </a:rPr>
              <a:t>Collection</a:t>
            </a:r>
          </a:p>
        </p:txBody>
      </p:sp>
      <p:sp>
        <p:nvSpPr>
          <p:cNvPr id="116" name="Rectangle 115"/>
          <p:cNvSpPr/>
          <p:nvPr/>
        </p:nvSpPr>
        <p:spPr>
          <a:xfrm>
            <a:off x="5861536" y="3794016"/>
            <a:ext cx="146777" cy="202013"/>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dirty="0">
                <a:solidFill>
                  <a:schemeClr val="tx1"/>
                </a:solidFill>
              </a:rPr>
              <a:t>/</a:t>
            </a:r>
          </a:p>
        </p:txBody>
      </p:sp>
      <p:sp>
        <p:nvSpPr>
          <p:cNvPr id="117" name="Rectangle 116"/>
          <p:cNvSpPr/>
          <p:nvPr/>
        </p:nvSpPr>
        <p:spPr>
          <a:xfrm>
            <a:off x="6058944" y="3793796"/>
            <a:ext cx="701435" cy="200947"/>
          </a:xfrm>
          <a:prstGeom prst="rect">
            <a:avLst/>
          </a:prstGeom>
          <a:solidFill>
            <a:schemeClr val="accent6">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100" dirty="0">
                <a:solidFill>
                  <a:schemeClr val="tx1"/>
                </a:solidFill>
              </a:rPr>
              <a:t>Id </a:t>
            </a:r>
            <a:r>
              <a:rPr lang="fr-FR" sz="1100" dirty="0" err="1">
                <a:solidFill>
                  <a:schemeClr val="tx1"/>
                </a:solidFill>
              </a:rPr>
              <a:t>Element</a:t>
            </a:r>
            <a:endParaRPr lang="fr-FR" sz="1100" dirty="0">
              <a:solidFill>
                <a:schemeClr val="tx1"/>
              </a:solidFill>
            </a:endParaRPr>
          </a:p>
        </p:txBody>
      </p:sp>
      <p:sp>
        <p:nvSpPr>
          <p:cNvPr id="118" name="Parenthèses 296"/>
          <p:cNvSpPr/>
          <p:nvPr/>
        </p:nvSpPr>
        <p:spPr>
          <a:xfrm>
            <a:off x="4997941" y="3121923"/>
            <a:ext cx="1886094" cy="1051933"/>
          </a:xfrm>
          <a:prstGeom prst="bracketPair">
            <a:avLst/>
          </a:prstGeom>
          <a:ln w="9525"/>
        </p:spPr>
        <p:style>
          <a:lnRef idx="1">
            <a:schemeClr val="accent1"/>
          </a:lnRef>
          <a:fillRef idx="0">
            <a:schemeClr val="accent1"/>
          </a:fillRef>
          <a:effectRef idx="0">
            <a:schemeClr val="accent1"/>
          </a:effectRef>
          <a:fontRef idx="minor">
            <a:schemeClr val="tx1"/>
          </a:fontRef>
        </p:style>
        <p:txBody>
          <a:bodyPr lIns="103163" tIns="51581" rIns="103163" bIns="51581" rtlCol="0" anchor="ctr"/>
          <a:lstStyle/>
          <a:p>
            <a:pPr algn="ctr"/>
            <a:endParaRPr lang="fr-FR"/>
          </a:p>
        </p:txBody>
      </p:sp>
      <p:cxnSp>
        <p:nvCxnSpPr>
          <p:cNvPr id="119" name="Connecteur en angle 297"/>
          <p:cNvCxnSpPr>
            <a:stCxn id="103" idx="6"/>
            <a:endCxn id="99" idx="1"/>
          </p:cNvCxnSpPr>
          <p:nvPr/>
        </p:nvCxnSpPr>
        <p:spPr>
          <a:xfrm>
            <a:off x="1848711" y="3483205"/>
            <a:ext cx="3142685" cy="573664"/>
          </a:xfrm>
          <a:prstGeom prst="bentConnector3">
            <a:avLst>
              <a:gd name="adj1" fmla="val 1027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a:xfrm>
            <a:off x="4208474" y="3199132"/>
            <a:ext cx="115179" cy="53558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dirty="0">
                <a:solidFill>
                  <a:schemeClr val="tx1"/>
                </a:solidFill>
              </a:rPr>
              <a:t>/</a:t>
            </a:r>
          </a:p>
        </p:txBody>
      </p:sp>
      <p:cxnSp>
        <p:nvCxnSpPr>
          <p:cNvPr id="121" name="Connecteur en angle 196"/>
          <p:cNvCxnSpPr>
            <a:stCxn id="124" idx="3"/>
            <a:endCxn id="111" idx="2"/>
          </p:cNvCxnSpPr>
          <p:nvPr/>
        </p:nvCxnSpPr>
        <p:spPr>
          <a:xfrm>
            <a:off x="8113806" y="3346599"/>
            <a:ext cx="415028" cy="305498"/>
          </a:xfrm>
          <a:prstGeom prst="bentConnector3">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461113" y="3517422"/>
            <a:ext cx="63195" cy="42433"/>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ctr"/>
          <a:lstStyle/>
          <a:p>
            <a:pPr algn="ctr"/>
            <a:endParaRPr lang="fr-FR"/>
          </a:p>
        </p:txBody>
      </p:sp>
      <p:sp>
        <p:nvSpPr>
          <p:cNvPr id="123" name="Rectangle 122"/>
          <p:cNvSpPr/>
          <p:nvPr/>
        </p:nvSpPr>
        <p:spPr>
          <a:xfrm>
            <a:off x="7576962" y="3248304"/>
            <a:ext cx="500788" cy="290333"/>
          </a:xfrm>
          <a:prstGeom prst="rect">
            <a:avLst/>
          </a:prstGeom>
          <a:solidFill>
            <a:schemeClr val="accent6">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dirty="0" smtClean="0">
                <a:solidFill>
                  <a:schemeClr val="tx1"/>
                </a:solidFill>
              </a:rPr>
              <a:t>Opération Explicite</a:t>
            </a:r>
            <a:endParaRPr lang="fr-FR" sz="800" dirty="0">
              <a:solidFill>
                <a:schemeClr val="tx1"/>
              </a:solidFill>
            </a:endParaRPr>
          </a:p>
        </p:txBody>
      </p:sp>
      <p:sp>
        <p:nvSpPr>
          <p:cNvPr id="124" name="Parenthèses 322"/>
          <p:cNvSpPr/>
          <p:nvPr/>
        </p:nvSpPr>
        <p:spPr>
          <a:xfrm>
            <a:off x="7359788" y="3100779"/>
            <a:ext cx="754017" cy="491640"/>
          </a:xfrm>
          <a:prstGeom prst="bracketPair">
            <a:avLst/>
          </a:prstGeom>
          <a:ln w="9525"/>
        </p:spPr>
        <p:style>
          <a:lnRef idx="1">
            <a:schemeClr val="accent1"/>
          </a:lnRef>
          <a:fillRef idx="0">
            <a:schemeClr val="accent1"/>
          </a:fillRef>
          <a:effectRef idx="0">
            <a:schemeClr val="accent1"/>
          </a:effectRef>
          <a:fontRef idx="minor">
            <a:schemeClr val="tx1"/>
          </a:fontRef>
        </p:style>
        <p:txBody>
          <a:bodyPr lIns="103163" tIns="51581" rIns="103163" bIns="51581" rtlCol="0" anchor="ctr"/>
          <a:lstStyle/>
          <a:p>
            <a:pPr algn="ctr"/>
            <a:endParaRPr lang="fr-FR" sz="1800"/>
          </a:p>
        </p:txBody>
      </p:sp>
      <p:cxnSp>
        <p:nvCxnSpPr>
          <p:cNvPr id="125" name="Connecteur en angle 325"/>
          <p:cNvCxnSpPr>
            <a:stCxn id="118" idx="3"/>
            <a:endCxn id="111" idx="2"/>
          </p:cNvCxnSpPr>
          <p:nvPr/>
        </p:nvCxnSpPr>
        <p:spPr>
          <a:xfrm>
            <a:off x="6884035" y="3647890"/>
            <a:ext cx="1644799" cy="420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Connecteur en angle 328"/>
          <p:cNvCxnSpPr>
            <a:stCxn id="118" idx="3"/>
            <a:endCxn id="124" idx="1"/>
          </p:cNvCxnSpPr>
          <p:nvPr/>
        </p:nvCxnSpPr>
        <p:spPr>
          <a:xfrm flipV="1">
            <a:off x="6884035" y="3346600"/>
            <a:ext cx="475753" cy="301290"/>
          </a:xfrm>
          <a:prstGeom prst="bentConnector3">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7" name="Rectangle 126"/>
          <p:cNvSpPr/>
          <p:nvPr/>
        </p:nvSpPr>
        <p:spPr>
          <a:xfrm>
            <a:off x="7395244" y="3248456"/>
            <a:ext cx="129064" cy="26896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dirty="0">
                <a:solidFill>
                  <a:schemeClr val="tx1"/>
                </a:solidFill>
              </a:rPr>
              <a:t>/</a:t>
            </a:r>
          </a:p>
        </p:txBody>
      </p:sp>
      <p:sp>
        <p:nvSpPr>
          <p:cNvPr id="128" name="Rectangle 127"/>
          <p:cNvSpPr/>
          <p:nvPr/>
        </p:nvSpPr>
        <p:spPr>
          <a:xfrm>
            <a:off x="3207724" y="3834567"/>
            <a:ext cx="256480" cy="138499"/>
          </a:xfrm>
          <a:prstGeom prst="rect">
            <a:avLst/>
          </a:prstGeom>
          <a:solidFill>
            <a:schemeClr val="bg1">
              <a:lumMod val="95000"/>
            </a:schemeClr>
          </a:solidFill>
          <a:ln w="9525">
            <a:solidFill>
              <a:schemeClr val="tx1"/>
            </a:solidFill>
          </a:ln>
        </p:spPr>
        <p:txBody>
          <a:bodyPr wrap="none" lIns="0" tIns="0" rIns="0" bIns="0" anchor="ctr" anchorCtr="0">
            <a:spAutoFit/>
          </a:bodyPr>
          <a:lstStyle/>
          <a:p>
            <a:r>
              <a:rPr lang="fr-FR" sz="900" i="1" dirty="0"/>
              <a:t> 0..2 </a:t>
            </a:r>
          </a:p>
        </p:txBody>
      </p:sp>
      <p:sp>
        <p:nvSpPr>
          <p:cNvPr id="129" name="Rectangle 128"/>
          <p:cNvSpPr/>
          <p:nvPr/>
        </p:nvSpPr>
        <p:spPr>
          <a:xfrm>
            <a:off x="4360877" y="3375348"/>
            <a:ext cx="49529" cy="54863"/>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ctr"/>
          <a:lstStyle/>
          <a:p>
            <a:pPr algn="ctr"/>
            <a:endParaRPr lang="fr-FR"/>
          </a:p>
        </p:txBody>
      </p:sp>
      <p:sp>
        <p:nvSpPr>
          <p:cNvPr id="130" name="Parenthèses 78"/>
          <p:cNvSpPr/>
          <p:nvPr/>
        </p:nvSpPr>
        <p:spPr>
          <a:xfrm>
            <a:off x="2533366" y="3101543"/>
            <a:ext cx="1875286" cy="753378"/>
          </a:xfrm>
          <a:prstGeom prst="bracketPair">
            <a:avLst/>
          </a:prstGeom>
          <a:ln w="9525"/>
        </p:spPr>
        <p:style>
          <a:lnRef idx="1">
            <a:schemeClr val="accent1"/>
          </a:lnRef>
          <a:fillRef idx="0">
            <a:schemeClr val="accent1"/>
          </a:fillRef>
          <a:effectRef idx="0">
            <a:schemeClr val="accent1"/>
          </a:effectRef>
          <a:fontRef idx="minor">
            <a:schemeClr val="tx1"/>
          </a:fontRef>
        </p:style>
        <p:txBody>
          <a:bodyPr lIns="103163" tIns="51581" rIns="103163" bIns="51581" rtlCol="0" anchor="ctr"/>
          <a:lstStyle/>
          <a:p>
            <a:pPr algn="ctr"/>
            <a:endParaRPr lang="fr-FR"/>
          </a:p>
        </p:txBody>
      </p:sp>
      <p:sp>
        <p:nvSpPr>
          <p:cNvPr id="131" name="Rectangle à coins arrondis 29"/>
          <p:cNvSpPr/>
          <p:nvPr/>
        </p:nvSpPr>
        <p:spPr>
          <a:xfrm>
            <a:off x="982708" y="4380969"/>
            <a:ext cx="8208912" cy="2013967"/>
          </a:xfrm>
          <a:prstGeom prst="rect">
            <a:avLst/>
          </a:prstGeom>
          <a:solidFill>
            <a:schemeClr val="accent2">
              <a:lumMod val="20000"/>
              <a:lumOff val="80000"/>
            </a:schemeClr>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ctr" anchorCtr="0"/>
          <a:lstStyle/>
          <a:p>
            <a:r>
              <a:rPr lang="fr-FR" sz="1100" b="1" u="sng" dirty="0">
                <a:solidFill>
                  <a:schemeClr val="tx1"/>
                </a:solidFill>
              </a:rPr>
              <a:t>Note:</a:t>
            </a:r>
          </a:p>
          <a:p>
            <a:pPr marL="193430" indent="-193430">
              <a:buFont typeface="Arial" panose="020B0604020202020204" pitchFamily="34" charset="0"/>
              <a:buChar char="•"/>
            </a:pPr>
            <a:r>
              <a:rPr lang="fr-FR" sz="1100" dirty="0">
                <a:solidFill>
                  <a:schemeClr val="tx1"/>
                </a:solidFill>
              </a:rPr>
              <a:t>Seule la </a:t>
            </a:r>
            <a:r>
              <a:rPr lang="fr-FR" sz="1100" dirty="0" smtClean="0">
                <a:solidFill>
                  <a:schemeClr val="tx1"/>
                </a:solidFill>
              </a:rPr>
              <a:t>version majeure </a:t>
            </a:r>
            <a:r>
              <a:rPr lang="fr-FR" sz="1100" dirty="0">
                <a:solidFill>
                  <a:schemeClr val="tx1"/>
                </a:solidFill>
              </a:rPr>
              <a:t>de l’API apparait dans l’URI, une version </a:t>
            </a:r>
            <a:r>
              <a:rPr lang="fr-FR" sz="1100" dirty="0" smtClean="0">
                <a:solidFill>
                  <a:schemeClr val="tx1"/>
                </a:solidFill>
              </a:rPr>
              <a:t>d’API définit </a:t>
            </a:r>
            <a:r>
              <a:rPr lang="fr-FR" sz="1100" dirty="0">
                <a:solidFill>
                  <a:schemeClr val="tx1"/>
                </a:solidFill>
              </a:rPr>
              <a:t>les versions de ressources et </a:t>
            </a:r>
            <a:r>
              <a:rPr lang="fr-FR" sz="1100" dirty="0" smtClean="0">
                <a:solidFill>
                  <a:schemeClr val="tx1"/>
                </a:solidFill>
              </a:rPr>
              <a:t>masquent ces versions de ressources aux consommateurs.</a:t>
            </a:r>
            <a:endParaRPr lang="fr-FR" sz="1100" dirty="0">
              <a:solidFill>
                <a:schemeClr val="tx1"/>
              </a:solidFill>
            </a:endParaRPr>
          </a:p>
          <a:p>
            <a:pPr marL="193430" indent="-193430">
              <a:buFont typeface="Arial" panose="020B0604020202020204" pitchFamily="34" charset="0"/>
              <a:buChar char="•"/>
            </a:pPr>
            <a:r>
              <a:rPr lang="fr-FR" sz="1100" dirty="0">
                <a:solidFill>
                  <a:schemeClr val="tx1"/>
                </a:solidFill>
              </a:rPr>
              <a:t>Le chemin de la ressource est limité à 2 niveaux de ressources parents avant la ressource cible.</a:t>
            </a:r>
          </a:p>
          <a:p>
            <a:pPr marL="193430" indent="-193430">
              <a:buFont typeface="Arial" panose="020B0604020202020204" pitchFamily="34" charset="0"/>
              <a:buChar char="•"/>
            </a:pPr>
            <a:r>
              <a:rPr lang="fr-FR" sz="1100" dirty="0">
                <a:solidFill>
                  <a:schemeClr val="tx1"/>
                </a:solidFill>
              </a:rPr>
              <a:t>Une collection ne peut pas être dans un niveau parent, la signification ne serait pas claire</a:t>
            </a:r>
            <a:r>
              <a:rPr lang="fr-FR" sz="1100" dirty="0" smtClean="0">
                <a:solidFill>
                  <a:schemeClr val="tx1"/>
                </a:solidFill>
              </a:rPr>
              <a:t>.</a:t>
            </a:r>
          </a:p>
          <a:p>
            <a:pPr marL="193430" indent="-193430">
              <a:buFont typeface="Arial" panose="020B0604020202020204" pitchFamily="34" charset="0"/>
              <a:buChar char="•"/>
            </a:pPr>
            <a:r>
              <a:rPr lang="fr-FR" sz="1100" dirty="0" smtClean="0">
                <a:solidFill>
                  <a:schemeClr val="tx1"/>
                </a:solidFill>
              </a:rPr>
              <a:t>Le chemin de ressource peut enchainer des ressources singletons consécutives. Dans ce cas, il convient de vérifier si les ressources singletons consécutives peuvent être remplacer par une ressource unique plus générique.</a:t>
            </a:r>
            <a:endParaRPr lang="fr-FR" sz="1100" dirty="0">
              <a:solidFill>
                <a:schemeClr val="tx1"/>
              </a:solidFill>
            </a:endParaRPr>
          </a:p>
          <a:p>
            <a:pPr marL="193430" indent="-193430">
              <a:buFont typeface="Arial" panose="020B0604020202020204" pitchFamily="34" charset="0"/>
              <a:buChar char="•"/>
            </a:pPr>
            <a:r>
              <a:rPr lang="fr-FR" sz="1100" dirty="0">
                <a:solidFill>
                  <a:schemeClr val="tx1"/>
                </a:solidFill>
              </a:rPr>
              <a:t>Les ressources forment un diagramme d’objets, l’URI matérialise aussi le chemin à parcourir dans les objets pour arriver sur la ressource cible.</a:t>
            </a:r>
          </a:p>
          <a:p>
            <a:pPr marL="193430" indent="-193430">
              <a:buFont typeface="Arial" panose="020B0604020202020204" pitchFamily="34" charset="0"/>
              <a:buChar char="•"/>
            </a:pPr>
            <a:r>
              <a:rPr lang="fr-FR" sz="1100" dirty="0" smtClean="0">
                <a:solidFill>
                  <a:schemeClr val="tx1"/>
                </a:solidFill>
              </a:rPr>
              <a:t>En fin d’URI on a éventuellement une opération explicite: </a:t>
            </a:r>
            <a:r>
              <a:rPr lang="fr-FR" sz="1100" dirty="0">
                <a:solidFill>
                  <a:schemeClr val="tx1"/>
                </a:solidFill>
              </a:rPr>
              <a:t>L’opération explicite est </a:t>
            </a:r>
            <a:r>
              <a:rPr lang="fr-FR" sz="1100" dirty="0" smtClean="0">
                <a:solidFill>
                  <a:schemeClr val="tx1"/>
                </a:solidFill>
              </a:rPr>
              <a:t>nommé avec un verbe</a:t>
            </a:r>
            <a:r>
              <a:rPr lang="fr-FR" sz="1100" dirty="0">
                <a:solidFill>
                  <a:schemeClr val="tx1"/>
                </a:solidFill>
              </a:rPr>
              <a:t>,  on utilise des opération explicite </a:t>
            </a:r>
            <a:r>
              <a:rPr lang="fr-FR" sz="1100" dirty="0" smtClean="0">
                <a:solidFill>
                  <a:schemeClr val="tx1"/>
                </a:solidFill>
              </a:rPr>
              <a:t>si </a:t>
            </a:r>
            <a:r>
              <a:rPr lang="fr-FR" sz="1100" dirty="0">
                <a:solidFill>
                  <a:schemeClr val="tx1"/>
                </a:solidFill>
              </a:rPr>
              <a:t>la sémantique du verbe </a:t>
            </a:r>
            <a:r>
              <a:rPr lang="fr-FR" sz="1100" dirty="0" smtClean="0">
                <a:solidFill>
                  <a:schemeClr val="tx1"/>
                </a:solidFill>
              </a:rPr>
              <a:t>HTTP (très </a:t>
            </a:r>
            <a:r>
              <a:rPr lang="fr-FR" sz="1100" dirty="0">
                <a:solidFill>
                  <a:schemeClr val="tx1"/>
                </a:solidFill>
              </a:rPr>
              <a:t>orienté CRUD) n’est pas assez riche ou pas assez </a:t>
            </a:r>
            <a:r>
              <a:rPr lang="fr-FR" sz="1100" dirty="0" smtClean="0">
                <a:solidFill>
                  <a:schemeClr val="tx1"/>
                </a:solidFill>
              </a:rPr>
              <a:t>précise ou si tous les verbes sont utilisés pour la ressource.</a:t>
            </a:r>
            <a:endParaRPr lang="fr-FR" sz="1100" dirty="0">
              <a:solidFill>
                <a:schemeClr val="tx1"/>
              </a:solidFill>
            </a:endParaRPr>
          </a:p>
        </p:txBody>
      </p:sp>
      <p:sp>
        <p:nvSpPr>
          <p:cNvPr id="132" name="Rectangle 131"/>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3"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9605919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smtClean="0"/>
              <a:t>Exemple d’ontologie</a:t>
            </a:r>
            <a:endParaRPr lang="fr-FR" sz="1600" dirty="0"/>
          </a:p>
        </p:txBody>
      </p:sp>
      <p:sp>
        <p:nvSpPr>
          <p:cNvPr id="64" name="Trapèze 63"/>
          <p:cNvSpPr/>
          <p:nvPr/>
        </p:nvSpPr>
        <p:spPr>
          <a:xfrm rot="10800000">
            <a:off x="4507720"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2" name="Rectangle à coins arrondis 29"/>
          <p:cNvSpPr/>
          <p:nvPr/>
        </p:nvSpPr>
        <p:spPr>
          <a:xfrm>
            <a:off x="959391" y="980728"/>
            <a:ext cx="7644883" cy="1741998"/>
          </a:xfrm>
          <a:prstGeom prst="roundRect">
            <a:avLst>
              <a:gd name="adj" fmla="val 10788"/>
            </a:avLst>
          </a:prstGeom>
          <a:solidFill>
            <a:schemeClr val="accent2">
              <a:lumMod val="20000"/>
              <a:lumOff val="80000"/>
            </a:schemeClr>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ctr" anchorCtr="0"/>
          <a:lstStyle/>
          <a:p>
            <a:r>
              <a:rPr lang="fr-FR" sz="1100" b="1" u="sng" dirty="0" smtClean="0">
                <a:solidFill>
                  <a:schemeClr val="tx1"/>
                </a:solidFill>
              </a:rPr>
              <a:t>Rappel:</a:t>
            </a:r>
            <a:r>
              <a:rPr lang="fr-FR" sz="1100" b="1" dirty="0" smtClean="0">
                <a:solidFill>
                  <a:schemeClr val="tx1"/>
                </a:solidFill>
              </a:rPr>
              <a:t> </a:t>
            </a:r>
            <a:r>
              <a:rPr lang="fr-FR" sz="1100" dirty="0" smtClean="0">
                <a:solidFill>
                  <a:schemeClr val="tx1"/>
                </a:solidFill>
              </a:rPr>
              <a:t>Une </a:t>
            </a:r>
            <a:r>
              <a:rPr lang="fr-FR" sz="1100" dirty="0">
                <a:solidFill>
                  <a:schemeClr val="tx1"/>
                </a:solidFill>
              </a:rPr>
              <a:t>ressource peut être considérée comme </a:t>
            </a:r>
            <a:r>
              <a:rPr lang="fr-FR" sz="1100" b="1" i="1" dirty="0">
                <a:solidFill>
                  <a:schemeClr val="tx1"/>
                </a:solidFill>
              </a:rPr>
              <a:t>un objet </a:t>
            </a:r>
            <a:r>
              <a:rPr lang="fr-FR" sz="1100" dirty="0">
                <a:solidFill>
                  <a:schemeClr val="tx1"/>
                </a:solidFill>
              </a:rPr>
              <a:t>dont l’exposition à un consommateur est justifiée par un besoin </a:t>
            </a:r>
            <a:r>
              <a:rPr lang="fr-FR" sz="1100" dirty="0" smtClean="0">
                <a:solidFill>
                  <a:schemeClr val="tx1"/>
                </a:solidFill>
              </a:rPr>
              <a:t>métier …</a:t>
            </a:r>
          </a:p>
          <a:p>
            <a:endParaRPr lang="fr-FR" sz="1100" dirty="0" smtClean="0">
              <a:solidFill>
                <a:schemeClr val="tx1"/>
              </a:solidFill>
            </a:endParaRPr>
          </a:p>
          <a:p>
            <a:r>
              <a:rPr lang="fr-FR" sz="1100" dirty="0" smtClean="0">
                <a:solidFill>
                  <a:schemeClr val="tx1"/>
                </a:solidFill>
              </a:rPr>
              <a:t>On peut donc considérer que</a:t>
            </a:r>
          </a:p>
          <a:p>
            <a:pPr marL="171450" indent="-171450">
              <a:buFont typeface="Arial" panose="020B0604020202020204" pitchFamily="34" charset="0"/>
              <a:buChar char="•"/>
            </a:pPr>
            <a:r>
              <a:rPr lang="fr-FR" sz="1100" dirty="0" smtClean="0">
                <a:solidFill>
                  <a:schemeClr val="tx1"/>
                </a:solidFill>
              </a:rPr>
              <a:t>Les ressources peuvent être représenté dans un diagramme de classe.</a:t>
            </a:r>
          </a:p>
          <a:p>
            <a:pPr marL="687263" lvl="1" indent="-171450">
              <a:buFont typeface="Arial" panose="020B0604020202020204" pitchFamily="34" charset="0"/>
              <a:buChar char="•"/>
            </a:pPr>
            <a:r>
              <a:rPr lang="fr-FR" sz="1100" dirty="0" smtClean="0">
                <a:solidFill>
                  <a:schemeClr val="tx1"/>
                </a:solidFill>
              </a:rPr>
              <a:t>Les ressources de type collection et singleton sont les classes.</a:t>
            </a:r>
          </a:p>
          <a:p>
            <a:pPr marL="687263" lvl="1" indent="-171450">
              <a:buFont typeface="Arial" panose="020B0604020202020204" pitchFamily="34" charset="0"/>
              <a:buChar char="•"/>
            </a:pPr>
            <a:r>
              <a:rPr lang="fr-FR" sz="1100" dirty="0" smtClean="0">
                <a:solidFill>
                  <a:schemeClr val="tx1"/>
                </a:solidFill>
              </a:rPr>
              <a:t>Les ressources de type élément (item de collection) sont des instance de classe.</a:t>
            </a:r>
          </a:p>
          <a:p>
            <a:pPr marL="687263" lvl="1" indent="-171450">
              <a:buFont typeface="Arial" panose="020B0604020202020204" pitchFamily="34" charset="0"/>
              <a:buChar char="•"/>
            </a:pPr>
            <a:r>
              <a:rPr lang="fr-FR" sz="1100" dirty="0" smtClean="0">
                <a:solidFill>
                  <a:schemeClr val="tx1"/>
                </a:solidFill>
              </a:rPr>
              <a:t>Contrairement aux classes la convention pour les ressources est de mettre les noms de collection au pluriel.</a:t>
            </a:r>
          </a:p>
          <a:p>
            <a:pPr marL="171450" indent="-171450">
              <a:buFont typeface="Arial" panose="020B0604020202020204" pitchFamily="34" charset="0"/>
              <a:buChar char="•"/>
            </a:pPr>
            <a:r>
              <a:rPr lang="fr-FR" sz="1100" dirty="0" smtClean="0">
                <a:solidFill>
                  <a:schemeClr val="tx1"/>
                </a:solidFill>
              </a:rPr>
              <a:t>le chemin de la ressource est le chemin d’accès à la ressource dans le diagramme de classe.</a:t>
            </a:r>
            <a:endParaRPr lang="fr-FR" sz="1100" dirty="0">
              <a:solidFill>
                <a:schemeClr val="tx1"/>
              </a:solidFill>
            </a:endParaRPr>
          </a:p>
        </p:txBody>
      </p:sp>
      <p:grpSp>
        <p:nvGrpSpPr>
          <p:cNvPr id="133" name="Groupe 132"/>
          <p:cNvGrpSpPr/>
          <p:nvPr/>
        </p:nvGrpSpPr>
        <p:grpSpPr>
          <a:xfrm>
            <a:off x="2033772" y="3255262"/>
            <a:ext cx="3588559" cy="1064218"/>
            <a:chOff x="3308657" y="2805498"/>
            <a:chExt cx="4164623" cy="1544725"/>
          </a:xfrm>
        </p:grpSpPr>
        <p:sp>
          <p:nvSpPr>
            <p:cNvPr id="134" name="Rectangle 133"/>
            <p:cNvSpPr/>
            <p:nvPr/>
          </p:nvSpPr>
          <p:spPr>
            <a:xfrm>
              <a:off x="3308657" y="2805498"/>
              <a:ext cx="1518487" cy="382142"/>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b="1" dirty="0" err="1" smtClean="0"/>
                <a:t>grand_parents</a:t>
              </a:r>
              <a:endParaRPr lang="fr-FR" sz="1100" b="1" dirty="0"/>
            </a:p>
          </p:txBody>
        </p:sp>
        <p:sp>
          <p:nvSpPr>
            <p:cNvPr id="135" name="Rectangle 134"/>
            <p:cNvSpPr/>
            <p:nvPr/>
          </p:nvSpPr>
          <p:spPr>
            <a:xfrm>
              <a:off x="4730206" y="3308209"/>
              <a:ext cx="1518487" cy="382142"/>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b="1" dirty="0"/>
                <a:t>p</a:t>
              </a:r>
              <a:r>
                <a:rPr lang="fr-FR" sz="1100" b="1" dirty="0" smtClean="0"/>
                <a:t>arents</a:t>
              </a:r>
              <a:endParaRPr lang="fr-FR" sz="1100" b="1" dirty="0"/>
            </a:p>
          </p:txBody>
        </p:sp>
        <p:sp>
          <p:nvSpPr>
            <p:cNvPr id="136" name="Rectangle 135"/>
            <p:cNvSpPr/>
            <p:nvPr/>
          </p:nvSpPr>
          <p:spPr>
            <a:xfrm>
              <a:off x="5954793" y="3833964"/>
              <a:ext cx="1518487" cy="382142"/>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b="1" dirty="0"/>
                <a:t>c</a:t>
              </a:r>
              <a:r>
                <a:rPr lang="fr-FR" sz="1100" b="1" dirty="0" smtClean="0"/>
                <a:t>ibles</a:t>
              </a:r>
              <a:endParaRPr lang="fr-FR" sz="1100" b="1" dirty="0"/>
            </a:p>
          </p:txBody>
        </p:sp>
        <p:cxnSp>
          <p:nvCxnSpPr>
            <p:cNvPr id="137" name="Connecteur en angle 136"/>
            <p:cNvCxnSpPr>
              <a:stCxn id="134" idx="2"/>
              <a:endCxn id="135" idx="1"/>
            </p:cNvCxnSpPr>
            <p:nvPr/>
          </p:nvCxnSpPr>
          <p:spPr>
            <a:xfrm rot="16200000" flipH="1">
              <a:off x="4243233" y="3012306"/>
              <a:ext cx="311640" cy="662306"/>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8" name="Connecteur en angle 137"/>
            <p:cNvCxnSpPr>
              <a:stCxn id="135" idx="2"/>
              <a:endCxn id="136" idx="1"/>
            </p:cNvCxnSpPr>
            <p:nvPr/>
          </p:nvCxnSpPr>
          <p:spPr>
            <a:xfrm rot="16200000" flipH="1">
              <a:off x="5554780" y="3625021"/>
              <a:ext cx="334684" cy="46534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ZoneTexte 138"/>
            <p:cNvSpPr txBox="1"/>
            <p:nvPr/>
          </p:nvSpPr>
          <p:spPr>
            <a:xfrm>
              <a:off x="3798274" y="3169709"/>
              <a:ext cx="305467" cy="345159"/>
            </a:xfrm>
            <a:prstGeom prst="rect">
              <a:avLst/>
            </a:prstGeom>
            <a:noFill/>
          </p:spPr>
          <p:txBody>
            <a:bodyPr wrap="none" rtlCol="0">
              <a:spAutoFit/>
            </a:bodyPr>
            <a:lstStyle/>
            <a:p>
              <a:r>
                <a:rPr lang="fr-FR" sz="1100" dirty="0" smtClean="0"/>
                <a:t>1</a:t>
              </a:r>
              <a:endParaRPr lang="fr-FR" sz="1100" dirty="0"/>
            </a:p>
          </p:txBody>
        </p:sp>
        <p:sp>
          <p:nvSpPr>
            <p:cNvPr id="140" name="ZoneTexte 139"/>
            <p:cNvSpPr txBox="1"/>
            <p:nvPr/>
          </p:nvSpPr>
          <p:spPr>
            <a:xfrm>
              <a:off x="4203101" y="3499280"/>
              <a:ext cx="485918" cy="345159"/>
            </a:xfrm>
            <a:prstGeom prst="rect">
              <a:avLst/>
            </a:prstGeom>
            <a:noFill/>
          </p:spPr>
          <p:txBody>
            <a:bodyPr wrap="none" rtlCol="0">
              <a:spAutoFit/>
            </a:bodyPr>
            <a:lstStyle/>
            <a:p>
              <a:r>
                <a:rPr lang="fr-FR" sz="1100" dirty="0" smtClean="0"/>
                <a:t>0..n</a:t>
              </a:r>
              <a:endParaRPr lang="fr-FR" sz="1100" dirty="0"/>
            </a:p>
          </p:txBody>
        </p:sp>
        <p:sp>
          <p:nvSpPr>
            <p:cNvPr id="141" name="ZoneTexte 140"/>
            <p:cNvSpPr txBox="1"/>
            <p:nvPr/>
          </p:nvSpPr>
          <p:spPr>
            <a:xfrm>
              <a:off x="5490147" y="4005064"/>
              <a:ext cx="485918" cy="345159"/>
            </a:xfrm>
            <a:prstGeom prst="rect">
              <a:avLst/>
            </a:prstGeom>
            <a:noFill/>
          </p:spPr>
          <p:txBody>
            <a:bodyPr wrap="none" rtlCol="0">
              <a:spAutoFit/>
            </a:bodyPr>
            <a:lstStyle/>
            <a:p>
              <a:r>
                <a:rPr lang="fr-FR" sz="1100" dirty="0" smtClean="0"/>
                <a:t>0..n</a:t>
              </a:r>
              <a:endParaRPr lang="fr-FR" sz="1100" dirty="0"/>
            </a:p>
          </p:txBody>
        </p:sp>
        <p:sp>
          <p:nvSpPr>
            <p:cNvPr id="142" name="ZoneTexte 141"/>
            <p:cNvSpPr txBox="1"/>
            <p:nvPr/>
          </p:nvSpPr>
          <p:spPr>
            <a:xfrm>
              <a:off x="5219823" y="3695464"/>
              <a:ext cx="305467" cy="345159"/>
            </a:xfrm>
            <a:prstGeom prst="rect">
              <a:avLst/>
            </a:prstGeom>
            <a:noFill/>
          </p:spPr>
          <p:txBody>
            <a:bodyPr wrap="none" rtlCol="0">
              <a:spAutoFit/>
            </a:bodyPr>
            <a:lstStyle/>
            <a:p>
              <a:r>
                <a:rPr lang="fr-FR" sz="1100" dirty="0" smtClean="0"/>
                <a:t>1</a:t>
              </a:r>
              <a:endParaRPr lang="fr-FR" sz="1100" dirty="0"/>
            </a:p>
          </p:txBody>
        </p:sp>
      </p:grpSp>
      <p:sp>
        <p:nvSpPr>
          <p:cNvPr id="143" name="Rectangle 142"/>
          <p:cNvSpPr/>
          <p:nvPr/>
        </p:nvSpPr>
        <p:spPr>
          <a:xfrm>
            <a:off x="1907530" y="4321288"/>
            <a:ext cx="5844683" cy="276999"/>
          </a:xfrm>
          <a:prstGeom prst="rect">
            <a:avLst/>
          </a:prstGeom>
        </p:spPr>
        <p:txBody>
          <a:bodyPr wrap="square">
            <a:spAutoFit/>
          </a:bodyPr>
          <a:lstStyle/>
          <a:p>
            <a:r>
              <a:rPr lang="fr-FR" sz="1200" dirty="0"/>
              <a:t>http://xxxx:xx/&lt;nomAPI&gt;/&lt;</a:t>
            </a:r>
            <a:r>
              <a:rPr lang="fr-FR" sz="1200" smtClean="0"/>
              <a:t>versionApi&gt;</a:t>
            </a:r>
            <a:r>
              <a:rPr lang="fr-FR" sz="1200" b="1" smtClean="0">
                <a:solidFill>
                  <a:srgbClr val="7030A0"/>
                </a:solidFill>
              </a:rPr>
              <a:t>/grand_parents/12/parents/34/cibles/56</a:t>
            </a:r>
            <a:r>
              <a:rPr lang="fr-FR" sz="1200" dirty="0" smtClean="0"/>
              <a:t>?...</a:t>
            </a:r>
            <a:endParaRPr lang="fr-FR" sz="1200" dirty="0"/>
          </a:p>
        </p:txBody>
      </p:sp>
      <p:cxnSp>
        <p:nvCxnSpPr>
          <p:cNvPr id="144" name="Connecteur en arc 143"/>
          <p:cNvCxnSpPr>
            <a:stCxn id="134" idx="0"/>
            <a:endCxn id="135" idx="0"/>
          </p:cNvCxnSpPr>
          <p:nvPr/>
        </p:nvCxnSpPr>
        <p:spPr>
          <a:xfrm rot="16200000" flipH="1">
            <a:off x="3127284" y="2815972"/>
            <a:ext cx="346336" cy="1224916"/>
          </a:xfrm>
          <a:prstGeom prst="curvedConnector3">
            <a:avLst>
              <a:gd name="adj1" fmla="val -59996"/>
            </a:avLst>
          </a:prstGeom>
          <a:ln>
            <a:solidFill>
              <a:srgbClr val="7030A0"/>
            </a:solidFill>
            <a:tailEnd type="arrow"/>
          </a:ln>
        </p:spPr>
        <p:style>
          <a:lnRef idx="2">
            <a:schemeClr val="accent1"/>
          </a:lnRef>
          <a:fillRef idx="0">
            <a:schemeClr val="accent1"/>
          </a:fillRef>
          <a:effectRef idx="1">
            <a:schemeClr val="accent1"/>
          </a:effectRef>
          <a:fontRef idx="minor">
            <a:schemeClr val="tx1"/>
          </a:fontRef>
        </p:style>
      </p:cxnSp>
      <p:cxnSp>
        <p:nvCxnSpPr>
          <p:cNvPr id="145" name="Connecteur en arc 144"/>
          <p:cNvCxnSpPr>
            <a:stCxn id="135" idx="0"/>
            <a:endCxn id="136" idx="0"/>
          </p:cNvCxnSpPr>
          <p:nvPr/>
        </p:nvCxnSpPr>
        <p:spPr>
          <a:xfrm rot="16200000" flipH="1">
            <a:off x="4259403" y="3255105"/>
            <a:ext cx="362212" cy="1055198"/>
          </a:xfrm>
          <a:prstGeom prst="curvedConnector3">
            <a:avLst>
              <a:gd name="adj1" fmla="val -57366"/>
            </a:avLst>
          </a:prstGeom>
          <a:ln>
            <a:solidFill>
              <a:srgbClr val="7030A0"/>
            </a:solidFill>
            <a:tailEnd type="arrow"/>
          </a:ln>
        </p:spPr>
        <p:style>
          <a:lnRef idx="2">
            <a:schemeClr val="accent1"/>
          </a:lnRef>
          <a:fillRef idx="0">
            <a:schemeClr val="accent1"/>
          </a:fillRef>
          <a:effectRef idx="1">
            <a:schemeClr val="accent1"/>
          </a:effectRef>
          <a:fontRef idx="minor">
            <a:schemeClr val="tx1"/>
          </a:fontRef>
        </p:style>
      </p:cxnSp>
      <p:cxnSp>
        <p:nvCxnSpPr>
          <p:cNvPr id="146" name="Connecteur en arc 145"/>
          <p:cNvCxnSpPr>
            <a:stCxn id="147" idx="3"/>
            <a:endCxn id="134" idx="0"/>
          </p:cNvCxnSpPr>
          <p:nvPr/>
        </p:nvCxnSpPr>
        <p:spPr>
          <a:xfrm>
            <a:off x="2136008" y="2813654"/>
            <a:ext cx="551987" cy="441608"/>
          </a:xfrm>
          <a:prstGeom prst="curvedConnector2">
            <a:avLst/>
          </a:prstGeom>
          <a:ln>
            <a:solidFill>
              <a:srgbClr val="7030A0"/>
            </a:solidFill>
            <a:tailEnd type="arrow"/>
          </a:ln>
        </p:spPr>
        <p:style>
          <a:lnRef idx="2">
            <a:schemeClr val="accent1"/>
          </a:lnRef>
          <a:fillRef idx="0">
            <a:schemeClr val="accent1"/>
          </a:fillRef>
          <a:effectRef idx="1">
            <a:schemeClr val="accent1"/>
          </a:effectRef>
          <a:fontRef idx="minor">
            <a:schemeClr val="tx1"/>
          </a:fontRef>
        </p:style>
      </p:cxnSp>
      <p:sp>
        <p:nvSpPr>
          <p:cNvPr id="147" name="Rectangle 146"/>
          <p:cNvSpPr/>
          <p:nvPr/>
        </p:nvSpPr>
        <p:spPr>
          <a:xfrm>
            <a:off x="2033772" y="2780928"/>
            <a:ext cx="102236" cy="654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
        <p:nvSpPr>
          <p:cNvPr id="148" name="ZoneTexte 147"/>
          <p:cNvSpPr txBox="1"/>
          <p:nvPr/>
        </p:nvSpPr>
        <p:spPr>
          <a:xfrm rot="1185120">
            <a:off x="3216150" y="2997914"/>
            <a:ext cx="1774845" cy="261610"/>
          </a:xfrm>
          <a:prstGeom prst="rect">
            <a:avLst/>
          </a:prstGeom>
          <a:noFill/>
          <a:ln>
            <a:solidFill>
              <a:srgbClr val="7030A0"/>
            </a:solidFill>
          </a:ln>
        </p:spPr>
        <p:txBody>
          <a:bodyPr wrap="none" rtlCol="0">
            <a:spAutoFit/>
          </a:bodyPr>
          <a:lstStyle/>
          <a:p>
            <a:r>
              <a:rPr lang="fr-FR" sz="1100" b="1" dirty="0" smtClean="0">
                <a:solidFill>
                  <a:srgbClr val="7030A0"/>
                </a:solidFill>
              </a:rPr>
              <a:t>Chemin de la ressource</a:t>
            </a:r>
            <a:endParaRPr lang="fr-FR" sz="1100" b="1" dirty="0">
              <a:solidFill>
                <a:srgbClr val="7030A0"/>
              </a:solidFill>
            </a:endParaRPr>
          </a:p>
        </p:txBody>
      </p:sp>
      <p:sp>
        <p:nvSpPr>
          <p:cNvPr id="149" name="Rectangle 148"/>
          <p:cNvSpPr/>
          <p:nvPr/>
        </p:nvSpPr>
        <p:spPr>
          <a:xfrm>
            <a:off x="4511854" y="4321288"/>
            <a:ext cx="2868284" cy="279757"/>
          </a:xfrm>
          <a:prstGeom prst="rect">
            <a:avLst/>
          </a:prstGeom>
          <a:noFill/>
          <a:ln>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cxnSp>
        <p:nvCxnSpPr>
          <p:cNvPr id="150" name="Connecteur en arc 149"/>
          <p:cNvCxnSpPr>
            <a:stCxn id="148" idx="3"/>
            <a:endCxn id="149" idx="0"/>
          </p:cNvCxnSpPr>
          <p:nvPr/>
        </p:nvCxnSpPr>
        <p:spPr>
          <a:xfrm>
            <a:off x="4938783" y="3428623"/>
            <a:ext cx="1007213" cy="892665"/>
          </a:xfrm>
          <a:prstGeom prst="curvedConnector2">
            <a:avLst/>
          </a:prstGeom>
          <a:ln w="3175">
            <a:solidFill>
              <a:srgbClr val="7030A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51" name="Rectangle à coins arrondis 29"/>
          <p:cNvSpPr/>
          <p:nvPr/>
        </p:nvSpPr>
        <p:spPr>
          <a:xfrm>
            <a:off x="975712" y="4653136"/>
            <a:ext cx="7644883" cy="1728191"/>
          </a:xfrm>
          <a:prstGeom prst="roundRect">
            <a:avLst>
              <a:gd name="adj" fmla="val 10788"/>
            </a:avLst>
          </a:prstGeom>
          <a:solidFill>
            <a:schemeClr val="accent2">
              <a:lumMod val="20000"/>
              <a:lumOff val="80000"/>
            </a:schemeClr>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ctr" anchorCtr="0"/>
          <a:lstStyle/>
          <a:p>
            <a:pPr marL="171450" indent="-171450">
              <a:buFont typeface="Arial" panose="020B0604020202020204" pitchFamily="34" charset="0"/>
              <a:buChar char="•"/>
            </a:pPr>
            <a:r>
              <a:rPr lang="fr-FR" sz="1100" dirty="0" smtClean="0">
                <a:solidFill>
                  <a:schemeClr val="tx1"/>
                </a:solidFill>
              </a:rPr>
              <a:t>L’ensemble des ressources offrent donc un point de vue sur les objets du système.</a:t>
            </a:r>
          </a:p>
          <a:p>
            <a:pPr marL="171450" indent="-171450">
              <a:buFont typeface="Arial" panose="020B0604020202020204" pitchFamily="34" charset="0"/>
              <a:buChar char="•"/>
            </a:pPr>
            <a:r>
              <a:rPr lang="fr-FR" sz="1100" dirty="0" smtClean="0">
                <a:solidFill>
                  <a:schemeClr val="tx1"/>
                </a:solidFill>
              </a:rPr>
              <a:t>Mettre en place les ressources consistent à les placer dans un diagramme de classe global et à vérifier la cohérence et l’homogénéité.</a:t>
            </a:r>
          </a:p>
          <a:p>
            <a:pPr marL="171450" indent="-171450">
              <a:buFont typeface="Arial" panose="020B0604020202020204" pitchFamily="34" charset="0"/>
              <a:buChar char="•"/>
            </a:pPr>
            <a:r>
              <a:rPr lang="fr-FR" sz="1100" dirty="0" smtClean="0">
                <a:solidFill>
                  <a:schemeClr val="tx1"/>
                </a:solidFill>
              </a:rPr>
              <a:t>Dans le diagramme globale des ressources, il peut y avoir plusieurs chemins pour atteindre une ressource cible.</a:t>
            </a:r>
          </a:p>
          <a:p>
            <a:pPr marL="687263" lvl="1" indent="-171450">
              <a:buFont typeface="Arial" panose="020B0604020202020204" pitchFamily="34" charset="0"/>
              <a:buChar char="•"/>
            </a:pPr>
            <a:r>
              <a:rPr lang="fr-FR" sz="1100" b="1" dirty="0" smtClean="0">
                <a:solidFill>
                  <a:schemeClr val="tx1"/>
                </a:solidFill>
              </a:rPr>
              <a:t>API qui expose la ressource décide du ou des chemins possibles pour accéder à la ressource</a:t>
            </a:r>
            <a:r>
              <a:rPr lang="fr-FR" sz="1100" dirty="0" smtClean="0">
                <a:solidFill>
                  <a:schemeClr val="tx1"/>
                </a:solidFill>
              </a:rPr>
              <a:t>.</a:t>
            </a:r>
          </a:p>
          <a:p>
            <a:pPr marL="171450" indent="-171450">
              <a:buFont typeface="Arial" panose="020B0604020202020204" pitchFamily="34" charset="0"/>
              <a:buChar char="•"/>
            </a:pPr>
            <a:r>
              <a:rPr lang="fr-FR" sz="1100" dirty="0" smtClean="0">
                <a:solidFill>
                  <a:schemeClr val="tx1"/>
                </a:solidFill>
              </a:rPr>
              <a:t>Lors de la construction du diagramme des ressources, on offre une vision privilégiée pour le consommateur de l’API. Comme la définition de la ressource ne définit pas le stockage ni la persistance,  l</a:t>
            </a:r>
            <a:r>
              <a:rPr lang="fr-FR" sz="1100" b="1" dirty="0" smtClean="0">
                <a:solidFill>
                  <a:schemeClr val="tx1"/>
                </a:solidFill>
              </a:rPr>
              <a:t>a non duplication des données (3</a:t>
            </a:r>
            <a:r>
              <a:rPr lang="fr-FR" sz="1100" b="1" baseline="30000" dirty="0" smtClean="0">
                <a:solidFill>
                  <a:schemeClr val="tx1"/>
                </a:solidFill>
              </a:rPr>
              <a:t>ème</a:t>
            </a:r>
            <a:r>
              <a:rPr lang="fr-FR" sz="1100" b="1" dirty="0" smtClean="0">
                <a:solidFill>
                  <a:schemeClr val="tx1"/>
                </a:solidFill>
              </a:rPr>
              <a:t> forme normale …) n’est pas un sujet, la ressource est une vue spécialisée sur la donnée du point de vue du consommateur de l’API</a:t>
            </a:r>
            <a:r>
              <a:rPr lang="fr-FR" sz="1100" dirty="0" smtClean="0">
                <a:solidFill>
                  <a:schemeClr val="tx1"/>
                </a:solidFill>
              </a:rPr>
              <a:t>.</a:t>
            </a:r>
            <a:endParaRPr lang="fr-FR" sz="1100" dirty="0">
              <a:solidFill>
                <a:schemeClr val="tx1"/>
              </a:solidFill>
            </a:endParaRPr>
          </a:p>
        </p:txBody>
      </p:sp>
      <p:grpSp>
        <p:nvGrpSpPr>
          <p:cNvPr id="60" name="Groupe 59"/>
          <p:cNvGrpSpPr/>
          <p:nvPr/>
        </p:nvGrpSpPr>
        <p:grpSpPr>
          <a:xfrm>
            <a:off x="8732107" y="-336884"/>
            <a:ext cx="1177066" cy="1869649"/>
            <a:chOff x="8732107" y="-336884"/>
            <a:chExt cx="1177066" cy="1869649"/>
          </a:xfrm>
        </p:grpSpPr>
        <p:sp>
          <p:nvSpPr>
            <p:cNvPr id="61" name="Bande diagonale 60"/>
            <p:cNvSpPr/>
            <p:nvPr/>
          </p:nvSpPr>
          <p:spPr>
            <a:xfrm rot="5400000">
              <a:off x="8554257" y="177850"/>
              <a:ext cx="1532765" cy="1177066"/>
            </a:xfrm>
            <a:prstGeom prst="diagStrip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fr-FR" sz="1400" dirty="0">
                <a:solidFill>
                  <a:prstClr val="black"/>
                </a:solidFill>
              </a:endParaRPr>
            </a:p>
          </p:txBody>
        </p:sp>
        <p:sp>
          <p:nvSpPr>
            <p:cNvPr id="62" name="ZoneTexte 20"/>
            <p:cNvSpPr txBox="1">
              <a:spLocks noChangeArrowheads="1"/>
            </p:cNvSpPr>
            <p:nvPr/>
          </p:nvSpPr>
          <p:spPr bwMode="auto">
            <a:xfrm rot="3180285">
              <a:off x="8581974" y="225501"/>
              <a:ext cx="1742981" cy="61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57200">
                <a:defRPr sz="2000" b="1">
                  <a:solidFill>
                    <a:schemeClr val="tx1"/>
                  </a:solidFill>
                  <a:latin typeface="Arial" charset="0"/>
                  <a:cs typeface="Arial" charset="0"/>
                </a:defRPr>
              </a:lvl1pPr>
              <a:lvl2pPr defTabSz="457200">
                <a:defRPr>
                  <a:solidFill>
                    <a:schemeClr val="tx1"/>
                  </a:solidFill>
                  <a:latin typeface="Arial" charset="0"/>
                  <a:cs typeface="Arial" charset="0"/>
                </a:defRPr>
              </a:lvl2pPr>
              <a:lvl3pPr defTabSz="457200">
                <a:defRPr sz="1600">
                  <a:solidFill>
                    <a:schemeClr val="tx1"/>
                  </a:solidFill>
                  <a:latin typeface="Arial" charset="0"/>
                  <a:cs typeface="Arial" charset="0"/>
                </a:defRPr>
              </a:lvl3pPr>
              <a:lvl4pPr defTabSz="457200">
                <a:defRPr sz="1600">
                  <a:solidFill>
                    <a:schemeClr val="tx1"/>
                  </a:solidFill>
                  <a:latin typeface="Arial" charset="0"/>
                  <a:cs typeface="Arial" charset="0"/>
                </a:defRPr>
              </a:lvl4pPr>
              <a:lvl5pPr defTabSz="457200">
                <a:defRPr sz="1600">
                  <a:solidFill>
                    <a:schemeClr val="tx1"/>
                  </a:solidFill>
                  <a:latin typeface="Arial" charset="0"/>
                  <a:cs typeface="Arial" charset="0"/>
                </a:defRPr>
              </a:lvl5pPr>
              <a:lvl6pPr defTabSz="457200" eaLnBrk="0" hangingPunct="0">
                <a:defRPr sz="1600">
                  <a:solidFill>
                    <a:schemeClr val="tx1"/>
                  </a:solidFill>
                  <a:latin typeface="Arial" charset="0"/>
                  <a:cs typeface="Arial" charset="0"/>
                </a:defRPr>
              </a:lvl6pPr>
              <a:lvl7pPr defTabSz="457200" eaLnBrk="0" hangingPunct="0">
                <a:defRPr sz="1600">
                  <a:solidFill>
                    <a:schemeClr val="tx1"/>
                  </a:solidFill>
                  <a:latin typeface="Arial" charset="0"/>
                  <a:cs typeface="Arial" charset="0"/>
                </a:defRPr>
              </a:lvl7pPr>
              <a:lvl8pPr defTabSz="457200" eaLnBrk="0" hangingPunct="0">
                <a:defRPr sz="1600">
                  <a:solidFill>
                    <a:schemeClr val="tx1"/>
                  </a:solidFill>
                  <a:latin typeface="Arial" charset="0"/>
                  <a:cs typeface="Arial" charset="0"/>
                </a:defRPr>
              </a:lvl8pPr>
              <a:lvl9pPr defTabSz="457200" eaLnBrk="0" hangingPunct="0">
                <a:defRPr sz="1600">
                  <a:solidFill>
                    <a:schemeClr val="tx1"/>
                  </a:solidFill>
                  <a:latin typeface="Arial" charset="0"/>
                  <a:cs typeface="Arial" charset="0"/>
                </a:defRPr>
              </a:lvl9pPr>
            </a:lstStyle>
            <a:p>
              <a:pPr algn="ctr"/>
              <a:r>
                <a:rPr lang="fr-FR" altLang="fr-FR" sz="1600" dirty="0" smtClean="0">
                  <a:solidFill>
                    <a:prstClr val="white"/>
                  </a:solidFill>
                </a:rPr>
                <a:t>en cours</a:t>
              </a:r>
              <a:endParaRPr lang="fr-FR" altLang="fr-FR" sz="1600" dirty="0">
                <a:solidFill>
                  <a:prstClr val="white"/>
                </a:solidFill>
              </a:endParaRPr>
            </a:p>
          </p:txBody>
        </p:sp>
      </p:grpSp>
      <p:sp>
        <p:nvSpPr>
          <p:cNvPr id="27" name="Rectangle 26"/>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26435930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smtClean="0"/>
              <a:t>Exemple d’ontologie (1/2)</a:t>
            </a:r>
            <a:endParaRPr lang="fr-FR" sz="1600" dirty="0"/>
          </a:p>
        </p:txBody>
      </p:sp>
      <p:sp>
        <p:nvSpPr>
          <p:cNvPr id="64" name="Trapèze 63"/>
          <p:cNvSpPr/>
          <p:nvPr/>
        </p:nvSpPr>
        <p:spPr>
          <a:xfrm rot="10800000">
            <a:off x="4507720"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Rectangle 27"/>
          <p:cNvSpPr/>
          <p:nvPr/>
        </p:nvSpPr>
        <p:spPr>
          <a:xfrm>
            <a:off x="2012023" y="3077731"/>
            <a:ext cx="946981" cy="33736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dirty="0" smtClean="0"/>
              <a:t>caisses</a:t>
            </a:r>
            <a:br>
              <a:rPr lang="fr-FR" sz="1000" b="1" dirty="0" smtClean="0"/>
            </a:br>
            <a:r>
              <a:rPr lang="fr-FR" sz="1000" b="1" dirty="0" smtClean="0"/>
              <a:t>_</a:t>
            </a:r>
            <a:r>
              <a:rPr lang="fr-FR" sz="1000" b="1" dirty="0" err="1" smtClean="0"/>
              <a:t>regionales</a:t>
            </a:r>
            <a:endParaRPr lang="fr-FR" sz="1000" b="1" dirty="0"/>
          </a:p>
        </p:txBody>
      </p:sp>
      <p:sp>
        <p:nvSpPr>
          <p:cNvPr id="29" name="Rectangle 28"/>
          <p:cNvSpPr/>
          <p:nvPr/>
        </p:nvSpPr>
        <p:spPr>
          <a:xfrm>
            <a:off x="3928684" y="3077731"/>
            <a:ext cx="946981" cy="33736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dirty="0" smtClean="0"/>
              <a:t>clients</a:t>
            </a:r>
            <a:endParaRPr lang="fr-FR" sz="1000" b="1" dirty="0"/>
          </a:p>
        </p:txBody>
      </p:sp>
      <p:sp>
        <p:nvSpPr>
          <p:cNvPr id="30" name="Rectangle 29"/>
          <p:cNvSpPr/>
          <p:nvPr/>
        </p:nvSpPr>
        <p:spPr>
          <a:xfrm>
            <a:off x="3916819" y="3820968"/>
            <a:ext cx="946981" cy="33736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dirty="0" smtClean="0"/>
              <a:t>comptes</a:t>
            </a:r>
            <a:endParaRPr lang="fr-FR" sz="1000" b="1" dirty="0"/>
          </a:p>
        </p:txBody>
      </p:sp>
      <p:sp>
        <p:nvSpPr>
          <p:cNvPr id="31" name="Rectangle 30"/>
          <p:cNvSpPr/>
          <p:nvPr/>
        </p:nvSpPr>
        <p:spPr>
          <a:xfrm>
            <a:off x="5706956" y="3820904"/>
            <a:ext cx="946981" cy="33736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dirty="0" err="1" smtClean="0"/>
              <a:t>synthese</a:t>
            </a:r>
            <a:r>
              <a:rPr lang="fr-FR" sz="1000" b="1" dirty="0" smtClean="0"/>
              <a:t/>
            </a:r>
            <a:br>
              <a:rPr lang="fr-FR" sz="1000" b="1" dirty="0" smtClean="0"/>
            </a:br>
            <a:r>
              <a:rPr lang="fr-FR" sz="1000" b="1" dirty="0" smtClean="0"/>
              <a:t>_compte</a:t>
            </a:r>
            <a:endParaRPr lang="fr-FR" sz="1000" b="1" dirty="0"/>
          </a:p>
        </p:txBody>
      </p:sp>
      <p:cxnSp>
        <p:nvCxnSpPr>
          <p:cNvPr id="32" name="Connecteur en angle 17"/>
          <p:cNvCxnSpPr>
            <a:stCxn id="29" idx="2"/>
            <a:endCxn id="30" idx="0"/>
          </p:cNvCxnSpPr>
          <p:nvPr/>
        </p:nvCxnSpPr>
        <p:spPr>
          <a:xfrm flipH="1">
            <a:off x="4390310" y="3415094"/>
            <a:ext cx="11864" cy="405875"/>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3" name="ZoneTexte 32"/>
          <p:cNvSpPr txBox="1"/>
          <p:nvPr/>
        </p:nvSpPr>
        <p:spPr>
          <a:xfrm>
            <a:off x="4402174" y="3415094"/>
            <a:ext cx="260008" cy="234340"/>
          </a:xfrm>
          <a:prstGeom prst="rect">
            <a:avLst/>
          </a:prstGeom>
          <a:noFill/>
        </p:spPr>
        <p:txBody>
          <a:bodyPr wrap="none" rtlCol="0">
            <a:spAutoFit/>
          </a:bodyPr>
          <a:lstStyle/>
          <a:p>
            <a:r>
              <a:rPr lang="fr-FR" sz="1000" dirty="0" smtClean="0"/>
              <a:t>1</a:t>
            </a:r>
            <a:endParaRPr lang="fr-FR" sz="1000" dirty="0"/>
          </a:p>
        </p:txBody>
      </p:sp>
      <p:sp>
        <p:nvSpPr>
          <p:cNvPr id="34" name="ZoneTexte 33"/>
          <p:cNvSpPr txBox="1"/>
          <p:nvPr/>
        </p:nvSpPr>
        <p:spPr>
          <a:xfrm>
            <a:off x="3516454" y="3055078"/>
            <a:ext cx="409086" cy="234340"/>
          </a:xfrm>
          <a:prstGeom prst="rect">
            <a:avLst/>
          </a:prstGeom>
          <a:noFill/>
        </p:spPr>
        <p:txBody>
          <a:bodyPr wrap="none" rtlCol="0">
            <a:spAutoFit/>
          </a:bodyPr>
          <a:lstStyle/>
          <a:p>
            <a:r>
              <a:rPr lang="fr-FR" sz="1000" dirty="0" smtClean="0"/>
              <a:t>0..n</a:t>
            </a:r>
            <a:endParaRPr lang="fr-FR" sz="1000" dirty="0"/>
          </a:p>
        </p:txBody>
      </p:sp>
      <p:cxnSp>
        <p:nvCxnSpPr>
          <p:cNvPr id="35" name="Connecteur en angle 34"/>
          <p:cNvCxnSpPr>
            <a:stCxn id="30" idx="3"/>
            <a:endCxn id="31" idx="1"/>
          </p:cNvCxnSpPr>
          <p:nvPr/>
        </p:nvCxnSpPr>
        <p:spPr>
          <a:xfrm flipV="1">
            <a:off x="4863800" y="3989586"/>
            <a:ext cx="843156" cy="64"/>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Connecteur en angle 28"/>
          <p:cNvCxnSpPr>
            <a:stCxn id="28" idx="3"/>
            <a:endCxn id="29" idx="1"/>
          </p:cNvCxnSpPr>
          <p:nvPr/>
        </p:nvCxnSpPr>
        <p:spPr>
          <a:xfrm>
            <a:off x="2959004" y="3246413"/>
            <a:ext cx="9696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ZoneTexte 36"/>
          <p:cNvSpPr txBox="1"/>
          <p:nvPr/>
        </p:nvSpPr>
        <p:spPr>
          <a:xfrm>
            <a:off x="4354101" y="3637590"/>
            <a:ext cx="396262" cy="246221"/>
          </a:xfrm>
          <a:prstGeom prst="rect">
            <a:avLst/>
          </a:prstGeom>
          <a:noFill/>
        </p:spPr>
        <p:txBody>
          <a:bodyPr wrap="none" rtlCol="0">
            <a:spAutoFit/>
          </a:bodyPr>
          <a:lstStyle/>
          <a:p>
            <a:r>
              <a:rPr lang="fr-FR" sz="1000" dirty="0" smtClean="0"/>
              <a:t>0..n</a:t>
            </a:r>
            <a:endParaRPr lang="fr-FR" sz="1000" dirty="0"/>
          </a:p>
        </p:txBody>
      </p:sp>
      <p:sp>
        <p:nvSpPr>
          <p:cNvPr id="38" name="ZoneTexte 37"/>
          <p:cNvSpPr txBox="1"/>
          <p:nvPr/>
        </p:nvSpPr>
        <p:spPr>
          <a:xfrm>
            <a:off x="2959004" y="3055077"/>
            <a:ext cx="260008" cy="234340"/>
          </a:xfrm>
          <a:prstGeom prst="rect">
            <a:avLst/>
          </a:prstGeom>
          <a:noFill/>
        </p:spPr>
        <p:txBody>
          <a:bodyPr wrap="none" rtlCol="0">
            <a:spAutoFit/>
          </a:bodyPr>
          <a:lstStyle/>
          <a:p>
            <a:r>
              <a:rPr lang="fr-FR" sz="1000" dirty="0" smtClean="0"/>
              <a:t>1</a:t>
            </a:r>
            <a:endParaRPr lang="fr-FR" sz="1000" dirty="0"/>
          </a:p>
        </p:txBody>
      </p:sp>
      <p:sp>
        <p:nvSpPr>
          <p:cNvPr id="39" name="ZoneTexte 38"/>
          <p:cNvSpPr txBox="1"/>
          <p:nvPr/>
        </p:nvSpPr>
        <p:spPr>
          <a:xfrm>
            <a:off x="5285229" y="3768787"/>
            <a:ext cx="409086" cy="234340"/>
          </a:xfrm>
          <a:prstGeom prst="rect">
            <a:avLst/>
          </a:prstGeom>
          <a:noFill/>
        </p:spPr>
        <p:txBody>
          <a:bodyPr wrap="none" rtlCol="0">
            <a:spAutoFit/>
          </a:bodyPr>
          <a:lstStyle/>
          <a:p>
            <a:r>
              <a:rPr lang="fr-FR" sz="1000" dirty="0" smtClean="0"/>
              <a:t>0..1</a:t>
            </a:r>
            <a:endParaRPr lang="fr-FR" sz="1000" dirty="0"/>
          </a:p>
        </p:txBody>
      </p:sp>
      <p:sp>
        <p:nvSpPr>
          <p:cNvPr id="40" name="ZoneTexte 39"/>
          <p:cNvSpPr txBox="1"/>
          <p:nvPr/>
        </p:nvSpPr>
        <p:spPr>
          <a:xfrm>
            <a:off x="4836740" y="3783737"/>
            <a:ext cx="260008" cy="234340"/>
          </a:xfrm>
          <a:prstGeom prst="rect">
            <a:avLst/>
          </a:prstGeom>
          <a:noFill/>
        </p:spPr>
        <p:txBody>
          <a:bodyPr wrap="none" rtlCol="0">
            <a:spAutoFit/>
          </a:bodyPr>
          <a:lstStyle/>
          <a:p>
            <a:r>
              <a:rPr lang="fr-FR" sz="1000" dirty="0" smtClean="0"/>
              <a:t>1</a:t>
            </a:r>
            <a:endParaRPr lang="fr-FR" sz="1000" dirty="0"/>
          </a:p>
        </p:txBody>
      </p:sp>
      <p:sp>
        <p:nvSpPr>
          <p:cNvPr id="41" name="Forme libre 40"/>
          <p:cNvSpPr/>
          <p:nvPr/>
        </p:nvSpPr>
        <p:spPr>
          <a:xfrm>
            <a:off x="2080959" y="2985034"/>
            <a:ext cx="4200660" cy="1211240"/>
          </a:xfrm>
          <a:custGeom>
            <a:avLst/>
            <a:gdLst>
              <a:gd name="connsiteX0" fmla="*/ 0 w 3905250"/>
              <a:gd name="connsiteY0" fmla="*/ 142875 h 971550"/>
              <a:gd name="connsiteX1" fmla="*/ 2276475 w 3905250"/>
              <a:gd name="connsiteY1" fmla="*/ 133350 h 971550"/>
              <a:gd name="connsiteX2" fmla="*/ 2266950 w 3905250"/>
              <a:gd name="connsiteY2" fmla="*/ 971550 h 971550"/>
              <a:gd name="connsiteX3" fmla="*/ 2676525 w 3905250"/>
              <a:gd name="connsiteY3" fmla="*/ 971550 h 971550"/>
              <a:gd name="connsiteX4" fmla="*/ 2695575 w 3905250"/>
              <a:gd name="connsiteY4" fmla="*/ 0 h 971550"/>
              <a:gd name="connsiteX5" fmla="*/ 3905250 w 3905250"/>
              <a:gd name="connsiteY5" fmla="*/ 9525 h 971550"/>
              <a:gd name="connsiteX6" fmla="*/ 3905250 w 3905250"/>
              <a:gd name="connsiteY6" fmla="*/ 180975 h 971550"/>
              <a:gd name="connsiteX0" fmla="*/ 0 w 3905250"/>
              <a:gd name="connsiteY0" fmla="*/ 142875 h 971550"/>
              <a:gd name="connsiteX1" fmla="*/ 2276475 w 3905250"/>
              <a:gd name="connsiteY1" fmla="*/ 133350 h 971550"/>
              <a:gd name="connsiteX2" fmla="*/ 2676525 w 3905250"/>
              <a:gd name="connsiteY2" fmla="*/ 971550 h 971550"/>
              <a:gd name="connsiteX3" fmla="*/ 2695575 w 3905250"/>
              <a:gd name="connsiteY3" fmla="*/ 0 h 971550"/>
              <a:gd name="connsiteX4" fmla="*/ 3905250 w 3905250"/>
              <a:gd name="connsiteY4" fmla="*/ 9525 h 971550"/>
              <a:gd name="connsiteX5" fmla="*/ 3905250 w 3905250"/>
              <a:gd name="connsiteY5" fmla="*/ 180975 h 971550"/>
              <a:gd name="connsiteX0" fmla="*/ 114300 w 4019550"/>
              <a:gd name="connsiteY0" fmla="*/ 142875 h 1192040"/>
              <a:gd name="connsiteX1" fmla="*/ 0 w 4019550"/>
              <a:gd name="connsiteY1" fmla="*/ 1192040 h 1192040"/>
              <a:gd name="connsiteX2" fmla="*/ 2790825 w 4019550"/>
              <a:gd name="connsiteY2" fmla="*/ 971550 h 1192040"/>
              <a:gd name="connsiteX3" fmla="*/ 2809875 w 4019550"/>
              <a:gd name="connsiteY3" fmla="*/ 0 h 1192040"/>
              <a:gd name="connsiteX4" fmla="*/ 4019550 w 4019550"/>
              <a:gd name="connsiteY4" fmla="*/ 9525 h 1192040"/>
              <a:gd name="connsiteX5" fmla="*/ 4019550 w 4019550"/>
              <a:gd name="connsiteY5" fmla="*/ 180975 h 1192040"/>
              <a:gd name="connsiteX0" fmla="*/ 0 w 4038600"/>
              <a:gd name="connsiteY0" fmla="*/ 150957 h 1192040"/>
              <a:gd name="connsiteX1" fmla="*/ 19050 w 4038600"/>
              <a:gd name="connsiteY1" fmla="*/ 1192040 h 1192040"/>
              <a:gd name="connsiteX2" fmla="*/ 2809875 w 4038600"/>
              <a:gd name="connsiteY2" fmla="*/ 971550 h 1192040"/>
              <a:gd name="connsiteX3" fmla="*/ 2828925 w 4038600"/>
              <a:gd name="connsiteY3" fmla="*/ 0 h 1192040"/>
              <a:gd name="connsiteX4" fmla="*/ 4038600 w 4038600"/>
              <a:gd name="connsiteY4" fmla="*/ 9525 h 1192040"/>
              <a:gd name="connsiteX5" fmla="*/ 4038600 w 4038600"/>
              <a:gd name="connsiteY5" fmla="*/ 180975 h 1192040"/>
              <a:gd name="connsiteX0" fmla="*/ 0 w 4038600"/>
              <a:gd name="connsiteY0" fmla="*/ 150957 h 1197835"/>
              <a:gd name="connsiteX1" fmla="*/ 19050 w 4038600"/>
              <a:gd name="connsiteY1" fmla="*/ 1192040 h 1197835"/>
              <a:gd name="connsiteX2" fmla="*/ 2790825 w 4038600"/>
              <a:gd name="connsiteY2" fmla="*/ 1197835 h 1197835"/>
              <a:gd name="connsiteX3" fmla="*/ 2828925 w 4038600"/>
              <a:gd name="connsiteY3" fmla="*/ 0 h 1197835"/>
              <a:gd name="connsiteX4" fmla="*/ 4038600 w 4038600"/>
              <a:gd name="connsiteY4" fmla="*/ 9525 h 1197835"/>
              <a:gd name="connsiteX5" fmla="*/ 4038600 w 4038600"/>
              <a:gd name="connsiteY5" fmla="*/ 180975 h 1197835"/>
              <a:gd name="connsiteX0" fmla="*/ 16464 w 4019550"/>
              <a:gd name="connsiteY0" fmla="*/ 159038 h 1197835"/>
              <a:gd name="connsiteX1" fmla="*/ 0 w 4019550"/>
              <a:gd name="connsiteY1" fmla="*/ 1192040 h 1197835"/>
              <a:gd name="connsiteX2" fmla="*/ 2771775 w 4019550"/>
              <a:gd name="connsiteY2" fmla="*/ 1197835 h 1197835"/>
              <a:gd name="connsiteX3" fmla="*/ 2809875 w 4019550"/>
              <a:gd name="connsiteY3" fmla="*/ 0 h 1197835"/>
              <a:gd name="connsiteX4" fmla="*/ 4019550 w 4019550"/>
              <a:gd name="connsiteY4" fmla="*/ 9525 h 1197835"/>
              <a:gd name="connsiteX5" fmla="*/ 4019550 w 4019550"/>
              <a:gd name="connsiteY5" fmla="*/ 180975 h 1197835"/>
              <a:gd name="connsiteX0" fmla="*/ 0 w 4029721"/>
              <a:gd name="connsiteY0" fmla="*/ 148263 h 1197835"/>
              <a:gd name="connsiteX1" fmla="*/ 10171 w 4029721"/>
              <a:gd name="connsiteY1" fmla="*/ 1192040 h 1197835"/>
              <a:gd name="connsiteX2" fmla="*/ 2781946 w 4029721"/>
              <a:gd name="connsiteY2" fmla="*/ 1197835 h 1197835"/>
              <a:gd name="connsiteX3" fmla="*/ 2820046 w 4029721"/>
              <a:gd name="connsiteY3" fmla="*/ 0 h 1197835"/>
              <a:gd name="connsiteX4" fmla="*/ 4029721 w 4029721"/>
              <a:gd name="connsiteY4" fmla="*/ 9525 h 1197835"/>
              <a:gd name="connsiteX5" fmla="*/ 4029721 w 4029721"/>
              <a:gd name="connsiteY5" fmla="*/ 180975 h 1197835"/>
              <a:gd name="connsiteX0" fmla="*/ 0 w 4029721"/>
              <a:gd name="connsiteY0" fmla="*/ 138738 h 1188310"/>
              <a:gd name="connsiteX1" fmla="*/ 10171 w 4029721"/>
              <a:gd name="connsiteY1" fmla="*/ 1182515 h 1188310"/>
              <a:gd name="connsiteX2" fmla="*/ 2781946 w 4029721"/>
              <a:gd name="connsiteY2" fmla="*/ 1188310 h 1188310"/>
              <a:gd name="connsiteX3" fmla="*/ 2769735 w 4029721"/>
              <a:gd name="connsiteY3" fmla="*/ 1250 h 1188310"/>
              <a:gd name="connsiteX4" fmla="*/ 4029721 w 4029721"/>
              <a:gd name="connsiteY4" fmla="*/ 0 h 1188310"/>
              <a:gd name="connsiteX5" fmla="*/ 4029721 w 4029721"/>
              <a:gd name="connsiteY5" fmla="*/ 171450 h 1188310"/>
              <a:gd name="connsiteX0" fmla="*/ 0 w 4029721"/>
              <a:gd name="connsiteY0" fmla="*/ 138738 h 1188310"/>
              <a:gd name="connsiteX1" fmla="*/ 2551837 w 4029721"/>
              <a:gd name="connsiteY1" fmla="*/ 493338 h 1188310"/>
              <a:gd name="connsiteX2" fmla="*/ 2781946 w 4029721"/>
              <a:gd name="connsiteY2" fmla="*/ 1188310 h 1188310"/>
              <a:gd name="connsiteX3" fmla="*/ 2769735 w 4029721"/>
              <a:gd name="connsiteY3" fmla="*/ 1250 h 1188310"/>
              <a:gd name="connsiteX4" fmla="*/ 4029721 w 4029721"/>
              <a:gd name="connsiteY4" fmla="*/ 0 h 1188310"/>
              <a:gd name="connsiteX5" fmla="*/ 4029721 w 4029721"/>
              <a:gd name="connsiteY5" fmla="*/ 171450 h 1188310"/>
              <a:gd name="connsiteX0" fmla="*/ 0 w 4029721"/>
              <a:gd name="connsiteY0" fmla="*/ 138738 h 1188310"/>
              <a:gd name="connsiteX1" fmla="*/ 2528801 w 4029721"/>
              <a:gd name="connsiteY1" fmla="*/ 394885 h 1188310"/>
              <a:gd name="connsiteX2" fmla="*/ 2781946 w 4029721"/>
              <a:gd name="connsiteY2" fmla="*/ 1188310 h 1188310"/>
              <a:gd name="connsiteX3" fmla="*/ 2769735 w 4029721"/>
              <a:gd name="connsiteY3" fmla="*/ 1250 h 1188310"/>
              <a:gd name="connsiteX4" fmla="*/ 4029721 w 4029721"/>
              <a:gd name="connsiteY4" fmla="*/ 0 h 1188310"/>
              <a:gd name="connsiteX5" fmla="*/ 4029721 w 4029721"/>
              <a:gd name="connsiteY5" fmla="*/ 171450 h 1188310"/>
              <a:gd name="connsiteX0" fmla="*/ 0 w 4029721"/>
              <a:gd name="connsiteY0" fmla="*/ 138738 h 1188310"/>
              <a:gd name="connsiteX1" fmla="*/ 2528801 w 4029721"/>
              <a:gd name="connsiteY1" fmla="*/ 394885 h 1188310"/>
              <a:gd name="connsiteX2" fmla="*/ 2669165 w 4029721"/>
              <a:gd name="connsiteY2" fmla="*/ 848901 h 1188310"/>
              <a:gd name="connsiteX3" fmla="*/ 2781946 w 4029721"/>
              <a:gd name="connsiteY3" fmla="*/ 1188310 h 1188310"/>
              <a:gd name="connsiteX4" fmla="*/ 2769735 w 4029721"/>
              <a:gd name="connsiteY4" fmla="*/ 1250 h 1188310"/>
              <a:gd name="connsiteX5" fmla="*/ 4029721 w 4029721"/>
              <a:gd name="connsiteY5" fmla="*/ 0 h 1188310"/>
              <a:gd name="connsiteX6" fmla="*/ 4029721 w 4029721"/>
              <a:gd name="connsiteY6" fmla="*/ 171450 h 1188310"/>
              <a:gd name="connsiteX0" fmla="*/ 0 w 4029721"/>
              <a:gd name="connsiteY0" fmla="*/ 138738 h 1188310"/>
              <a:gd name="connsiteX1" fmla="*/ 2528801 w 4029721"/>
              <a:gd name="connsiteY1" fmla="*/ 394885 h 1188310"/>
              <a:gd name="connsiteX2" fmla="*/ 2553983 w 4029721"/>
              <a:gd name="connsiteY2" fmla="*/ 1182129 h 1188310"/>
              <a:gd name="connsiteX3" fmla="*/ 2781946 w 4029721"/>
              <a:gd name="connsiteY3" fmla="*/ 1188310 h 1188310"/>
              <a:gd name="connsiteX4" fmla="*/ 2769735 w 4029721"/>
              <a:gd name="connsiteY4" fmla="*/ 1250 h 1188310"/>
              <a:gd name="connsiteX5" fmla="*/ 4029721 w 4029721"/>
              <a:gd name="connsiteY5" fmla="*/ 0 h 1188310"/>
              <a:gd name="connsiteX6" fmla="*/ 4029721 w 4029721"/>
              <a:gd name="connsiteY6" fmla="*/ 171450 h 1188310"/>
              <a:gd name="connsiteX0" fmla="*/ 0 w 4029721"/>
              <a:gd name="connsiteY0" fmla="*/ 138738 h 1188310"/>
              <a:gd name="connsiteX1" fmla="*/ 2528801 w 4029721"/>
              <a:gd name="connsiteY1" fmla="*/ 394885 h 1188310"/>
              <a:gd name="connsiteX2" fmla="*/ 2553983 w 4029721"/>
              <a:gd name="connsiteY2" fmla="*/ 1182129 h 1188310"/>
              <a:gd name="connsiteX3" fmla="*/ 2781946 w 4029721"/>
              <a:gd name="connsiteY3" fmla="*/ 1188310 h 1188310"/>
              <a:gd name="connsiteX4" fmla="*/ 2769735 w 4029721"/>
              <a:gd name="connsiteY4" fmla="*/ 1250 h 1188310"/>
              <a:gd name="connsiteX5" fmla="*/ 4029721 w 4029721"/>
              <a:gd name="connsiteY5" fmla="*/ 0 h 1188310"/>
              <a:gd name="connsiteX6" fmla="*/ 4029721 w 4029721"/>
              <a:gd name="connsiteY6" fmla="*/ 171450 h 1188310"/>
              <a:gd name="connsiteX0" fmla="*/ 0 w 3961229"/>
              <a:gd name="connsiteY0" fmla="*/ 198783 h 1188310"/>
              <a:gd name="connsiteX1" fmla="*/ 2460309 w 3961229"/>
              <a:gd name="connsiteY1" fmla="*/ 394885 h 1188310"/>
              <a:gd name="connsiteX2" fmla="*/ 2485491 w 3961229"/>
              <a:gd name="connsiteY2" fmla="*/ 1182129 h 1188310"/>
              <a:gd name="connsiteX3" fmla="*/ 2713454 w 3961229"/>
              <a:gd name="connsiteY3" fmla="*/ 1188310 h 1188310"/>
              <a:gd name="connsiteX4" fmla="*/ 2701243 w 3961229"/>
              <a:gd name="connsiteY4" fmla="*/ 1250 h 1188310"/>
              <a:gd name="connsiteX5" fmla="*/ 3961229 w 3961229"/>
              <a:gd name="connsiteY5" fmla="*/ 0 h 1188310"/>
              <a:gd name="connsiteX6" fmla="*/ 3961229 w 3961229"/>
              <a:gd name="connsiteY6" fmla="*/ 171450 h 1188310"/>
              <a:gd name="connsiteX0" fmla="*/ 0 w 3961229"/>
              <a:gd name="connsiteY0" fmla="*/ 198783 h 1188310"/>
              <a:gd name="connsiteX1" fmla="*/ 2498360 w 3961229"/>
              <a:gd name="connsiteY1" fmla="*/ 199736 h 1188310"/>
              <a:gd name="connsiteX2" fmla="*/ 2485491 w 3961229"/>
              <a:gd name="connsiteY2" fmla="*/ 1182129 h 1188310"/>
              <a:gd name="connsiteX3" fmla="*/ 2713454 w 3961229"/>
              <a:gd name="connsiteY3" fmla="*/ 1188310 h 1188310"/>
              <a:gd name="connsiteX4" fmla="*/ 2701243 w 3961229"/>
              <a:gd name="connsiteY4" fmla="*/ 1250 h 1188310"/>
              <a:gd name="connsiteX5" fmla="*/ 3961229 w 3961229"/>
              <a:gd name="connsiteY5" fmla="*/ 0 h 1188310"/>
              <a:gd name="connsiteX6" fmla="*/ 3961229 w 3961229"/>
              <a:gd name="connsiteY6" fmla="*/ 171450 h 1188310"/>
              <a:gd name="connsiteX0" fmla="*/ 0 w 3961229"/>
              <a:gd name="connsiteY0" fmla="*/ 198783 h 1182129"/>
              <a:gd name="connsiteX1" fmla="*/ 2498360 w 3961229"/>
              <a:gd name="connsiteY1" fmla="*/ 199736 h 1182129"/>
              <a:gd name="connsiteX2" fmla="*/ 2485491 w 3961229"/>
              <a:gd name="connsiteY2" fmla="*/ 1182129 h 1182129"/>
              <a:gd name="connsiteX3" fmla="*/ 2701243 w 3961229"/>
              <a:gd name="connsiteY3" fmla="*/ 1250 h 1182129"/>
              <a:gd name="connsiteX4" fmla="*/ 3961229 w 3961229"/>
              <a:gd name="connsiteY4" fmla="*/ 0 h 1182129"/>
              <a:gd name="connsiteX5" fmla="*/ 3961229 w 3961229"/>
              <a:gd name="connsiteY5" fmla="*/ 171450 h 1182129"/>
              <a:gd name="connsiteX0" fmla="*/ 0 w 3961229"/>
              <a:gd name="connsiteY0" fmla="*/ 198783 h 1182129"/>
              <a:gd name="connsiteX1" fmla="*/ 2498360 w 3961229"/>
              <a:gd name="connsiteY1" fmla="*/ 199736 h 1182129"/>
              <a:gd name="connsiteX2" fmla="*/ 2485491 w 3961229"/>
              <a:gd name="connsiteY2" fmla="*/ 1182129 h 1182129"/>
              <a:gd name="connsiteX3" fmla="*/ 3961229 w 3961229"/>
              <a:gd name="connsiteY3" fmla="*/ 0 h 1182129"/>
              <a:gd name="connsiteX4" fmla="*/ 3961229 w 3961229"/>
              <a:gd name="connsiteY4" fmla="*/ 171450 h 1182129"/>
              <a:gd name="connsiteX0" fmla="*/ 0 w 3961229"/>
              <a:gd name="connsiteY0" fmla="*/ 27333 h 1010679"/>
              <a:gd name="connsiteX1" fmla="*/ 2498360 w 3961229"/>
              <a:gd name="connsiteY1" fmla="*/ 28286 h 1010679"/>
              <a:gd name="connsiteX2" fmla="*/ 2485491 w 3961229"/>
              <a:gd name="connsiteY2" fmla="*/ 1010679 h 1010679"/>
              <a:gd name="connsiteX3" fmla="*/ 3961229 w 3961229"/>
              <a:gd name="connsiteY3" fmla="*/ 0 h 1010679"/>
              <a:gd name="connsiteX0" fmla="*/ 0 w 3915568"/>
              <a:gd name="connsiteY0" fmla="*/ 0 h 1113541"/>
              <a:gd name="connsiteX1" fmla="*/ 2498360 w 3915568"/>
              <a:gd name="connsiteY1" fmla="*/ 953 h 1113541"/>
              <a:gd name="connsiteX2" fmla="*/ 2485491 w 3915568"/>
              <a:gd name="connsiteY2" fmla="*/ 983346 h 1113541"/>
              <a:gd name="connsiteX3" fmla="*/ 3915568 w 3915568"/>
              <a:gd name="connsiteY3" fmla="*/ 1113541 h 1113541"/>
              <a:gd name="connsiteX0" fmla="*/ 0 w 3915568"/>
              <a:gd name="connsiteY0" fmla="*/ 0 h 1113541"/>
              <a:gd name="connsiteX1" fmla="*/ 2498360 w 3915568"/>
              <a:gd name="connsiteY1" fmla="*/ 953 h 1113541"/>
              <a:gd name="connsiteX2" fmla="*/ 2485491 w 3915568"/>
              <a:gd name="connsiteY2" fmla="*/ 1103437 h 1113541"/>
              <a:gd name="connsiteX3" fmla="*/ 3915568 w 3915568"/>
              <a:gd name="connsiteY3" fmla="*/ 1113541 h 1113541"/>
            </a:gdLst>
            <a:ahLst/>
            <a:cxnLst>
              <a:cxn ang="0">
                <a:pos x="connsiteX0" y="connsiteY0"/>
              </a:cxn>
              <a:cxn ang="0">
                <a:pos x="connsiteX1" y="connsiteY1"/>
              </a:cxn>
              <a:cxn ang="0">
                <a:pos x="connsiteX2" y="connsiteY2"/>
              </a:cxn>
              <a:cxn ang="0">
                <a:pos x="connsiteX3" y="connsiteY3"/>
              </a:cxn>
            </a:cxnLst>
            <a:rect l="l" t="t" r="r" b="b"/>
            <a:pathLst>
              <a:path w="3915568" h="1113541">
                <a:moveTo>
                  <a:pt x="0" y="0"/>
                </a:moveTo>
                <a:lnTo>
                  <a:pt x="2498360" y="953"/>
                </a:lnTo>
                <a:lnTo>
                  <a:pt x="2485491" y="1103437"/>
                </a:lnTo>
                <a:lnTo>
                  <a:pt x="3915568" y="1113541"/>
                </a:lnTo>
              </a:path>
            </a:pathLst>
          </a:custGeom>
          <a:noFill/>
          <a:ln w="19050">
            <a:solidFill>
              <a:srgbClr val="7030A0"/>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600"/>
          </a:p>
        </p:txBody>
      </p:sp>
      <p:sp>
        <p:nvSpPr>
          <p:cNvPr id="42" name="Ellipse 41"/>
          <p:cNvSpPr/>
          <p:nvPr/>
        </p:nvSpPr>
        <p:spPr>
          <a:xfrm>
            <a:off x="2012762" y="2920821"/>
            <a:ext cx="89892" cy="99764"/>
          </a:xfrm>
          <a:prstGeom prst="ellipse">
            <a:avLst/>
          </a:prstGeom>
          <a:solidFill>
            <a:srgbClr val="7030A0"/>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600"/>
          </a:p>
        </p:txBody>
      </p:sp>
      <p:sp>
        <p:nvSpPr>
          <p:cNvPr id="43" name="Rectangle à coins arrondis 29"/>
          <p:cNvSpPr/>
          <p:nvPr/>
        </p:nvSpPr>
        <p:spPr>
          <a:xfrm>
            <a:off x="1150369" y="1300795"/>
            <a:ext cx="7632848" cy="1491112"/>
          </a:xfrm>
          <a:prstGeom prst="roundRect">
            <a:avLst>
              <a:gd name="adj" fmla="val 10788"/>
            </a:avLst>
          </a:prstGeom>
          <a:solidFill>
            <a:schemeClr val="accent2">
              <a:lumMod val="20000"/>
              <a:lumOff val="80000"/>
            </a:schemeClr>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ctr" anchorCtr="0"/>
          <a:lstStyle/>
          <a:p>
            <a:r>
              <a:rPr lang="fr-FR" sz="1050" dirty="0" smtClean="0">
                <a:solidFill>
                  <a:schemeClr val="tx1"/>
                </a:solidFill>
              </a:rPr>
              <a:t>L’objectif est de proposer la synthèse d’un compte d’un client d’une caisse régionale. </a:t>
            </a:r>
          </a:p>
          <a:p>
            <a:r>
              <a:rPr lang="fr-FR" sz="1050" dirty="0" smtClean="0">
                <a:solidFill>
                  <a:schemeClr val="tx1"/>
                </a:solidFill>
              </a:rPr>
              <a:t>Ci-dessous un diagramme de classes possible pour les ressources en jeu.</a:t>
            </a:r>
          </a:p>
          <a:p>
            <a:pPr marL="171450" indent="-171450">
              <a:buFont typeface="Arial" panose="020B0604020202020204" pitchFamily="34" charset="0"/>
              <a:buChar char="•"/>
            </a:pPr>
            <a:r>
              <a:rPr lang="fr-FR" sz="1050" dirty="0" smtClean="0">
                <a:solidFill>
                  <a:schemeClr val="tx1"/>
                </a:solidFill>
              </a:rPr>
              <a:t>La ressource collection des caisses régionales, qui permet l’accès à:</a:t>
            </a:r>
          </a:p>
          <a:p>
            <a:pPr marL="687263" lvl="1" indent="-171450">
              <a:buFont typeface="Arial" panose="020B0604020202020204" pitchFamily="34" charset="0"/>
              <a:buChar char="•"/>
            </a:pPr>
            <a:r>
              <a:rPr lang="fr-FR" sz="1050" dirty="0">
                <a:solidFill>
                  <a:schemeClr val="tx1"/>
                </a:solidFill>
              </a:rPr>
              <a:t>La ressource collection </a:t>
            </a:r>
            <a:r>
              <a:rPr lang="fr-FR" sz="1050" dirty="0" smtClean="0">
                <a:solidFill>
                  <a:schemeClr val="tx1"/>
                </a:solidFill>
              </a:rPr>
              <a:t>des clients, qui permet l’accès à:</a:t>
            </a:r>
          </a:p>
          <a:p>
            <a:pPr marL="1203076" lvl="2" indent="-171450">
              <a:buFont typeface="Arial" panose="020B0604020202020204" pitchFamily="34" charset="0"/>
              <a:buChar char="•"/>
            </a:pPr>
            <a:r>
              <a:rPr lang="fr-FR" sz="1050" dirty="0">
                <a:solidFill>
                  <a:schemeClr val="tx1"/>
                </a:solidFill>
              </a:rPr>
              <a:t>La ressource collection </a:t>
            </a:r>
            <a:r>
              <a:rPr lang="fr-FR" sz="1050" dirty="0" smtClean="0">
                <a:solidFill>
                  <a:schemeClr val="tx1"/>
                </a:solidFill>
              </a:rPr>
              <a:t>des compte, qui permet l’accès à:</a:t>
            </a:r>
          </a:p>
          <a:p>
            <a:pPr marL="1718889" lvl="3" indent="-171450">
              <a:buFont typeface="Arial" panose="020B0604020202020204" pitchFamily="34" charset="0"/>
              <a:buChar char="•"/>
            </a:pPr>
            <a:r>
              <a:rPr lang="fr-FR" sz="1050" dirty="0" smtClean="0">
                <a:solidFill>
                  <a:schemeClr val="tx1"/>
                </a:solidFill>
              </a:rPr>
              <a:t>La ressource singleton relatif: la synthèse d’un compte.</a:t>
            </a:r>
            <a:endParaRPr lang="fr-FR" sz="1050" dirty="0">
              <a:solidFill>
                <a:schemeClr val="tx1"/>
              </a:solidFill>
            </a:endParaRPr>
          </a:p>
          <a:p>
            <a:r>
              <a:rPr lang="fr-FR" sz="1050" dirty="0" smtClean="0">
                <a:solidFill>
                  <a:schemeClr val="tx1"/>
                </a:solidFill>
              </a:rPr>
              <a:t>Le chemin de ressources vers la ressource cible est représenté en violet.</a:t>
            </a:r>
          </a:p>
          <a:p>
            <a:r>
              <a:rPr lang="fr-FR" sz="1050" dirty="0" smtClean="0">
                <a:solidFill>
                  <a:schemeClr val="tx1"/>
                </a:solidFill>
              </a:rPr>
              <a:t>L’URI serait alors celle en dessous du diagramme de classes.</a:t>
            </a:r>
          </a:p>
        </p:txBody>
      </p:sp>
      <p:sp>
        <p:nvSpPr>
          <p:cNvPr id="44" name="Rectangle à coins arrondis 29"/>
          <p:cNvSpPr/>
          <p:nvPr/>
        </p:nvSpPr>
        <p:spPr>
          <a:xfrm>
            <a:off x="1177988" y="4721021"/>
            <a:ext cx="7632848" cy="746966"/>
          </a:xfrm>
          <a:prstGeom prst="roundRect">
            <a:avLst>
              <a:gd name="adj" fmla="val 10788"/>
            </a:avLst>
          </a:prstGeom>
          <a:solidFill>
            <a:schemeClr val="accent2">
              <a:lumMod val="20000"/>
              <a:lumOff val="80000"/>
            </a:schemeClr>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ctr" anchorCtr="0"/>
          <a:lstStyle/>
          <a:p>
            <a:pPr marL="171450" indent="-171450">
              <a:buFontTx/>
              <a:buChar char="-"/>
            </a:pPr>
            <a:r>
              <a:rPr lang="fr-FR" sz="1050" dirty="0" smtClean="0">
                <a:solidFill>
                  <a:schemeClr val="tx1"/>
                </a:solidFill>
              </a:rPr>
              <a:t>Enormément de ressources seront accédées dans un contexte « client », c’est-à-dire pour un client d’une caisse régionale. Afin de simplifier et de </a:t>
            </a:r>
            <a:r>
              <a:rPr lang="fr-FR" sz="1050" dirty="0" err="1" smtClean="0">
                <a:solidFill>
                  <a:schemeClr val="tx1"/>
                </a:solidFill>
              </a:rPr>
              <a:t>reduire</a:t>
            </a:r>
            <a:r>
              <a:rPr lang="fr-FR" sz="1050" dirty="0" smtClean="0">
                <a:solidFill>
                  <a:schemeClr val="tx1"/>
                </a:solidFill>
              </a:rPr>
              <a:t> les chemins de ressources, on peut considérer que ces informations (caisse et client qui définissent le contexte) seront passées sous forme de paramètres seulement (sans ressource explicite).</a:t>
            </a:r>
          </a:p>
          <a:p>
            <a:pPr marL="171450" indent="-171450">
              <a:buFontTx/>
              <a:buChar char="-"/>
            </a:pPr>
            <a:r>
              <a:rPr lang="fr-FR" sz="1050" dirty="0" smtClean="0">
                <a:solidFill>
                  <a:schemeClr val="tx1"/>
                </a:solidFill>
              </a:rPr>
              <a:t>l’URI est finalement celle ci-dessous.</a:t>
            </a:r>
          </a:p>
        </p:txBody>
      </p:sp>
      <p:sp>
        <p:nvSpPr>
          <p:cNvPr id="45" name="Rectangle 44"/>
          <p:cNvSpPr/>
          <p:nvPr/>
        </p:nvSpPr>
        <p:spPr>
          <a:xfrm>
            <a:off x="1716722" y="5604353"/>
            <a:ext cx="7066495" cy="269305"/>
          </a:xfrm>
          <a:prstGeom prst="rect">
            <a:avLst/>
          </a:prstGeom>
          <a:solidFill>
            <a:srgbClr val="FFFFCC"/>
          </a:solidFill>
        </p:spPr>
        <p:txBody>
          <a:bodyPr wrap="square" lIns="0" tIns="0" rIns="0" bIns="0" anchor="ctr" anchorCtr="0">
            <a:noAutofit/>
          </a:bodyPr>
          <a:lstStyle/>
          <a:p>
            <a:pPr algn="ctr"/>
            <a:r>
              <a:rPr lang="fr-FR" sz="1100" dirty="0"/>
              <a:t>http://xxxx:xx/&lt;nomAPI&gt;/&lt;versionApi</a:t>
            </a:r>
            <a:r>
              <a:rPr lang="fr-FR" sz="1100" dirty="0" smtClean="0"/>
              <a:t>&gt;</a:t>
            </a:r>
            <a:r>
              <a:rPr lang="fr-FR" sz="1100" b="1" dirty="0" smtClean="0">
                <a:solidFill>
                  <a:srgbClr val="7030A0"/>
                </a:solidFill>
              </a:rPr>
              <a:t>/comptes/abc/synthese_compte</a:t>
            </a:r>
            <a:r>
              <a:rPr lang="fr-FR" sz="1100" dirty="0" smtClean="0"/>
              <a:t>?</a:t>
            </a:r>
            <a:r>
              <a:rPr lang="fr-FR" sz="1100" b="1" dirty="0" smtClean="0"/>
              <a:t>d_caisse</a:t>
            </a:r>
            <a:r>
              <a:rPr lang="fr-FR" sz="1100" dirty="0" smtClean="0"/>
              <a:t>=12&amp;</a:t>
            </a:r>
            <a:r>
              <a:rPr lang="fr-FR" sz="1100" b="1" dirty="0" smtClean="0"/>
              <a:t>id_client</a:t>
            </a:r>
            <a:r>
              <a:rPr lang="fr-FR" sz="1100" dirty="0" smtClean="0"/>
              <a:t>=34...</a:t>
            </a:r>
            <a:endParaRPr lang="fr-FR" sz="1100" dirty="0"/>
          </a:p>
        </p:txBody>
      </p:sp>
      <p:sp>
        <p:nvSpPr>
          <p:cNvPr id="46" name="ZoneTexte 45"/>
          <p:cNvSpPr txBox="1"/>
          <p:nvPr/>
        </p:nvSpPr>
        <p:spPr>
          <a:xfrm>
            <a:off x="817947" y="5585117"/>
            <a:ext cx="971741" cy="307777"/>
          </a:xfrm>
          <a:prstGeom prst="rect">
            <a:avLst/>
          </a:prstGeom>
          <a:noFill/>
        </p:spPr>
        <p:txBody>
          <a:bodyPr wrap="none" rtlCol="0">
            <a:spAutoFit/>
          </a:bodyPr>
          <a:lstStyle/>
          <a:p>
            <a:r>
              <a:rPr lang="fr-FR" sz="1400" b="1" u="sng" dirty="0" smtClean="0">
                <a:solidFill>
                  <a:srgbClr val="00B0F0"/>
                </a:solidFill>
              </a:rPr>
              <a:t>URI:</a:t>
            </a:r>
            <a:r>
              <a:rPr lang="fr-FR" sz="1400" b="1" dirty="0" smtClean="0">
                <a:solidFill>
                  <a:srgbClr val="00B0F0"/>
                </a:solidFill>
              </a:rPr>
              <a:t> GET</a:t>
            </a:r>
            <a:endParaRPr lang="fr-FR" sz="1400" b="1" dirty="0">
              <a:solidFill>
                <a:srgbClr val="00B0F0"/>
              </a:solidFill>
            </a:endParaRPr>
          </a:p>
        </p:txBody>
      </p:sp>
      <p:sp>
        <p:nvSpPr>
          <p:cNvPr id="47" name="Rectangle 46"/>
          <p:cNvSpPr/>
          <p:nvPr/>
        </p:nvSpPr>
        <p:spPr>
          <a:xfrm>
            <a:off x="1744340" y="4288464"/>
            <a:ext cx="7066495" cy="269305"/>
          </a:xfrm>
          <a:prstGeom prst="rect">
            <a:avLst/>
          </a:prstGeom>
          <a:solidFill>
            <a:srgbClr val="FFFFCC"/>
          </a:solidFill>
        </p:spPr>
        <p:txBody>
          <a:bodyPr wrap="square" lIns="0" tIns="0" rIns="0" bIns="0" anchor="ctr" anchorCtr="0">
            <a:noAutofit/>
          </a:bodyPr>
          <a:lstStyle/>
          <a:p>
            <a:r>
              <a:rPr lang="fr-FR" sz="1100" dirty="0"/>
              <a:t>http://xxxx:xx/&lt;nomAPI&gt;/&lt;</a:t>
            </a:r>
            <a:r>
              <a:rPr lang="fr-FR" sz="1100" dirty="0" smtClean="0"/>
              <a:t>versionApi&gt;</a:t>
            </a:r>
            <a:r>
              <a:rPr lang="fr-FR" sz="1100" b="1" dirty="0" smtClean="0">
                <a:solidFill>
                  <a:srgbClr val="7030A0"/>
                </a:solidFill>
              </a:rPr>
              <a:t>/caisses_regionale/2/clients/34/comptes/abc/synthese_compte</a:t>
            </a:r>
            <a:r>
              <a:rPr lang="fr-FR" sz="1100" dirty="0" smtClean="0"/>
              <a:t>?</a:t>
            </a:r>
            <a:r>
              <a:rPr lang="fr-FR" sz="1100" b="1" dirty="0" smtClean="0"/>
              <a:t>...</a:t>
            </a:r>
            <a:endParaRPr lang="fr-FR" sz="1100" dirty="0"/>
          </a:p>
        </p:txBody>
      </p:sp>
      <p:sp>
        <p:nvSpPr>
          <p:cNvPr id="48" name="ZoneTexte 76"/>
          <p:cNvSpPr txBox="1"/>
          <p:nvPr/>
        </p:nvSpPr>
        <p:spPr>
          <a:xfrm>
            <a:off x="845565" y="4269228"/>
            <a:ext cx="971741" cy="307777"/>
          </a:xfrm>
          <a:prstGeom prst="rect">
            <a:avLst/>
          </a:prstGeom>
          <a:noFill/>
        </p:spPr>
        <p:txBody>
          <a:bodyPr wrap="none" rtlCol="0">
            <a:spAutoFit/>
          </a:bodyPr>
          <a:lstStyle/>
          <a:p>
            <a:r>
              <a:rPr lang="fr-FR" sz="1400" b="1" u="sng" dirty="0" smtClean="0">
                <a:solidFill>
                  <a:srgbClr val="00B0F0"/>
                </a:solidFill>
              </a:rPr>
              <a:t>URI:</a:t>
            </a:r>
            <a:r>
              <a:rPr lang="fr-FR" sz="1400" b="1" dirty="0" smtClean="0">
                <a:solidFill>
                  <a:srgbClr val="00B0F0"/>
                </a:solidFill>
              </a:rPr>
              <a:t> GET</a:t>
            </a:r>
            <a:endParaRPr lang="fr-FR" sz="1400" b="1" dirty="0">
              <a:solidFill>
                <a:srgbClr val="00B0F0"/>
              </a:solidFill>
            </a:endParaRPr>
          </a:p>
        </p:txBody>
      </p:sp>
      <p:grpSp>
        <p:nvGrpSpPr>
          <p:cNvPr id="60" name="Groupe 59"/>
          <p:cNvGrpSpPr/>
          <p:nvPr/>
        </p:nvGrpSpPr>
        <p:grpSpPr>
          <a:xfrm>
            <a:off x="8732107" y="-336884"/>
            <a:ext cx="1177066" cy="1869649"/>
            <a:chOff x="8732107" y="-336884"/>
            <a:chExt cx="1177066" cy="1869649"/>
          </a:xfrm>
        </p:grpSpPr>
        <p:sp>
          <p:nvSpPr>
            <p:cNvPr id="61" name="Bande diagonale 60"/>
            <p:cNvSpPr/>
            <p:nvPr/>
          </p:nvSpPr>
          <p:spPr>
            <a:xfrm rot="5400000">
              <a:off x="8554257" y="177850"/>
              <a:ext cx="1532765" cy="1177066"/>
            </a:xfrm>
            <a:prstGeom prst="diagStrip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fr-FR" sz="1400" dirty="0">
                <a:solidFill>
                  <a:prstClr val="black"/>
                </a:solidFill>
              </a:endParaRPr>
            </a:p>
          </p:txBody>
        </p:sp>
        <p:sp>
          <p:nvSpPr>
            <p:cNvPr id="62" name="ZoneTexte 20"/>
            <p:cNvSpPr txBox="1">
              <a:spLocks noChangeArrowheads="1"/>
            </p:cNvSpPr>
            <p:nvPr/>
          </p:nvSpPr>
          <p:spPr bwMode="auto">
            <a:xfrm rot="3180285">
              <a:off x="8581974" y="225501"/>
              <a:ext cx="1742981" cy="61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57200">
                <a:defRPr sz="2000" b="1">
                  <a:solidFill>
                    <a:schemeClr val="tx1"/>
                  </a:solidFill>
                  <a:latin typeface="Arial" charset="0"/>
                  <a:cs typeface="Arial" charset="0"/>
                </a:defRPr>
              </a:lvl1pPr>
              <a:lvl2pPr defTabSz="457200">
                <a:defRPr>
                  <a:solidFill>
                    <a:schemeClr val="tx1"/>
                  </a:solidFill>
                  <a:latin typeface="Arial" charset="0"/>
                  <a:cs typeface="Arial" charset="0"/>
                </a:defRPr>
              </a:lvl2pPr>
              <a:lvl3pPr defTabSz="457200">
                <a:defRPr sz="1600">
                  <a:solidFill>
                    <a:schemeClr val="tx1"/>
                  </a:solidFill>
                  <a:latin typeface="Arial" charset="0"/>
                  <a:cs typeface="Arial" charset="0"/>
                </a:defRPr>
              </a:lvl3pPr>
              <a:lvl4pPr defTabSz="457200">
                <a:defRPr sz="1600">
                  <a:solidFill>
                    <a:schemeClr val="tx1"/>
                  </a:solidFill>
                  <a:latin typeface="Arial" charset="0"/>
                  <a:cs typeface="Arial" charset="0"/>
                </a:defRPr>
              </a:lvl4pPr>
              <a:lvl5pPr defTabSz="457200">
                <a:defRPr sz="1600">
                  <a:solidFill>
                    <a:schemeClr val="tx1"/>
                  </a:solidFill>
                  <a:latin typeface="Arial" charset="0"/>
                  <a:cs typeface="Arial" charset="0"/>
                </a:defRPr>
              </a:lvl5pPr>
              <a:lvl6pPr defTabSz="457200" eaLnBrk="0" hangingPunct="0">
                <a:defRPr sz="1600">
                  <a:solidFill>
                    <a:schemeClr val="tx1"/>
                  </a:solidFill>
                  <a:latin typeface="Arial" charset="0"/>
                  <a:cs typeface="Arial" charset="0"/>
                </a:defRPr>
              </a:lvl6pPr>
              <a:lvl7pPr defTabSz="457200" eaLnBrk="0" hangingPunct="0">
                <a:defRPr sz="1600">
                  <a:solidFill>
                    <a:schemeClr val="tx1"/>
                  </a:solidFill>
                  <a:latin typeface="Arial" charset="0"/>
                  <a:cs typeface="Arial" charset="0"/>
                </a:defRPr>
              </a:lvl7pPr>
              <a:lvl8pPr defTabSz="457200" eaLnBrk="0" hangingPunct="0">
                <a:defRPr sz="1600">
                  <a:solidFill>
                    <a:schemeClr val="tx1"/>
                  </a:solidFill>
                  <a:latin typeface="Arial" charset="0"/>
                  <a:cs typeface="Arial" charset="0"/>
                </a:defRPr>
              </a:lvl8pPr>
              <a:lvl9pPr defTabSz="457200" eaLnBrk="0" hangingPunct="0">
                <a:defRPr sz="1600">
                  <a:solidFill>
                    <a:schemeClr val="tx1"/>
                  </a:solidFill>
                  <a:latin typeface="Arial" charset="0"/>
                  <a:cs typeface="Arial" charset="0"/>
                </a:defRPr>
              </a:lvl9pPr>
            </a:lstStyle>
            <a:p>
              <a:pPr algn="ctr"/>
              <a:r>
                <a:rPr lang="fr-FR" altLang="fr-FR" sz="1600" dirty="0" smtClean="0">
                  <a:solidFill>
                    <a:prstClr val="white"/>
                  </a:solidFill>
                </a:rPr>
                <a:t>en cours</a:t>
              </a:r>
              <a:endParaRPr lang="fr-FR" altLang="fr-FR" sz="1600" dirty="0">
                <a:solidFill>
                  <a:prstClr val="white"/>
                </a:solidFill>
              </a:endParaRPr>
            </a:p>
          </p:txBody>
        </p:sp>
      </p:grpSp>
      <p:sp>
        <p:nvSpPr>
          <p:cNvPr id="49" name="Rectangle 48"/>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4808588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smtClean="0"/>
              <a:t>Exemple d’ontologie (2/2)</a:t>
            </a:r>
            <a:endParaRPr lang="fr-FR" sz="1600" dirty="0"/>
          </a:p>
        </p:txBody>
      </p:sp>
      <p:sp>
        <p:nvSpPr>
          <p:cNvPr id="64" name="Trapèze 63"/>
          <p:cNvSpPr/>
          <p:nvPr/>
        </p:nvSpPr>
        <p:spPr>
          <a:xfrm rot="10800000">
            <a:off x="4507720"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Rectangle à coins arrondis 29"/>
          <p:cNvSpPr/>
          <p:nvPr/>
        </p:nvSpPr>
        <p:spPr>
          <a:xfrm>
            <a:off x="1099258" y="852450"/>
            <a:ext cx="7632848" cy="1163269"/>
          </a:xfrm>
          <a:prstGeom prst="roundRect">
            <a:avLst>
              <a:gd name="adj" fmla="val 10788"/>
            </a:avLst>
          </a:prstGeom>
          <a:solidFill>
            <a:schemeClr val="accent2">
              <a:lumMod val="20000"/>
              <a:lumOff val="80000"/>
            </a:schemeClr>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ctr" anchorCtr="0"/>
          <a:lstStyle/>
          <a:p>
            <a:r>
              <a:rPr lang="fr-FR" sz="1050" dirty="0" smtClean="0">
                <a:solidFill>
                  <a:schemeClr val="tx1"/>
                </a:solidFill>
              </a:rPr>
              <a:t>L’objectif est de proposer la synthèse d’un client d’une caisse régionale. Cette synthèse contiendra plusieurs rubriques: </a:t>
            </a:r>
          </a:p>
          <a:p>
            <a:pPr marL="171450" indent="-171450">
              <a:buFont typeface="Arial" panose="020B0604020202020204" pitchFamily="34" charset="0"/>
              <a:buChar char="•"/>
            </a:pPr>
            <a:r>
              <a:rPr lang="fr-FR" sz="1050" dirty="0" smtClean="0">
                <a:solidFill>
                  <a:schemeClr val="tx1"/>
                </a:solidFill>
              </a:rPr>
              <a:t>une rubrique générale sur l’épargne du client</a:t>
            </a:r>
          </a:p>
          <a:p>
            <a:pPr marL="171450" indent="-171450">
              <a:buFont typeface="Arial" panose="020B0604020202020204" pitchFamily="34" charset="0"/>
              <a:buChar char="•"/>
            </a:pPr>
            <a:r>
              <a:rPr lang="fr-FR" sz="1050" dirty="0">
                <a:solidFill>
                  <a:schemeClr val="tx1"/>
                </a:solidFill>
              </a:rPr>
              <a:t>une rubrique </a:t>
            </a:r>
            <a:r>
              <a:rPr lang="fr-FR" sz="1050" dirty="0" smtClean="0">
                <a:solidFill>
                  <a:schemeClr val="tx1"/>
                </a:solidFill>
              </a:rPr>
              <a:t>détaillée </a:t>
            </a:r>
            <a:r>
              <a:rPr lang="fr-FR" sz="1050" dirty="0">
                <a:solidFill>
                  <a:schemeClr val="tx1"/>
                </a:solidFill>
              </a:rPr>
              <a:t>sur l’épargne du client</a:t>
            </a:r>
          </a:p>
          <a:p>
            <a:pPr marL="171450" indent="-171450">
              <a:buFont typeface="Arial" panose="020B0604020202020204" pitchFamily="34" charset="0"/>
              <a:buChar char="•"/>
            </a:pPr>
            <a:r>
              <a:rPr lang="fr-FR" sz="1050" dirty="0">
                <a:solidFill>
                  <a:schemeClr val="tx1"/>
                </a:solidFill>
              </a:rPr>
              <a:t>une rubrique générale sur </a:t>
            </a:r>
            <a:r>
              <a:rPr lang="fr-FR" sz="1050" dirty="0" smtClean="0">
                <a:solidFill>
                  <a:schemeClr val="tx1"/>
                </a:solidFill>
              </a:rPr>
              <a:t>l’assurance </a:t>
            </a:r>
            <a:r>
              <a:rPr lang="fr-FR" sz="1050" dirty="0">
                <a:solidFill>
                  <a:schemeClr val="tx1"/>
                </a:solidFill>
              </a:rPr>
              <a:t>du client</a:t>
            </a:r>
          </a:p>
          <a:p>
            <a:pPr marL="171450" indent="-171450">
              <a:buFont typeface="Arial" panose="020B0604020202020204" pitchFamily="34" charset="0"/>
              <a:buChar char="•"/>
            </a:pPr>
            <a:r>
              <a:rPr lang="fr-FR" sz="1050" dirty="0" smtClean="0">
                <a:solidFill>
                  <a:schemeClr val="tx1"/>
                </a:solidFill>
              </a:rPr>
              <a:t>une </a:t>
            </a:r>
            <a:r>
              <a:rPr lang="fr-FR" sz="1050" dirty="0">
                <a:solidFill>
                  <a:schemeClr val="tx1"/>
                </a:solidFill>
              </a:rPr>
              <a:t>rubrique détaillée</a:t>
            </a:r>
            <a:r>
              <a:rPr lang="fr-FR" sz="1050" dirty="0" smtClean="0">
                <a:solidFill>
                  <a:schemeClr val="tx1"/>
                </a:solidFill>
              </a:rPr>
              <a:t> </a:t>
            </a:r>
            <a:r>
              <a:rPr lang="fr-FR" sz="1050" dirty="0">
                <a:solidFill>
                  <a:schemeClr val="tx1"/>
                </a:solidFill>
              </a:rPr>
              <a:t>sur </a:t>
            </a:r>
            <a:r>
              <a:rPr lang="fr-FR" sz="1050" dirty="0" smtClean="0">
                <a:solidFill>
                  <a:schemeClr val="tx1"/>
                </a:solidFill>
              </a:rPr>
              <a:t>l’assurance </a:t>
            </a:r>
            <a:r>
              <a:rPr lang="fr-FR" sz="1050" dirty="0">
                <a:solidFill>
                  <a:schemeClr val="tx1"/>
                </a:solidFill>
              </a:rPr>
              <a:t>du </a:t>
            </a:r>
            <a:r>
              <a:rPr lang="fr-FR" sz="1050" dirty="0" smtClean="0">
                <a:solidFill>
                  <a:schemeClr val="tx1"/>
                </a:solidFill>
              </a:rPr>
              <a:t>client</a:t>
            </a:r>
          </a:p>
          <a:p>
            <a:r>
              <a:rPr lang="fr-FR" sz="1050" dirty="0" smtClean="0">
                <a:solidFill>
                  <a:schemeClr val="tx1"/>
                </a:solidFill>
              </a:rPr>
              <a:t>Ci-dessous un diagramme de classes possible pour les ressources en jeu.</a:t>
            </a:r>
          </a:p>
          <a:p>
            <a:r>
              <a:rPr lang="fr-FR" sz="1050" dirty="0">
                <a:solidFill>
                  <a:schemeClr val="tx1"/>
                </a:solidFill>
              </a:rPr>
              <a:t>Le chemin de ressources vers la ressource cible est représenté en violet</a:t>
            </a:r>
            <a:r>
              <a:rPr lang="fr-FR" sz="1050" dirty="0" smtClean="0">
                <a:solidFill>
                  <a:schemeClr val="tx1"/>
                </a:solidFill>
              </a:rPr>
              <a:t>.</a:t>
            </a:r>
            <a:endParaRPr lang="fr-FR" sz="1050" dirty="0">
              <a:solidFill>
                <a:schemeClr val="tx1"/>
              </a:solidFill>
            </a:endParaRPr>
          </a:p>
        </p:txBody>
      </p:sp>
      <p:sp>
        <p:nvSpPr>
          <p:cNvPr id="29" name="Rectangle à coins arrondis 29"/>
          <p:cNvSpPr/>
          <p:nvPr/>
        </p:nvSpPr>
        <p:spPr>
          <a:xfrm>
            <a:off x="1126877" y="3617329"/>
            <a:ext cx="7632848" cy="1036797"/>
          </a:xfrm>
          <a:prstGeom prst="roundRect">
            <a:avLst>
              <a:gd name="adj" fmla="val 10788"/>
            </a:avLst>
          </a:prstGeom>
          <a:solidFill>
            <a:schemeClr val="accent2">
              <a:lumMod val="20000"/>
              <a:lumOff val="80000"/>
            </a:schemeClr>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ctr" anchorCtr="0"/>
          <a:lstStyle/>
          <a:p>
            <a:pPr marL="171450" indent="-171450">
              <a:buFontTx/>
              <a:buChar char="-"/>
            </a:pPr>
            <a:r>
              <a:rPr lang="fr-FR" sz="1050" dirty="0" smtClean="0">
                <a:solidFill>
                  <a:schemeClr val="tx1"/>
                </a:solidFill>
              </a:rPr>
              <a:t>On retrouve les ressources </a:t>
            </a:r>
            <a:r>
              <a:rPr lang="fr-FR" sz="1050" dirty="0" err="1" smtClean="0">
                <a:solidFill>
                  <a:schemeClr val="tx1"/>
                </a:solidFill>
              </a:rPr>
              <a:t>caisses_regionales</a:t>
            </a:r>
            <a:r>
              <a:rPr lang="fr-FR" sz="1050" dirty="0" smtClean="0">
                <a:solidFill>
                  <a:schemeClr val="tx1"/>
                </a:solidFill>
              </a:rPr>
              <a:t>  et clients déjà discutées dans l’exemple précédent.</a:t>
            </a:r>
          </a:p>
          <a:p>
            <a:pPr marL="171450" indent="-171450">
              <a:buFontTx/>
              <a:buChar char="-"/>
            </a:pPr>
            <a:r>
              <a:rPr lang="fr-FR" sz="1050" dirty="0" smtClean="0">
                <a:solidFill>
                  <a:schemeClr val="tx1"/>
                </a:solidFill>
              </a:rPr>
              <a:t>Comme signalé dans l’exemple précédent, les ressources </a:t>
            </a:r>
            <a:r>
              <a:rPr lang="fr-FR" sz="1050" dirty="0" err="1" smtClean="0">
                <a:solidFill>
                  <a:schemeClr val="tx1"/>
                </a:solidFill>
              </a:rPr>
              <a:t>caisses_regionales</a:t>
            </a:r>
            <a:r>
              <a:rPr lang="fr-FR" sz="1050" dirty="0" smtClean="0">
                <a:solidFill>
                  <a:schemeClr val="tx1"/>
                </a:solidFill>
              </a:rPr>
              <a:t> et clients sont utilisé de façon masquées, en ajoutant les paramètres </a:t>
            </a:r>
            <a:r>
              <a:rPr lang="fr-FR" sz="1050" dirty="0" err="1" smtClean="0">
                <a:solidFill>
                  <a:schemeClr val="tx1"/>
                </a:solidFill>
              </a:rPr>
              <a:t>id_caisse</a:t>
            </a:r>
            <a:r>
              <a:rPr lang="fr-FR" sz="1050" dirty="0" smtClean="0">
                <a:solidFill>
                  <a:schemeClr val="tx1"/>
                </a:solidFill>
              </a:rPr>
              <a:t> et </a:t>
            </a:r>
            <a:r>
              <a:rPr lang="fr-FR" sz="1050" dirty="0" err="1" smtClean="0">
                <a:solidFill>
                  <a:schemeClr val="tx1"/>
                </a:solidFill>
              </a:rPr>
              <a:t>id_client</a:t>
            </a:r>
            <a:r>
              <a:rPr lang="fr-FR" sz="1050" dirty="0" smtClean="0">
                <a:solidFill>
                  <a:schemeClr val="tx1"/>
                </a:solidFill>
              </a:rPr>
              <a:t> dans les </a:t>
            </a:r>
            <a:r>
              <a:rPr lang="fr-FR" sz="1050" dirty="0" err="1" smtClean="0">
                <a:solidFill>
                  <a:schemeClr val="tx1"/>
                </a:solidFill>
              </a:rPr>
              <a:t>query</a:t>
            </a:r>
            <a:r>
              <a:rPr lang="fr-FR" sz="1050" dirty="0" smtClean="0">
                <a:solidFill>
                  <a:schemeClr val="tx1"/>
                </a:solidFill>
              </a:rPr>
              <a:t> </a:t>
            </a:r>
            <a:r>
              <a:rPr lang="fr-FR" sz="1050" dirty="0" err="1" smtClean="0">
                <a:solidFill>
                  <a:schemeClr val="tx1"/>
                </a:solidFill>
              </a:rPr>
              <a:t>params</a:t>
            </a:r>
            <a:r>
              <a:rPr lang="fr-FR" sz="1050" dirty="0">
                <a:solidFill>
                  <a:schemeClr val="tx1"/>
                </a:solidFill>
              </a:rPr>
              <a:t>.</a:t>
            </a:r>
            <a:endParaRPr lang="fr-FR" sz="1050" dirty="0" smtClean="0">
              <a:solidFill>
                <a:schemeClr val="tx1"/>
              </a:solidFill>
            </a:endParaRPr>
          </a:p>
          <a:p>
            <a:pPr marL="171450" indent="-171450">
              <a:buFontTx/>
              <a:buChar char="-"/>
            </a:pPr>
            <a:r>
              <a:rPr lang="fr-FR" sz="1050" dirty="0" smtClean="0">
                <a:solidFill>
                  <a:schemeClr val="tx1"/>
                </a:solidFill>
              </a:rPr>
              <a:t>On choisit de faire une ressource collection </a:t>
            </a:r>
            <a:r>
              <a:rPr lang="fr-FR" sz="1050" dirty="0" err="1" smtClean="0">
                <a:solidFill>
                  <a:schemeClr val="tx1"/>
                </a:solidFill>
              </a:rPr>
              <a:t>clients_syntheses</a:t>
            </a:r>
            <a:r>
              <a:rPr lang="fr-FR" sz="1050" dirty="0" smtClean="0">
                <a:solidFill>
                  <a:schemeClr val="tx1"/>
                </a:solidFill>
              </a:rPr>
              <a:t>, une élément de cette ressource correspond à un client, on réutilise alors l’identifiant du client pour la ressource </a:t>
            </a:r>
            <a:r>
              <a:rPr lang="fr-FR" sz="1050" dirty="0" err="1" smtClean="0">
                <a:solidFill>
                  <a:schemeClr val="tx1"/>
                </a:solidFill>
              </a:rPr>
              <a:t>clients_synthèses</a:t>
            </a:r>
            <a:r>
              <a:rPr lang="fr-FR" sz="1050" dirty="0" smtClean="0">
                <a:solidFill>
                  <a:schemeClr val="tx1"/>
                </a:solidFill>
              </a:rPr>
              <a:t>.</a:t>
            </a:r>
          </a:p>
          <a:p>
            <a:r>
              <a:rPr lang="fr-FR" sz="1050" dirty="0" smtClean="0">
                <a:solidFill>
                  <a:schemeClr val="tx1"/>
                </a:solidFill>
              </a:rPr>
              <a:t>L’URI serait donc celle-ci-dessous:</a:t>
            </a:r>
          </a:p>
        </p:txBody>
      </p:sp>
      <p:sp>
        <p:nvSpPr>
          <p:cNvPr id="30" name="Rectangle 29"/>
          <p:cNvSpPr/>
          <p:nvPr/>
        </p:nvSpPr>
        <p:spPr>
          <a:xfrm>
            <a:off x="1665611" y="6108526"/>
            <a:ext cx="7066495" cy="269305"/>
          </a:xfrm>
          <a:prstGeom prst="rect">
            <a:avLst/>
          </a:prstGeom>
          <a:solidFill>
            <a:srgbClr val="FFFFCC"/>
          </a:solidFill>
        </p:spPr>
        <p:txBody>
          <a:bodyPr wrap="square" lIns="0" tIns="0" rIns="0" bIns="0" anchor="ctr" anchorCtr="0">
            <a:noAutofit/>
          </a:bodyPr>
          <a:lstStyle/>
          <a:p>
            <a:r>
              <a:rPr lang="fr-FR" sz="1100" dirty="0"/>
              <a:t>http://xxxx:xx/&lt;nomAPI&gt;/&lt;</a:t>
            </a:r>
            <a:r>
              <a:rPr lang="fr-FR" sz="1100" dirty="0" smtClean="0"/>
              <a:t>versionApi&gt;</a:t>
            </a:r>
            <a:r>
              <a:rPr lang="fr-FR" sz="1100" b="1" dirty="0">
                <a:solidFill>
                  <a:srgbClr val="7030A0"/>
                </a:solidFill>
              </a:rPr>
              <a:t>/</a:t>
            </a:r>
            <a:r>
              <a:rPr lang="fr-FR" sz="1100" b="1" dirty="0" smtClean="0">
                <a:solidFill>
                  <a:srgbClr val="7030A0"/>
                </a:solidFill>
              </a:rPr>
              <a:t>client_syntheses/34/epargne_generale</a:t>
            </a:r>
            <a:r>
              <a:rPr lang="fr-FR" sz="1100" dirty="0" smtClean="0"/>
              <a:t>?</a:t>
            </a:r>
            <a:r>
              <a:rPr lang="fr-FR" sz="1100" b="1" dirty="0" smtClean="0"/>
              <a:t>id_caisse</a:t>
            </a:r>
            <a:r>
              <a:rPr lang="fr-FR" sz="1100" dirty="0" smtClean="0"/>
              <a:t>=12...</a:t>
            </a:r>
            <a:endParaRPr lang="fr-FR" sz="1100" dirty="0"/>
          </a:p>
        </p:txBody>
      </p:sp>
      <p:sp>
        <p:nvSpPr>
          <p:cNvPr id="31" name="ZoneTexte 30"/>
          <p:cNvSpPr txBox="1"/>
          <p:nvPr/>
        </p:nvSpPr>
        <p:spPr>
          <a:xfrm>
            <a:off x="766836" y="6089290"/>
            <a:ext cx="971741" cy="307777"/>
          </a:xfrm>
          <a:prstGeom prst="rect">
            <a:avLst/>
          </a:prstGeom>
          <a:noFill/>
        </p:spPr>
        <p:txBody>
          <a:bodyPr wrap="none" rtlCol="0">
            <a:spAutoFit/>
          </a:bodyPr>
          <a:lstStyle/>
          <a:p>
            <a:r>
              <a:rPr lang="fr-FR" sz="1400" b="1" u="sng" dirty="0" smtClean="0">
                <a:solidFill>
                  <a:srgbClr val="00B0F0"/>
                </a:solidFill>
              </a:rPr>
              <a:t>URI:</a:t>
            </a:r>
            <a:r>
              <a:rPr lang="fr-FR" sz="1400" b="1" dirty="0" smtClean="0">
                <a:solidFill>
                  <a:srgbClr val="00B0F0"/>
                </a:solidFill>
              </a:rPr>
              <a:t> GET</a:t>
            </a:r>
            <a:endParaRPr lang="fr-FR" sz="1400" b="1" dirty="0">
              <a:solidFill>
                <a:srgbClr val="00B0F0"/>
              </a:solidFill>
            </a:endParaRPr>
          </a:p>
        </p:txBody>
      </p:sp>
      <p:sp>
        <p:nvSpPr>
          <p:cNvPr id="32" name="Rectangle à coins arrondis 29"/>
          <p:cNvSpPr/>
          <p:nvPr/>
        </p:nvSpPr>
        <p:spPr>
          <a:xfrm>
            <a:off x="1154935" y="5084623"/>
            <a:ext cx="7632848" cy="985131"/>
          </a:xfrm>
          <a:prstGeom prst="roundRect">
            <a:avLst>
              <a:gd name="adj" fmla="val 10788"/>
            </a:avLst>
          </a:prstGeom>
          <a:solidFill>
            <a:schemeClr val="accent2">
              <a:lumMod val="20000"/>
              <a:lumOff val="80000"/>
            </a:schemeClr>
          </a:solidFill>
          <a:ln w="635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3163" tIns="51581" rIns="103163" bIns="51581" rtlCol="0" anchor="ctr" anchorCtr="0"/>
          <a:lstStyle/>
          <a:p>
            <a:r>
              <a:rPr lang="fr-FR" sz="1050" dirty="0" smtClean="0">
                <a:solidFill>
                  <a:schemeClr val="tx1"/>
                </a:solidFill>
              </a:rPr>
              <a:t>On remarque dans ce cas que l’ajout systématique de la caisse et du client dans les </a:t>
            </a:r>
            <a:r>
              <a:rPr lang="fr-FR" sz="1050" dirty="0" err="1" smtClean="0">
                <a:solidFill>
                  <a:schemeClr val="tx1"/>
                </a:solidFill>
              </a:rPr>
              <a:t>query</a:t>
            </a:r>
            <a:r>
              <a:rPr lang="fr-FR" sz="1050" dirty="0" smtClean="0">
                <a:solidFill>
                  <a:schemeClr val="tx1"/>
                </a:solidFill>
              </a:rPr>
              <a:t> </a:t>
            </a:r>
            <a:r>
              <a:rPr lang="fr-FR" sz="1050" dirty="0" err="1" smtClean="0">
                <a:solidFill>
                  <a:schemeClr val="tx1"/>
                </a:solidFill>
              </a:rPr>
              <a:t>params</a:t>
            </a:r>
            <a:r>
              <a:rPr lang="fr-FR" sz="1050" dirty="0" smtClean="0">
                <a:solidFill>
                  <a:schemeClr val="tx1"/>
                </a:solidFill>
              </a:rPr>
              <a:t> fait apparaitre 2 fois la valeur de l’id client? Une fois comme </a:t>
            </a:r>
            <a:r>
              <a:rPr lang="fr-FR" sz="1050" dirty="0" err="1" smtClean="0">
                <a:solidFill>
                  <a:schemeClr val="tx1"/>
                </a:solidFill>
              </a:rPr>
              <a:t>path</a:t>
            </a:r>
            <a:r>
              <a:rPr lang="fr-FR" sz="1050" dirty="0" smtClean="0">
                <a:solidFill>
                  <a:schemeClr val="tx1"/>
                </a:solidFill>
              </a:rPr>
              <a:t> </a:t>
            </a:r>
            <a:r>
              <a:rPr lang="fr-FR" sz="1050" dirty="0" err="1" smtClean="0">
                <a:solidFill>
                  <a:schemeClr val="tx1"/>
                </a:solidFill>
              </a:rPr>
              <a:t>param</a:t>
            </a:r>
            <a:r>
              <a:rPr lang="fr-FR" sz="1050" dirty="0" smtClean="0">
                <a:solidFill>
                  <a:schemeClr val="tx1"/>
                </a:solidFill>
              </a:rPr>
              <a:t> car  la ressource collection </a:t>
            </a:r>
            <a:r>
              <a:rPr lang="fr-FR" sz="1050" dirty="0" err="1" smtClean="0">
                <a:solidFill>
                  <a:schemeClr val="tx1"/>
                </a:solidFill>
              </a:rPr>
              <a:t>clients_syntheses</a:t>
            </a:r>
            <a:r>
              <a:rPr lang="fr-FR" sz="1050" dirty="0" smtClean="0">
                <a:solidFill>
                  <a:schemeClr val="tx1"/>
                </a:solidFill>
              </a:rPr>
              <a:t> a le même identifiant que le client et aussi dans le </a:t>
            </a:r>
            <a:r>
              <a:rPr lang="fr-FR" sz="1050" dirty="0" err="1" smtClean="0">
                <a:solidFill>
                  <a:schemeClr val="tx1"/>
                </a:solidFill>
              </a:rPr>
              <a:t>query</a:t>
            </a:r>
            <a:r>
              <a:rPr lang="fr-FR" sz="1050" dirty="0" smtClean="0">
                <a:solidFill>
                  <a:schemeClr val="tx1"/>
                </a:solidFill>
              </a:rPr>
              <a:t> </a:t>
            </a:r>
            <a:r>
              <a:rPr lang="fr-FR" sz="1050" dirty="0" err="1" smtClean="0">
                <a:solidFill>
                  <a:schemeClr val="tx1"/>
                </a:solidFill>
              </a:rPr>
              <a:t>param</a:t>
            </a:r>
            <a:r>
              <a:rPr lang="fr-FR" sz="1050" dirty="0" smtClean="0">
                <a:solidFill>
                  <a:schemeClr val="tx1"/>
                </a:solidFill>
              </a:rPr>
              <a:t> « </a:t>
            </a:r>
            <a:r>
              <a:rPr lang="fr-FR" sz="1050" dirty="0" err="1" smtClean="0">
                <a:solidFill>
                  <a:schemeClr val="tx1"/>
                </a:solidFill>
              </a:rPr>
              <a:t>id_client</a:t>
            </a:r>
            <a:r>
              <a:rPr lang="fr-FR" sz="1050" dirty="0" smtClean="0">
                <a:solidFill>
                  <a:schemeClr val="tx1"/>
                </a:solidFill>
              </a:rPr>
              <a:t> ».</a:t>
            </a:r>
          </a:p>
          <a:p>
            <a:r>
              <a:rPr lang="fr-FR" sz="1050" dirty="0" smtClean="0">
                <a:solidFill>
                  <a:schemeClr val="tx1"/>
                </a:solidFill>
              </a:rPr>
              <a:t>Afin de garder l’URI, la plus simple possible pour le consommateur de l’API et afin de garder la structure standard du chemin de ressource cible, on supprime le </a:t>
            </a:r>
            <a:r>
              <a:rPr lang="fr-FR" sz="1050" dirty="0" err="1" smtClean="0">
                <a:solidFill>
                  <a:schemeClr val="tx1"/>
                </a:solidFill>
              </a:rPr>
              <a:t>query</a:t>
            </a:r>
            <a:r>
              <a:rPr lang="fr-FR" sz="1050" dirty="0" smtClean="0">
                <a:solidFill>
                  <a:schemeClr val="tx1"/>
                </a:solidFill>
              </a:rPr>
              <a:t> </a:t>
            </a:r>
            <a:r>
              <a:rPr lang="fr-FR" sz="1050" dirty="0" err="1" smtClean="0">
                <a:solidFill>
                  <a:schemeClr val="tx1"/>
                </a:solidFill>
              </a:rPr>
              <a:t>param</a:t>
            </a:r>
            <a:r>
              <a:rPr lang="fr-FR" sz="1050" dirty="0" smtClean="0">
                <a:solidFill>
                  <a:schemeClr val="tx1"/>
                </a:solidFill>
              </a:rPr>
              <a:t> </a:t>
            </a:r>
            <a:r>
              <a:rPr lang="fr-FR" sz="1050" dirty="0" err="1" smtClean="0">
                <a:solidFill>
                  <a:schemeClr val="tx1"/>
                </a:solidFill>
              </a:rPr>
              <a:t>id_client</a:t>
            </a:r>
            <a:r>
              <a:rPr lang="fr-FR" sz="1050" dirty="0" smtClean="0">
                <a:solidFill>
                  <a:schemeClr val="tx1"/>
                </a:solidFill>
              </a:rPr>
              <a:t> redondant.</a:t>
            </a:r>
            <a:endParaRPr lang="fr-FR" sz="1050" dirty="0">
              <a:solidFill>
                <a:schemeClr val="tx1"/>
              </a:solidFill>
            </a:endParaRPr>
          </a:p>
          <a:p>
            <a:r>
              <a:rPr lang="fr-FR" sz="1050" dirty="0">
                <a:solidFill>
                  <a:schemeClr val="tx1"/>
                </a:solidFill>
              </a:rPr>
              <a:t>L’URI </a:t>
            </a:r>
            <a:r>
              <a:rPr lang="fr-FR" sz="1050" dirty="0" smtClean="0">
                <a:solidFill>
                  <a:schemeClr val="tx1"/>
                </a:solidFill>
              </a:rPr>
              <a:t>est finalement celle-ci-dessous:</a:t>
            </a:r>
            <a:endParaRPr lang="fr-FR" sz="1050" dirty="0">
              <a:solidFill>
                <a:schemeClr val="tx1"/>
              </a:solidFill>
            </a:endParaRPr>
          </a:p>
        </p:txBody>
      </p:sp>
      <p:sp>
        <p:nvSpPr>
          <p:cNvPr id="33" name="Rectangle 32"/>
          <p:cNvSpPr/>
          <p:nvPr/>
        </p:nvSpPr>
        <p:spPr>
          <a:xfrm>
            <a:off x="2049868" y="2297009"/>
            <a:ext cx="946981" cy="30300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dirty="0" smtClean="0"/>
              <a:t>caisses</a:t>
            </a:r>
            <a:br>
              <a:rPr lang="fr-FR" sz="1000" b="1" dirty="0" smtClean="0"/>
            </a:br>
            <a:r>
              <a:rPr lang="fr-FR" sz="1000" b="1" dirty="0" smtClean="0"/>
              <a:t>_</a:t>
            </a:r>
            <a:r>
              <a:rPr lang="fr-FR" sz="1000" b="1" dirty="0" err="1" smtClean="0"/>
              <a:t>regionales</a:t>
            </a:r>
            <a:endParaRPr lang="fr-FR" sz="1000" b="1" dirty="0"/>
          </a:p>
        </p:txBody>
      </p:sp>
      <p:sp>
        <p:nvSpPr>
          <p:cNvPr id="34" name="Rectangle 33"/>
          <p:cNvSpPr/>
          <p:nvPr/>
        </p:nvSpPr>
        <p:spPr>
          <a:xfrm>
            <a:off x="3950053" y="2297009"/>
            <a:ext cx="946981" cy="30300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dirty="0" smtClean="0"/>
              <a:t>clients</a:t>
            </a:r>
            <a:endParaRPr lang="fr-FR" sz="1000" b="1" dirty="0"/>
          </a:p>
        </p:txBody>
      </p:sp>
      <p:sp>
        <p:nvSpPr>
          <p:cNvPr id="35" name="Rectangle 34"/>
          <p:cNvSpPr/>
          <p:nvPr/>
        </p:nvSpPr>
        <p:spPr>
          <a:xfrm>
            <a:off x="3954664" y="2964547"/>
            <a:ext cx="946981" cy="30300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dirty="0" err="1" smtClean="0"/>
              <a:t>cients</a:t>
            </a:r>
            <a:r>
              <a:rPr lang="fr-FR" sz="1000" b="1" dirty="0" smtClean="0"/>
              <a:t/>
            </a:r>
            <a:br>
              <a:rPr lang="fr-FR" sz="1000" b="1" dirty="0" smtClean="0"/>
            </a:br>
            <a:r>
              <a:rPr lang="fr-FR" sz="1000" b="1" dirty="0" smtClean="0"/>
              <a:t>_</a:t>
            </a:r>
            <a:r>
              <a:rPr lang="fr-FR" sz="1000" b="1" dirty="0" err="1" smtClean="0"/>
              <a:t>syntheses</a:t>
            </a:r>
            <a:endParaRPr lang="fr-FR" sz="1000" b="1" dirty="0"/>
          </a:p>
        </p:txBody>
      </p:sp>
      <p:sp>
        <p:nvSpPr>
          <p:cNvPr id="36" name="Rectangle 35"/>
          <p:cNvSpPr/>
          <p:nvPr/>
        </p:nvSpPr>
        <p:spPr>
          <a:xfrm>
            <a:off x="5744801" y="2169543"/>
            <a:ext cx="946981" cy="30300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dirty="0" err="1" smtClean="0"/>
              <a:t>epargne</a:t>
            </a:r>
            <a:r>
              <a:rPr lang="fr-FR" sz="1000" b="1" dirty="0" smtClean="0"/>
              <a:t/>
            </a:r>
            <a:br>
              <a:rPr lang="fr-FR" sz="1000" b="1" dirty="0" smtClean="0"/>
            </a:br>
            <a:r>
              <a:rPr lang="fr-FR" sz="1000" b="1" dirty="0" smtClean="0"/>
              <a:t>_</a:t>
            </a:r>
            <a:r>
              <a:rPr lang="fr-FR" sz="1000" b="1" dirty="0" err="1" smtClean="0"/>
              <a:t>generale</a:t>
            </a:r>
            <a:endParaRPr lang="fr-FR" sz="1000" b="1" dirty="0"/>
          </a:p>
        </p:txBody>
      </p:sp>
      <p:sp>
        <p:nvSpPr>
          <p:cNvPr id="37" name="Rectangle 36"/>
          <p:cNvSpPr/>
          <p:nvPr/>
        </p:nvSpPr>
        <p:spPr>
          <a:xfrm>
            <a:off x="5744801" y="2526685"/>
            <a:ext cx="946981" cy="30300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dirty="0" err="1" smtClean="0"/>
              <a:t>epargne</a:t>
            </a:r>
            <a:r>
              <a:rPr lang="fr-FR" sz="1000" b="1" dirty="0" smtClean="0"/>
              <a:t/>
            </a:r>
            <a:br>
              <a:rPr lang="fr-FR" sz="1000" b="1" dirty="0" smtClean="0"/>
            </a:br>
            <a:r>
              <a:rPr lang="fr-FR" sz="1000" b="1" dirty="0" smtClean="0"/>
              <a:t>_</a:t>
            </a:r>
            <a:r>
              <a:rPr lang="fr-FR" sz="1000" b="1" dirty="0" err="1" smtClean="0"/>
              <a:t>detaillee</a:t>
            </a:r>
            <a:endParaRPr lang="fr-FR" sz="1000" b="1" dirty="0"/>
          </a:p>
        </p:txBody>
      </p:sp>
      <p:sp>
        <p:nvSpPr>
          <p:cNvPr id="38" name="Rectangle 37"/>
          <p:cNvSpPr/>
          <p:nvPr/>
        </p:nvSpPr>
        <p:spPr>
          <a:xfrm>
            <a:off x="5744801" y="3256290"/>
            <a:ext cx="946981" cy="30300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dirty="0" smtClean="0"/>
              <a:t>assurance</a:t>
            </a:r>
            <a:br>
              <a:rPr lang="fr-FR" sz="1000" b="1" dirty="0" smtClean="0"/>
            </a:br>
            <a:r>
              <a:rPr lang="fr-FR" sz="1000" b="1" dirty="0" smtClean="0"/>
              <a:t>_</a:t>
            </a:r>
            <a:r>
              <a:rPr lang="fr-FR" sz="1000" b="1" dirty="0" err="1" smtClean="0"/>
              <a:t>detaillee</a:t>
            </a:r>
            <a:endParaRPr lang="fr-FR" sz="1000" b="1" dirty="0"/>
          </a:p>
        </p:txBody>
      </p:sp>
      <p:sp>
        <p:nvSpPr>
          <p:cNvPr id="39" name="Rectangle 38"/>
          <p:cNvSpPr/>
          <p:nvPr/>
        </p:nvSpPr>
        <p:spPr>
          <a:xfrm>
            <a:off x="5744801" y="2883829"/>
            <a:ext cx="946981" cy="30300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dirty="0" smtClean="0"/>
              <a:t>assurance</a:t>
            </a:r>
            <a:br>
              <a:rPr lang="fr-FR" sz="1000" b="1" dirty="0" smtClean="0"/>
            </a:br>
            <a:r>
              <a:rPr lang="fr-FR" sz="1000" b="1" dirty="0" smtClean="0"/>
              <a:t>_</a:t>
            </a:r>
            <a:r>
              <a:rPr lang="fr-FR" sz="1000" b="1" dirty="0" err="1" smtClean="0"/>
              <a:t>generale</a:t>
            </a:r>
            <a:endParaRPr lang="fr-FR" sz="1000" b="1" dirty="0"/>
          </a:p>
        </p:txBody>
      </p:sp>
      <p:sp>
        <p:nvSpPr>
          <p:cNvPr id="40" name="ZoneTexte 39"/>
          <p:cNvSpPr txBox="1"/>
          <p:nvPr/>
        </p:nvSpPr>
        <p:spPr>
          <a:xfrm>
            <a:off x="3521495" y="2235843"/>
            <a:ext cx="409086" cy="210473"/>
          </a:xfrm>
          <a:prstGeom prst="rect">
            <a:avLst/>
          </a:prstGeom>
          <a:noFill/>
        </p:spPr>
        <p:txBody>
          <a:bodyPr wrap="none" rtlCol="0">
            <a:spAutoFit/>
          </a:bodyPr>
          <a:lstStyle/>
          <a:p>
            <a:r>
              <a:rPr lang="fr-FR" sz="1000" dirty="0" smtClean="0"/>
              <a:t>0..n</a:t>
            </a:r>
            <a:endParaRPr lang="fr-FR" sz="1000" dirty="0"/>
          </a:p>
        </p:txBody>
      </p:sp>
      <p:cxnSp>
        <p:nvCxnSpPr>
          <p:cNvPr id="41" name="Connecteur en angle 40"/>
          <p:cNvCxnSpPr>
            <a:stCxn id="35" idx="3"/>
            <a:endCxn id="36" idx="1"/>
          </p:cNvCxnSpPr>
          <p:nvPr/>
        </p:nvCxnSpPr>
        <p:spPr>
          <a:xfrm flipV="1">
            <a:off x="4901645" y="2321044"/>
            <a:ext cx="843155" cy="795004"/>
          </a:xfrm>
          <a:prstGeom prst="bentConnector3">
            <a:avLst>
              <a:gd name="adj1" fmla="val 50000"/>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2" name="Connecteur en angle 41"/>
          <p:cNvCxnSpPr>
            <a:stCxn id="35" idx="3"/>
            <a:endCxn id="39" idx="1"/>
          </p:cNvCxnSpPr>
          <p:nvPr/>
        </p:nvCxnSpPr>
        <p:spPr>
          <a:xfrm flipV="1">
            <a:off x="4901645" y="3035330"/>
            <a:ext cx="843155" cy="80718"/>
          </a:xfrm>
          <a:prstGeom prst="bentConnector3">
            <a:avLst>
              <a:gd name="adj1" fmla="val 50000"/>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3" name="Connecteur en angle 28"/>
          <p:cNvCxnSpPr>
            <a:stCxn id="33" idx="3"/>
            <a:endCxn id="34" idx="1"/>
          </p:cNvCxnSpPr>
          <p:nvPr/>
        </p:nvCxnSpPr>
        <p:spPr>
          <a:xfrm>
            <a:off x="2996849" y="2448511"/>
            <a:ext cx="95320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ZoneTexte 43"/>
          <p:cNvSpPr txBox="1"/>
          <p:nvPr/>
        </p:nvSpPr>
        <p:spPr>
          <a:xfrm>
            <a:off x="5323074" y="2156080"/>
            <a:ext cx="409086" cy="210473"/>
          </a:xfrm>
          <a:prstGeom prst="rect">
            <a:avLst/>
          </a:prstGeom>
          <a:noFill/>
        </p:spPr>
        <p:txBody>
          <a:bodyPr wrap="none" rtlCol="0">
            <a:spAutoFit/>
          </a:bodyPr>
          <a:lstStyle/>
          <a:p>
            <a:r>
              <a:rPr lang="fr-FR" sz="1000" dirty="0" smtClean="0"/>
              <a:t>0..1</a:t>
            </a:r>
            <a:endParaRPr lang="fr-FR" sz="1000" dirty="0"/>
          </a:p>
        </p:txBody>
      </p:sp>
      <p:sp>
        <p:nvSpPr>
          <p:cNvPr id="45" name="ZoneTexte 44"/>
          <p:cNvSpPr txBox="1"/>
          <p:nvPr/>
        </p:nvSpPr>
        <p:spPr>
          <a:xfrm>
            <a:off x="5323074" y="2829688"/>
            <a:ext cx="409086" cy="210473"/>
          </a:xfrm>
          <a:prstGeom prst="rect">
            <a:avLst/>
          </a:prstGeom>
          <a:noFill/>
        </p:spPr>
        <p:txBody>
          <a:bodyPr wrap="none" rtlCol="0">
            <a:spAutoFit/>
          </a:bodyPr>
          <a:lstStyle/>
          <a:p>
            <a:r>
              <a:rPr lang="fr-FR" sz="1000" dirty="0" smtClean="0"/>
              <a:t>0..1</a:t>
            </a:r>
            <a:endParaRPr lang="fr-FR" sz="1000" dirty="0"/>
          </a:p>
        </p:txBody>
      </p:sp>
      <p:sp>
        <p:nvSpPr>
          <p:cNvPr id="46" name="ZoneTexte 45"/>
          <p:cNvSpPr txBox="1"/>
          <p:nvPr/>
        </p:nvSpPr>
        <p:spPr>
          <a:xfrm>
            <a:off x="4874585" y="2931108"/>
            <a:ext cx="260008" cy="210473"/>
          </a:xfrm>
          <a:prstGeom prst="rect">
            <a:avLst/>
          </a:prstGeom>
          <a:noFill/>
        </p:spPr>
        <p:txBody>
          <a:bodyPr wrap="none" rtlCol="0">
            <a:spAutoFit/>
          </a:bodyPr>
          <a:lstStyle/>
          <a:p>
            <a:r>
              <a:rPr lang="fr-FR" sz="1000" dirty="0" smtClean="0"/>
              <a:t>1</a:t>
            </a:r>
            <a:endParaRPr lang="fr-FR" sz="1000" dirty="0"/>
          </a:p>
        </p:txBody>
      </p:sp>
      <p:cxnSp>
        <p:nvCxnSpPr>
          <p:cNvPr id="47" name="Connecteur en angle 46"/>
          <p:cNvCxnSpPr>
            <a:stCxn id="35" idx="3"/>
            <a:endCxn id="37" idx="1"/>
          </p:cNvCxnSpPr>
          <p:nvPr/>
        </p:nvCxnSpPr>
        <p:spPr>
          <a:xfrm flipV="1">
            <a:off x="4901645" y="2678186"/>
            <a:ext cx="843155" cy="437862"/>
          </a:xfrm>
          <a:prstGeom prst="bentConnector3">
            <a:avLst>
              <a:gd name="adj1" fmla="val 50000"/>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8" name="Connecteur en angle 47"/>
          <p:cNvCxnSpPr>
            <a:stCxn id="35" idx="3"/>
            <a:endCxn id="38" idx="1"/>
          </p:cNvCxnSpPr>
          <p:nvPr/>
        </p:nvCxnSpPr>
        <p:spPr>
          <a:xfrm>
            <a:off x="4901645" y="3116048"/>
            <a:ext cx="843155" cy="291743"/>
          </a:xfrm>
          <a:prstGeom prst="bentConnector3">
            <a:avLst>
              <a:gd name="adj1" fmla="val 50000"/>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49" name="ZoneTexte 48"/>
          <p:cNvSpPr txBox="1"/>
          <p:nvPr/>
        </p:nvSpPr>
        <p:spPr>
          <a:xfrm>
            <a:off x="5323074" y="2484911"/>
            <a:ext cx="409086" cy="210473"/>
          </a:xfrm>
          <a:prstGeom prst="rect">
            <a:avLst/>
          </a:prstGeom>
          <a:noFill/>
        </p:spPr>
        <p:txBody>
          <a:bodyPr wrap="none" rtlCol="0">
            <a:spAutoFit/>
          </a:bodyPr>
          <a:lstStyle/>
          <a:p>
            <a:r>
              <a:rPr lang="fr-FR" sz="1000" dirty="0" smtClean="0"/>
              <a:t>0..1</a:t>
            </a:r>
            <a:endParaRPr lang="fr-FR" sz="1000" dirty="0"/>
          </a:p>
        </p:txBody>
      </p:sp>
      <p:sp>
        <p:nvSpPr>
          <p:cNvPr id="50" name="ZoneTexte 49"/>
          <p:cNvSpPr txBox="1"/>
          <p:nvPr/>
        </p:nvSpPr>
        <p:spPr>
          <a:xfrm>
            <a:off x="5323074" y="3208567"/>
            <a:ext cx="409086" cy="210473"/>
          </a:xfrm>
          <a:prstGeom prst="rect">
            <a:avLst/>
          </a:prstGeom>
          <a:noFill/>
        </p:spPr>
        <p:txBody>
          <a:bodyPr wrap="none" rtlCol="0">
            <a:spAutoFit/>
          </a:bodyPr>
          <a:lstStyle/>
          <a:p>
            <a:r>
              <a:rPr lang="fr-FR" sz="1000" dirty="0" smtClean="0"/>
              <a:t>0..1</a:t>
            </a:r>
            <a:endParaRPr lang="fr-FR" sz="1000" dirty="0"/>
          </a:p>
        </p:txBody>
      </p:sp>
      <p:sp>
        <p:nvSpPr>
          <p:cNvPr id="51" name="Forme libre 50"/>
          <p:cNvSpPr/>
          <p:nvPr/>
        </p:nvSpPr>
        <p:spPr>
          <a:xfrm>
            <a:off x="2084738" y="2071792"/>
            <a:ext cx="4335602" cy="1272798"/>
          </a:xfrm>
          <a:custGeom>
            <a:avLst/>
            <a:gdLst>
              <a:gd name="connsiteX0" fmla="*/ 0 w 3905250"/>
              <a:gd name="connsiteY0" fmla="*/ 142875 h 971550"/>
              <a:gd name="connsiteX1" fmla="*/ 2276475 w 3905250"/>
              <a:gd name="connsiteY1" fmla="*/ 133350 h 971550"/>
              <a:gd name="connsiteX2" fmla="*/ 2266950 w 3905250"/>
              <a:gd name="connsiteY2" fmla="*/ 971550 h 971550"/>
              <a:gd name="connsiteX3" fmla="*/ 2676525 w 3905250"/>
              <a:gd name="connsiteY3" fmla="*/ 971550 h 971550"/>
              <a:gd name="connsiteX4" fmla="*/ 2695575 w 3905250"/>
              <a:gd name="connsiteY4" fmla="*/ 0 h 971550"/>
              <a:gd name="connsiteX5" fmla="*/ 3905250 w 3905250"/>
              <a:gd name="connsiteY5" fmla="*/ 9525 h 971550"/>
              <a:gd name="connsiteX6" fmla="*/ 3905250 w 3905250"/>
              <a:gd name="connsiteY6" fmla="*/ 180975 h 971550"/>
              <a:gd name="connsiteX0" fmla="*/ 0 w 3905250"/>
              <a:gd name="connsiteY0" fmla="*/ 142875 h 971550"/>
              <a:gd name="connsiteX1" fmla="*/ 2276475 w 3905250"/>
              <a:gd name="connsiteY1" fmla="*/ 133350 h 971550"/>
              <a:gd name="connsiteX2" fmla="*/ 2676525 w 3905250"/>
              <a:gd name="connsiteY2" fmla="*/ 971550 h 971550"/>
              <a:gd name="connsiteX3" fmla="*/ 2695575 w 3905250"/>
              <a:gd name="connsiteY3" fmla="*/ 0 h 971550"/>
              <a:gd name="connsiteX4" fmla="*/ 3905250 w 3905250"/>
              <a:gd name="connsiteY4" fmla="*/ 9525 h 971550"/>
              <a:gd name="connsiteX5" fmla="*/ 3905250 w 3905250"/>
              <a:gd name="connsiteY5" fmla="*/ 180975 h 971550"/>
              <a:gd name="connsiteX0" fmla="*/ 114300 w 4019550"/>
              <a:gd name="connsiteY0" fmla="*/ 142875 h 1192040"/>
              <a:gd name="connsiteX1" fmla="*/ 0 w 4019550"/>
              <a:gd name="connsiteY1" fmla="*/ 1192040 h 1192040"/>
              <a:gd name="connsiteX2" fmla="*/ 2790825 w 4019550"/>
              <a:gd name="connsiteY2" fmla="*/ 971550 h 1192040"/>
              <a:gd name="connsiteX3" fmla="*/ 2809875 w 4019550"/>
              <a:gd name="connsiteY3" fmla="*/ 0 h 1192040"/>
              <a:gd name="connsiteX4" fmla="*/ 4019550 w 4019550"/>
              <a:gd name="connsiteY4" fmla="*/ 9525 h 1192040"/>
              <a:gd name="connsiteX5" fmla="*/ 4019550 w 4019550"/>
              <a:gd name="connsiteY5" fmla="*/ 180975 h 1192040"/>
              <a:gd name="connsiteX0" fmla="*/ 0 w 4038600"/>
              <a:gd name="connsiteY0" fmla="*/ 150957 h 1192040"/>
              <a:gd name="connsiteX1" fmla="*/ 19050 w 4038600"/>
              <a:gd name="connsiteY1" fmla="*/ 1192040 h 1192040"/>
              <a:gd name="connsiteX2" fmla="*/ 2809875 w 4038600"/>
              <a:gd name="connsiteY2" fmla="*/ 971550 h 1192040"/>
              <a:gd name="connsiteX3" fmla="*/ 2828925 w 4038600"/>
              <a:gd name="connsiteY3" fmla="*/ 0 h 1192040"/>
              <a:gd name="connsiteX4" fmla="*/ 4038600 w 4038600"/>
              <a:gd name="connsiteY4" fmla="*/ 9525 h 1192040"/>
              <a:gd name="connsiteX5" fmla="*/ 4038600 w 4038600"/>
              <a:gd name="connsiteY5" fmla="*/ 180975 h 1192040"/>
              <a:gd name="connsiteX0" fmla="*/ 0 w 4038600"/>
              <a:gd name="connsiteY0" fmla="*/ 150957 h 1197835"/>
              <a:gd name="connsiteX1" fmla="*/ 19050 w 4038600"/>
              <a:gd name="connsiteY1" fmla="*/ 1192040 h 1197835"/>
              <a:gd name="connsiteX2" fmla="*/ 2790825 w 4038600"/>
              <a:gd name="connsiteY2" fmla="*/ 1197835 h 1197835"/>
              <a:gd name="connsiteX3" fmla="*/ 2828925 w 4038600"/>
              <a:gd name="connsiteY3" fmla="*/ 0 h 1197835"/>
              <a:gd name="connsiteX4" fmla="*/ 4038600 w 4038600"/>
              <a:gd name="connsiteY4" fmla="*/ 9525 h 1197835"/>
              <a:gd name="connsiteX5" fmla="*/ 4038600 w 4038600"/>
              <a:gd name="connsiteY5" fmla="*/ 180975 h 1197835"/>
              <a:gd name="connsiteX0" fmla="*/ 16464 w 4019550"/>
              <a:gd name="connsiteY0" fmla="*/ 159038 h 1197835"/>
              <a:gd name="connsiteX1" fmla="*/ 0 w 4019550"/>
              <a:gd name="connsiteY1" fmla="*/ 1192040 h 1197835"/>
              <a:gd name="connsiteX2" fmla="*/ 2771775 w 4019550"/>
              <a:gd name="connsiteY2" fmla="*/ 1197835 h 1197835"/>
              <a:gd name="connsiteX3" fmla="*/ 2809875 w 4019550"/>
              <a:gd name="connsiteY3" fmla="*/ 0 h 1197835"/>
              <a:gd name="connsiteX4" fmla="*/ 4019550 w 4019550"/>
              <a:gd name="connsiteY4" fmla="*/ 9525 h 1197835"/>
              <a:gd name="connsiteX5" fmla="*/ 4019550 w 4019550"/>
              <a:gd name="connsiteY5" fmla="*/ 180975 h 1197835"/>
              <a:gd name="connsiteX0" fmla="*/ 0 w 4029721"/>
              <a:gd name="connsiteY0" fmla="*/ 148263 h 1197835"/>
              <a:gd name="connsiteX1" fmla="*/ 10171 w 4029721"/>
              <a:gd name="connsiteY1" fmla="*/ 1192040 h 1197835"/>
              <a:gd name="connsiteX2" fmla="*/ 2781946 w 4029721"/>
              <a:gd name="connsiteY2" fmla="*/ 1197835 h 1197835"/>
              <a:gd name="connsiteX3" fmla="*/ 2820046 w 4029721"/>
              <a:gd name="connsiteY3" fmla="*/ 0 h 1197835"/>
              <a:gd name="connsiteX4" fmla="*/ 4029721 w 4029721"/>
              <a:gd name="connsiteY4" fmla="*/ 9525 h 1197835"/>
              <a:gd name="connsiteX5" fmla="*/ 4029721 w 4029721"/>
              <a:gd name="connsiteY5" fmla="*/ 180975 h 1197835"/>
              <a:gd name="connsiteX0" fmla="*/ 0 w 4029721"/>
              <a:gd name="connsiteY0" fmla="*/ 138738 h 1188310"/>
              <a:gd name="connsiteX1" fmla="*/ 10171 w 4029721"/>
              <a:gd name="connsiteY1" fmla="*/ 1182515 h 1188310"/>
              <a:gd name="connsiteX2" fmla="*/ 2781946 w 4029721"/>
              <a:gd name="connsiteY2" fmla="*/ 1188310 h 1188310"/>
              <a:gd name="connsiteX3" fmla="*/ 2769735 w 4029721"/>
              <a:gd name="connsiteY3" fmla="*/ 1250 h 1188310"/>
              <a:gd name="connsiteX4" fmla="*/ 4029721 w 4029721"/>
              <a:gd name="connsiteY4" fmla="*/ 0 h 1188310"/>
              <a:gd name="connsiteX5" fmla="*/ 4029721 w 4029721"/>
              <a:gd name="connsiteY5" fmla="*/ 171450 h 1188310"/>
              <a:gd name="connsiteX0" fmla="*/ 0 w 4029721"/>
              <a:gd name="connsiteY0" fmla="*/ 138738 h 1188310"/>
              <a:gd name="connsiteX1" fmla="*/ 2551837 w 4029721"/>
              <a:gd name="connsiteY1" fmla="*/ 493338 h 1188310"/>
              <a:gd name="connsiteX2" fmla="*/ 2781946 w 4029721"/>
              <a:gd name="connsiteY2" fmla="*/ 1188310 h 1188310"/>
              <a:gd name="connsiteX3" fmla="*/ 2769735 w 4029721"/>
              <a:gd name="connsiteY3" fmla="*/ 1250 h 1188310"/>
              <a:gd name="connsiteX4" fmla="*/ 4029721 w 4029721"/>
              <a:gd name="connsiteY4" fmla="*/ 0 h 1188310"/>
              <a:gd name="connsiteX5" fmla="*/ 4029721 w 4029721"/>
              <a:gd name="connsiteY5" fmla="*/ 171450 h 1188310"/>
              <a:gd name="connsiteX0" fmla="*/ 0 w 4029721"/>
              <a:gd name="connsiteY0" fmla="*/ 138738 h 1188310"/>
              <a:gd name="connsiteX1" fmla="*/ 2528801 w 4029721"/>
              <a:gd name="connsiteY1" fmla="*/ 394885 h 1188310"/>
              <a:gd name="connsiteX2" fmla="*/ 2781946 w 4029721"/>
              <a:gd name="connsiteY2" fmla="*/ 1188310 h 1188310"/>
              <a:gd name="connsiteX3" fmla="*/ 2769735 w 4029721"/>
              <a:gd name="connsiteY3" fmla="*/ 1250 h 1188310"/>
              <a:gd name="connsiteX4" fmla="*/ 4029721 w 4029721"/>
              <a:gd name="connsiteY4" fmla="*/ 0 h 1188310"/>
              <a:gd name="connsiteX5" fmla="*/ 4029721 w 4029721"/>
              <a:gd name="connsiteY5" fmla="*/ 171450 h 1188310"/>
              <a:gd name="connsiteX0" fmla="*/ 0 w 4029721"/>
              <a:gd name="connsiteY0" fmla="*/ 138738 h 1188310"/>
              <a:gd name="connsiteX1" fmla="*/ 2528801 w 4029721"/>
              <a:gd name="connsiteY1" fmla="*/ 394885 h 1188310"/>
              <a:gd name="connsiteX2" fmla="*/ 2669165 w 4029721"/>
              <a:gd name="connsiteY2" fmla="*/ 848901 h 1188310"/>
              <a:gd name="connsiteX3" fmla="*/ 2781946 w 4029721"/>
              <a:gd name="connsiteY3" fmla="*/ 1188310 h 1188310"/>
              <a:gd name="connsiteX4" fmla="*/ 2769735 w 4029721"/>
              <a:gd name="connsiteY4" fmla="*/ 1250 h 1188310"/>
              <a:gd name="connsiteX5" fmla="*/ 4029721 w 4029721"/>
              <a:gd name="connsiteY5" fmla="*/ 0 h 1188310"/>
              <a:gd name="connsiteX6" fmla="*/ 4029721 w 4029721"/>
              <a:gd name="connsiteY6" fmla="*/ 171450 h 1188310"/>
              <a:gd name="connsiteX0" fmla="*/ 0 w 4029721"/>
              <a:gd name="connsiteY0" fmla="*/ 138738 h 1188310"/>
              <a:gd name="connsiteX1" fmla="*/ 2528801 w 4029721"/>
              <a:gd name="connsiteY1" fmla="*/ 394885 h 1188310"/>
              <a:gd name="connsiteX2" fmla="*/ 2553983 w 4029721"/>
              <a:gd name="connsiteY2" fmla="*/ 1182129 h 1188310"/>
              <a:gd name="connsiteX3" fmla="*/ 2781946 w 4029721"/>
              <a:gd name="connsiteY3" fmla="*/ 1188310 h 1188310"/>
              <a:gd name="connsiteX4" fmla="*/ 2769735 w 4029721"/>
              <a:gd name="connsiteY4" fmla="*/ 1250 h 1188310"/>
              <a:gd name="connsiteX5" fmla="*/ 4029721 w 4029721"/>
              <a:gd name="connsiteY5" fmla="*/ 0 h 1188310"/>
              <a:gd name="connsiteX6" fmla="*/ 4029721 w 4029721"/>
              <a:gd name="connsiteY6" fmla="*/ 171450 h 1188310"/>
              <a:gd name="connsiteX0" fmla="*/ 0 w 4029721"/>
              <a:gd name="connsiteY0" fmla="*/ 138738 h 1188310"/>
              <a:gd name="connsiteX1" fmla="*/ 125353 w 4029721"/>
              <a:gd name="connsiteY1" fmla="*/ 1167369 h 1188310"/>
              <a:gd name="connsiteX2" fmla="*/ 2553983 w 4029721"/>
              <a:gd name="connsiteY2" fmla="*/ 1182129 h 1188310"/>
              <a:gd name="connsiteX3" fmla="*/ 2781946 w 4029721"/>
              <a:gd name="connsiteY3" fmla="*/ 1188310 h 1188310"/>
              <a:gd name="connsiteX4" fmla="*/ 2769735 w 4029721"/>
              <a:gd name="connsiteY4" fmla="*/ 1250 h 1188310"/>
              <a:gd name="connsiteX5" fmla="*/ 4029721 w 4029721"/>
              <a:gd name="connsiteY5" fmla="*/ 0 h 1188310"/>
              <a:gd name="connsiteX6" fmla="*/ 4029721 w 4029721"/>
              <a:gd name="connsiteY6" fmla="*/ 171450 h 1188310"/>
              <a:gd name="connsiteX0" fmla="*/ 0 w 4029721"/>
              <a:gd name="connsiteY0" fmla="*/ 138738 h 1188310"/>
              <a:gd name="connsiteX1" fmla="*/ 125353 w 4029721"/>
              <a:gd name="connsiteY1" fmla="*/ 1167369 h 1188310"/>
              <a:gd name="connsiteX2" fmla="*/ 2553983 w 4029721"/>
              <a:gd name="connsiteY2" fmla="*/ 1182129 h 1188310"/>
              <a:gd name="connsiteX3" fmla="*/ 2781946 w 4029721"/>
              <a:gd name="connsiteY3" fmla="*/ 1188310 h 1188310"/>
              <a:gd name="connsiteX4" fmla="*/ 2769735 w 4029721"/>
              <a:gd name="connsiteY4" fmla="*/ 1250 h 1188310"/>
              <a:gd name="connsiteX5" fmla="*/ 4029721 w 4029721"/>
              <a:gd name="connsiteY5" fmla="*/ 0 h 1188310"/>
              <a:gd name="connsiteX6" fmla="*/ 4029721 w 4029721"/>
              <a:gd name="connsiteY6" fmla="*/ 171450 h 1188310"/>
              <a:gd name="connsiteX0" fmla="*/ 11630 w 4041351"/>
              <a:gd name="connsiteY0" fmla="*/ 138738 h 1188310"/>
              <a:gd name="connsiteX1" fmla="*/ 0 w 4041351"/>
              <a:gd name="connsiteY1" fmla="*/ 1167369 h 1188310"/>
              <a:gd name="connsiteX2" fmla="*/ 2565613 w 4041351"/>
              <a:gd name="connsiteY2" fmla="*/ 1182129 h 1188310"/>
              <a:gd name="connsiteX3" fmla="*/ 2793576 w 4041351"/>
              <a:gd name="connsiteY3" fmla="*/ 1188310 h 1188310"/>
              <a:gd name="connsiteX4" fmla="*/ 2781365 w 4041351"/>
              <a:gd name="connsiteY4" fmla="*/ 1250 h 1188310"/>
              <a:gd name="connsiteX5" fmla="*/ 4041351 w 4041351"/>
              <a:gd name="connsiteY5" fmla="*/ 0 h 1188310"/>
              <a:gd name="connsiteX6" fmla="*/ 4041351 w 4041351"/>
              <a:gd name="connsiteY6" fmla="*/ 171450 h 118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1351" h="1188310">
                <a:moveTo>
                  <a:pt x="11630" y="138738"/>
                </a:moveTo>
                <a:lnTo>
                  <a:pt x="0" y="1167369"/>
                </a:lnTo>
                <a:lnTo>
                  <a:pt x="2565613" y="1182129"/>
                </a:lnTo>
                <a:lnTo>
                  <a:pt x="2793576" y="1188310"/>
                </a:lnTo>
                <a:lnTo>
                  <a:pt x="2781365" y="1250"/>
                </a:lnTo>
                <a:lnTo>
                  <a:pt x="4041351" y="0"/>
                </a:lnTo>
                <a:lnTo>
                  <a:pt x="4041351" y="171450"/>
                </a:lnTo>
              </a:path>
            </a:pathLst>
          </a:custGeom>
          <a:noFill/>
          <a:ln w="19050">
            <a:solidFill>
              <a:srgbClr val="7030A0"/>
            </a:solidFill>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600"/>
          </a:p>
        </p:txBody>
      </p:sp>
      <p:sp>
        <p:nvSpPr>
          <p:cNvPr id="52" name="Ellipse 51"/>
          <p:cNvSpPr/>
          <p:nvPr/>
        </p:nvSpPr>
        <p:spPr>
          <a:xfrm>
            <a:off x="2050607" y="2156080"/>
            <a:ext cx="89892" cy="89603"/>
          </a:xfrm>
          <a:prstGeom prst="ellipse">
            <a:avLst/>
          </a:prstGeom>
          <a:solidFill>
            <a:srgbClr val="7030A0"/>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600"/>
          </a:p>
        </p:txBody>
      </p:sp>
      <p:cxnSp>
        <p:nvCxnSpPr>
          <p:cNvPr id="53" name="Connecteur en angle 52"/>
          <p:cNvCxnSpPr>
            <a:stCxn id="33" idx="2"/>
            <a:endCxn id="35" idx="1"/>
          </p:cNvCxnSpPr>
          <p:nvPr/>
        </p:nvCxnSpPr>
        <p:spPr>
          <a:xfrm rot="16200000" flipH="1">
            <a:off x="2980992" y="2142376"/>
            <a:ext cx="516038" cy="1431305"/>
          </a:xfrm>
          <a:prstGeom prst="bentConnector2">
            <a:avLst/>
          </a:prstGeom>
          <a:ln>
            <a:prstDash val="solid"/>
            <a:tailEnd type="arrow"/>
          </a:ln>
        </p:spPr>
        <p:style>
          <a:lnRef idx="2">
            <a:schemeClr val="accent1"/>
          </a:lnRef>
          <a:fillRef idx="0">
            <a:schemeClr val="accent1"/>
          </a:fillRef>
          <a:effectRef idx="1">
            <a:schemeClr val="accent1"/>
          </a:effectRef>
          <a:fontRef idx="minor">
            <a:schemeClr val="tx1"/>
          </a:fontRef>
        </p:style>
      </p:cxnSp>
      <p:sp>
        <p:nvSpPr>
          <p:cNvPr id="54" name="ZoneTexte 53"/>
          <p:cNvSpPr txBox="1"/>
          <p:nvPr/>
        </p:nvSpPr>
        <p:spPr>
          <a:xfrm>
            <a:off x="3403469" y="2919655"/>
            <a:ext cx="409086" cy="210473"/>
          </a:xfrm>
          <a:prstGeom prst="rect">
            <a:avLst/>
          </a:prstGeom>
          <a:noFill/>
        </p:spPr>
        <p:txBody>
          <a:bodyPr wrap="none" rtlCol="0">
            <a:spAutoFit/>
          </a:bodyPr>
          <a:lstStyle/>
          <a:p>
            <a:r>
              <a:rPr lang="fr-FR" sz="1000" dirty="0" smtClean="0"/>
              <a:t>0..n</a:t>
            </a:r>
            <a:endParaRPr lang="fr-FR" sz="1000" dirty="0"/>
          </a:p>
        </p:txBody>
      </p:sp>
      <p:sp>
        <p:nvSpPr>
          <p:cNvPr id="55" name="ZoneTexte 54"/>
          <p:cNvSpPr txBox="1"/>
          <p:nvPr/>
        </p:nvSpPr>
        <p:spPr>
          <a:xfrm>
            <a:off x="2515090" y="2650835"/>
            <a:ext cx="260008" cy="210473"/>
          </a:xfrm>
          <a:prstGeom prst="rect">
            <a:avLst/>
          </a:prstGeom>
          <a:noFill/>
        </p:spPr>
        <p:txBody>
          <a:bodyPr wrap="none" rtlCol="0">
            <a:spAutoFit/>
          </a:bodyPr>
          <a:lstStyle/>
          <a:p>
            <a:r>
              <a:rPr lang="fr-FR" sz="1000" dirty="0" smtClean="0"/>
              <a:t>1</a:t>
            </a:r>
            <a:endParaRPr lang="fr-FR" sz="1000" dirty="0"/>
          </a:p>
        </p:txBody>
      </p:sp>
      <p:cxnSp>
        <p:nvCxnSpPr>
          <p:cNvPr id="56" name="Connecteur en angle 28"/>
          <p:cNvCxnSpPr>
            <a:stCxn id="34" idx="2"/>
            <a:endCxn id="35" idx="0"/>
          </p:cNvCxnSpPr>
          <p:nvPr/>
        </p:nvCxnSpPr>
        <p:spPr>
          <a:xfrm>
            <a:off x="4423544" y="2600012"/>
            <a:ext cx="4611" cy="364535"/>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7" name="ZoneTexte 56"/>
          <p:cNvSpPr txBox="1"/>
          <p:nvPr/>
        </p:nvSpPr>
        <p:spPr>
          <a:xfrm>
            <a:off x="4444403" y="2778593"/>
            <a:ext cx="396262" cy="221143"/>
          </a:xfrm>
          <a:prstGeom prst="rect">
            <a:avLst/>
          </a:prstGeom>
          <a:noFill/>
        </p:spPr>
        <p:txBody>
          <a:bodyPr wrap="none" rtlCol="0">
            <a:spAutoFit/>
          </a:bodyPr>
          <a:lstStyle/>
          <a:p>
            <a:r>
              <a:rPr lang="fr-FR" sz="1000" dirty="0" smtClean="0"/>
              <a:t>0..1</a:t>
            </a:r>
            <a:endParaRPr lang="fr-FR" sz="1000" dirty="0"/>
          </a:p>
        </p:txBody>
      </p:sp>
      <p:sp>
        <p:nvSpPr>
          <p:cNvPr id="58" name="ZoneTexte 57"/>
          <p:cNvSpPr txBox="1"/>
          <p:nvPr/>
        </p:nvSpPr>
        <p:spPr>
          <a:xfrm>
            <a:off x="4223220" y="2588995"/>
            <a:ext cx="255198" cy="246221"/>
          </a:xfrm>
          <a:prstGeom prst="rect">
            <a:avLst/>
          </a:prstGeom>
          <a:noFill/>
        </p:spPr>
        <p:txBody>
          <a:bodyPr wrap="none" rtlCol="0">
            <a:spAutoFit/>
          </a:bodyPr>
          <a:lstStyle/>
          <a:p>
            <a:r>
              <a:rPr lang="fr-FR" sz="1000" dirty="0" smtClean="0"/>
              <a:t>1</a:t>
            </a:r>
            <a:endParaRPr lang="fr-FR" sz="1000" dirty="0"/>
          </a:p>
        </p:txBody>
      </p:sp>
      <p:sp>
        <p:nvSpPr>
          <p:cNvPr id="59" name="ZoneTexte 72"/>
          <p:cNvSpPr txBox="1"/>
          <p:nvPr/>
        </p:nvSpPr>
        <p:spPr>
          <a:xfrm>
            <a:off x="3005630" y="2187351"/>
            <a:ext cx="260008" cy="210473"/>
          </a:xfrm>
          <a:prstGeom prst="rect">
            <a:avLst/>
          </a:prstGeom>
          <a:noFill/>
        </p:spPr>
        <p:txBody>
          <a:bodyPr wrap="none" rtlCol="0">
            <a:spAutoFit/>
          </a:bodyPr>
          <a:lstStyle/>
          <a:p>
            <a:r>
              <a:rPr lang="fr-FR" sz="1000" dirty="0" smtClean="0"/>
              <a:t>1</a:t>
            </a:r>
            <a:endParaRPr lang="fr-FR" sz="1000" dirty="0"/>
          </a:p>
        </p:txBody>
      </p:sp>
      <p:sp>
        <p:nvSpPr>
          <p:cNvPr id="63" name="Rectangle 62"/>
          <p:cNvSpPr/>
          <p:nvPr/>
        </p:nvSpPr>
        <p:spPr>
          <a:xfrm>
            <a:off x="1665611" y="4760119"/>
            <a:ext cx="7066495" cy="269305"/>
          </a:xfrm>
          <a:prstGeom prst="rect">
            <a:avLst/>
          </a:prstGeom>
          <a:solidFill>
            <a:srgbClr val="FFFFCC"/>
          </a:solidFill>
        </p:spPr>
        <p:txBody>
          <a:bodyPr wrap="square" lIns="0" tIns="0" rIns="0" bIns="0" anchor="ctr" anchorCtr="0">
            <a:noAutofit/>
          </a:bodyPr>
          <a:lstStyle/>
          <a:p>
            <a:r>
              <a:rPr lang="fr-FR" sz="1100" dirty="0"/>
              <a:t>http://xxxx:xx/&lt;nomAPI&gt;/&lt;</a:t>
            </a:r>
            <a:r>
              <a:rPr lang="fr-FR" sz="1100" dirty="0" smtClean="0"/>
              <a:t>versionApi&gt;</a:t>
            </a:r>
            <a:r>
              <a:rPr lang="fr-FR" sz="1100" b="1" dirty="0">
                <a:solidFill>
                  <a:srgbClr val="7030A0"/>
                </a:solidFill>
              </a:rPr>
              <a:t>/</a:t>
            </a:r>
            <a:r>
              <a:rPr lang="fr-FR" sz="1100" b="1" dirty="0" smtClean="0">
                <a:solidFill>
                  <a:srgbClr val="7030A0"/>
                </a:solidFill>
              </a:rPr>
              <a:t>client_syntheses/34/epargne_generale</a:t>
            </a:r>
            <a:r>
              <a:rPr lang="fr-FR" sz="1100" dirty="0" smtClean="0"/>
              <a:t>?</a:t>
            </a:r>
            <a:r>
              <a:rPr lang="fr-FR" sz="1100" b="1" dirty="0" smtClean="0"/>
              <a:t>id_caisse</a:t>
            </a:r>
            <a:r>
              <a:rPr lang="fr-FR" sz="1100" dirty="0" smtClean="0"/>
              <a:t>=12&amp;id_client=34...</a:t>
            </a:r>
            <a:endParaRPr lang="fr-FR" sz="1100" dirty="0"/>
          </a:p>
        </p:txBody>
      </p:sp>
      <p:sp>
        <p:nvSpPr>
          <p:cNvPr id="65" name="ZoneTexte 76"/>
          <p:cNvSpPr txBox="1"/>
          <p:nvPr/>
        </p:nvSpPr>
        <p:spPr>
          <a:xfrm>
            <a:off x="766836" y="4740883"/>
            <a:ext cx="971741" cy="307777"/>
          </a:xfrm>
          <a:prstGeom prst="rect">
            <a:avLst/>
          </a:prstGeom>
          <a:noFill/>
        </p:spPr>
        <p:txBody>
          <a:bodyPr wrap="none" rtlCol="0">
            <a:spAutoFit/>
          </a:bodyPr>
          <a:lstStyle/>
          <a:p>
            <a:r>
              <a:rPr lang="fr-FR" sz="1400" b="1" u="sng" dirty="0" smtClean="0">
                <a:solidFill>
                  <a:srgbClr val="00B0F0"/>
                </a:solidFill>
              </a:rPr>
              <a:t>URI:</a:t>
            </a:r>
            <a:r>
              <a:rPr lang="fr-FR" sz="1400" b="1" dirty="0" smtClean="0">
                <a:solidFill>
                  <a:srgbClr val="00B0F0"/>
                </a:solidFill>
              </a:rPr>
              <a:t> GET</a:t>
            </a:r>
            <a:endParaRPr lang="fr-FR" sz="1400" b="1" dirty="0">
              <a:solidFill>
                <a:srgbClr val="00B0F0"/>
              </a:solidFill>
            </a:endParaRPr>
          </a:p>
        </p:txBody>
      </p:sp>
      <p:grpSp>
        <p:nvGrpSpPr>
          <p:cNvPr id="60" name="Groupe 59"/>
          <p:cNvGrpSpPr/>
          <p:nvPr/>
        </p:nvGrpSpPr>
        <p:grpSpPr>
          <a:xfrm>
            <a:off x="8732107" y="-336884"/>
            <a:ext cx="1177066" cy="1869649"/>
            <a:chOff x="8732107" y="-336884"/>
            <a:chExt cx="1177066" cy="1869649"/>
          </a:xfrm>
        </p:grpSpPr>
        <p:sp>
          <p:nvSpPr>
            <p:cNvPr id="61" name="Bande diagonale 60"/>
            <p:cNvSpPr/>
            <p:nvPr/>
          </p:nvSpPr>
          <p:spPr>
            <a:xfrm rot="5400000">
              <a:off x="8554257" y="177850"/>
              <a:ext cx="1532765" cy="1177066"/>
            </a:xfrm>
            <a:prstGeom prst="diagStrip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fr-FR" sz="1400" dirty="0">
                <a:solidFill>
                  <a:prstClr val="black"/>
                </a:solidFill>
              </a:endParaRPr>
            </a:p>
          </p:txBody>
        </p:sp>
        <p:sp>
          <p:nvSpPr>
            <p:cNvPr id="62" name="ZoneTexte 20"/>
            <p:cNvSpPr txBox="1">
              <a:spLocks noChangeArrowheads="1"/>
            </p:cNvSpPr>
            <p:nvPr/>
          </p:nvSpPr>
          <p:spPr bwMode="auto">
            <a:xfrm rot="3180285">
              <a:off x="8581974" y="225501"/>
              <a:ext cx="1742981" cy="61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57200">
                <a:defRPr sz="2000" b="1">
                  <a:solidFill>
                    <a:schemeClr val="tx1"/>
                  </a:solidFill>
                  <a:latin typeface="Arial" charset="0"/>
                  <a:cs typeface="Arial" charset="0"/>
                </a:defRPr>
              </a:lvl1pPr>
              <a:lvl2pPr defTabSz="457200">
                <a:defRPr>
                  <a:solidFill>
                    <a:schemeClr val="tx1"/>
                  </a:solidFill>
                  <a:latin typeface="Arial" charset="0"/>
                  <a:cs typeface="Arial" charset="0"/>
                </a:defRPr>
              </a:lvl2pPr>
              <a:lvl3pPr defTabSz="457200">
                <a:defRPr sz="1600">
                  <a:solidFill>
                    <a:schemeClr val="tx1"/>
                  </a:solidFill>
                  <a:latin typeface="Arial" charset="0"/>
                  <a:cs typeface="Arial" charset="0"/>
                </a:defRPr>
              </a:lvl3pPr>
              <a:lvl4pPr defTabSz="457200">
                <a:defRPr sz="1600">
                  <a:solidFill>
                    <a:schemeClr val="tx1"/>
                  </a:solidFill>
                  <a:latin typeface="Arial" charset="0"/>
                  <a:cs typeface="Arial" charset="0"/>
                </a:defRPr>
              </a:lvl4pPr>
              <a:lvl5pPr defTabSz="457200">
                <a:defRPr sz="1600">
                  <a:solidFill>
                    <a:schemeClr val="tx1"/>
                  </a:solidFill>
                  <a:latin typeface="Arial" charset="0"/>
                  <a:cs typeface="Arial" charset="0"/>
                </a:defRPr>
              </a:lvl5pPr>
              <a:lvl6pPr defTabSz="457200" eaLnBrk="0" hangingPunct="0">
                <a:defRPr sz="1600">
                  <a:solidFill>
                    <a:schemeClr val="tx1"/>
                  </a:solidFill>
                  <a:latin typeface="Arial" charset="0"/>
                  <a:cs typeface="Arial" charset="0"/>
                </a:defRPr>
              </a:lvl6pPr>
              <a:lvl7pPr defTabSz="457200" eaLnBrk="0" hangingPunct="0">
                <a:defRPr sz="1600">
                  <a:solidFill>
                    <a:schemeClr val="tx1"/>
                  </a:solidFill>
                  <a:latin typeface="Arial" charset="0"/>
                  <a:cs typeface="Arial" charset="0"/>
                </a:defRPr>
              </a:lvl7pPr>
              <a:lvl8pPr defTabSz="457200" eaLnBrk="0" hangingPunct="0">
                <a:defRPr sz="1600">
                  <a:solidFill>
                    <a:schemeClr val="tx1"/>
                  </a:solidFill>
                  <a:latin typeface="Arial" charset="0"/>
                  <a:cs typeface="Arial" charset="0"/>
                </a:defRPr>
              </a:lvl8pPr>
              <a:lvl9pPr defTabSz="457200" eaLnBrk="0" hangingPunct="0">
                <a:defRPr sz="1600">
                  <a:solidFill>
                    <a:schemeClr val="tx1"/>
                  </a:solidFill>
                  <a:latin typeface="Arial" charset="0"/>
                  <a:cs typeface="Arial" charset="0"/>
                </a:defRPr>
              </a:lvl9pPr>
            </a:lstStyle>
            <a:p>
              <a:pPr algn="ctr"/>
              <a:r>
                <a:rPr lang="fr-FR" altLang="fr-FR" sz="1600" dirty="0" smtClean="0">
                  <a:solidFill>
                    <a:prstClr val="white"/>
                  </a:solidFill>
                </a:rPr>
                <a:t>en cours</a:t>
              </a:r>
              <a:endParaRPr lang="fr-FR" altLang="fr-FR" sz="1600" dirty="0">
                <a:solidFill>
                  <a:prstClr val="white"/>
                </a:solidFill>
              </a:endParaRPr>
            </a:p>
          </p:txBody>
        </p:sp>
      </p:grpSp>
      <p:sp>
        <p:nvSpPr>
          <p:cNvPr id="66" name="Rectangle 65"/>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7"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4808588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a:t>Les verbes HTTP</a:t>
            </a:r>
          </a:p>
        </p:txBody>
      </p:sp>
      <p:sp>
        <p:nvSpPr>
          <p:cNvPr id="3" name="Espace réservé du texte 2"/>
          <p:cNvSpPr>
            <a:spLocks noGrp="1"/>
          </p:cNvSpPr>
          <p:nvPr>
            <p:ph type="body" sz="quarter" idx="14"/>
          </p:nvPr>
        </p:nvSpPr>
        <p:spPr>
          <a:xfrm>
            <a:off x="269100" y="1013576"/>
            <a:ext cx="8626475" cy="2398588"/>
          </a:xfrm>
        </p:spPr>
        <p:txBody>
          <a:bodyPr/>
          <a:lstStyle/>
          <a:p>
            <a:pPr lvl="1"/>
            <a:r>
              <a:rPr lang="fr-FR" b="1" dirty="0"/>
              <a:t>Toute action sur une ressource est décrite par un verbe </a:t>
            </a:r>
            <a:r>
              <a:rPr lang="fr-FR" dirty="0"/>
              <a:t>(GET, POST, PUT, DELETE, HEAD, OPTIONS), utilisé pour invoquer la ressource dans son état initial et la faire passer à l’état final </a:t>
            </a:r>
            <a:br>
              <a:rPr lang="fr-FR" dirty="0"/>
            </a:br>
            <a:r>
              <a:rPr lang="fr-FR" dirty="0"/>
              <a:t>(i.e. : obtenir son résultat)  (RFC 7231) </a:t>
            </a:r>
          </a:p>
          <a:p>
            <a:pPr lvl="1"/>
            <a:r>
              <a:rPr lang="fr-FR" b="1" dirty="0"/>
              <a:t>Interface uniforme </a:t>
            </a:r>
            <a:r>
              <a:rPr lang="fr-FR" dirty="0"/>
              <a:t>: utiliser systématiquement les mêmes méthodes pour les mêmes actions réalisées sur les ressources </a:t>
            </a:r>
          </a:p>
          <a:p>
            <a:pPr lvl="1"/>
            <a:r>
              <a:rPr lang="fr-FR" dirty="0"/>
              <a:t>N’utiliser </a:t>
            </a:r>
            <a:r>
              <a:rPr lang="fr-FR" dirty="0">
                <a:latin typeface="Courier New" panose="02070309020205020404" pitchFamily="49" charset="0"/>
                <a:cs typeface="Courier New" panose="02070309020205020404" pitchFamily="49" charset="0"/>
              </a:rPr>
              <a:t>POST</a:t>
            </a:r>
            <a:r>
              <a:rPr lang="fr-FR" dirty="0"/>
              <a:t> que pour une création (ne pas laisser le client déterminer l’id)</a:t>
            </a:r>
          </a:p>
          <a:p>
            <a:pPr lvl="1"/>
            <a:r>
              <a:rPr lang="fr-FR" dirty="0">
                <a:latin typeface="Arial" panose="020B0604020202020204" pitchFamily="34" charset="0"/>
                <a:cs typeface="Arial" panose="020B0604020202020204" pitchFamily="34" charset="0"/>
              </a:rPr>
              <a:t>N’utiliser </a:t>
            </a:r>
            <a:r>
              <a:rPr lang="fr-FR" dirty="0">
                <a:latin typeface="Courier New" panose="02070309020205020404" pitchFamily="49" charset="0"/>
                <a:cs typeface="Courier New" panose="02070309020205020404" pitchFamily="49" charset="0"/>
              </a:rPr>
              <a:t>PUT</a:t>
            </a:r>
            <a:r>
              <a:rPr lang="fr-FR" dirty="0"/>
              <a:t> que pour une mise à jour </a:t>
            </a:r>
            <a:r>
              <a:rPr lang="fr-FR" dirty="0" smtClean="0"/>
              <a:t>totale</a:t>
            </a:r>
            <a:endParaRPr lang="fr-FR" dirty="0"/>
          </a:p>
        </p:txBody>
      </p:sp>
      <p:graphicFrame>
        <p:nvGraphicFramePr>
          <p:cNvPr id="6" name="Tableau 5"/>
          <p:cNvGraphicFramePr>
            <a:graphicFrameLocks noGrp="1"/>
          </p:cNvGraphicFramePr>
          <p:nvPr>
            <p:extLst>
              <p:ext uri="{D42A27DB-BD31-4B8C-83A1-F6EECF244321}">
                <p14:modId xmlns:p14="http://schemas.microsoft.com/office/powerpoint/2010/main" val="2839777142"/>
              </p:ext>
            </p:extLst>
          </p:nvPr>
        </p:nvGraphicFramePr>
        <p:xfrm>
          <a:off x="1636375" y="3766350"/>
          <a:ext cx="5988711" cy="2429087"/>
        </p:xfrm>
        <a:graphic>
          <a:graphicData uri="http://schemas.openxmlformats.org/drawingml/2006/table">
            <a:tbl>
              <a:tblPr firstRow="1" bandRow="1">
                <a:tableStyleId>{5C22544A-7EE6-4342-B048-85BDC9FD1C3A}</a:tableStyleId>
              </a:tblPr>
              <a:tblGrid>
                <a:gridCol w="974403">
                  <a:extLst>
                    <a:ext uri="{9D8B030D-6E8A-4147-A177-3AD203B41FA5}">
                      <a16:colId xmlns:a16="http://schemas.microsoft.com/office/drawing/2014/main" val="20000"/>
                    </a:ext>
                  </a:extLst>
                </a:gridCol>
                <a:gridCol w="4327123">
                  <a:extLst>
                    <a:ext uri="{9D8B030D-6E8A-4147-A177-3AD203B41FA5}">
                      <a16:colId xmlns:a16="http://schemas.microsoft.com/office/drawing/2014/main" val="20001"/>
                    </a:ext>
                  </a:extLst>
                </a:gridCol>
                <a:gridCol w="687185">
                  <a:extLst>
                    <a:ext uri="{9D8B030D-6E8A-4147-A177-3AD203B41FA5}">
                      <a16:colId xmlns:a16="http://schemas.microsoft.com/office/drawing/2014/main" val="20002"/>
                    </a:ext>
                  </a:extLst>
                </a:gridCol>
              </a:tblGrid>
              <a:tr h="414866">
                <a:tc>
                  <a:txBody>
                    <a:bodyPr/>
                    <a:lstStyle/>
                    <a:p>
                      <a:r>
                        <a:rPr lang="fr-FR" sz="1050" dirty="0" smtClean="0"/>
                        <a:t>Verbes</a:t>
                      </a:r>
                    </a:p>
                    <a:p>
                      <a:r>
                        <a:rPr lang="fr-FR" sz="800" dirty="0" smtClean="0"/>
                        <a:t>(niveau</a:t>
                      </a:r>
                      <a:r>
                        <a:rPr lang="fr-FR" sz="800" baseline="0" dirty="0" smtClean="0"/>
                        <a:t> de maturité 2)</a:t>
                      </a:r>
                      <a:endParaRPr lang="fr-FR" sz="800" dirty="0"/>
                    </a:p>
                  </a:txBody>
                  <a:tcPr/>
                </a:tc>
                <a:tc>
                  <a:txBody>
                    <a:bodyPr/>
                    <a:lstStyle/>
                    <a:p>
                      <a:r>
                        <a:rPr lang="fr-FR" sz="1000" dirty="0" smtClean="0"/>
                        <a:t>Actions possibles / autorisées</a:t>
                      </a:r>
                      <a:endParaRPr lang="fr-FR" sz="1000" dirty="0"/>
                    </a:p>
                  </a:txBody>
                  <a:tcPr/>
                </a:tc>
                <a:tc>
                  <a:txBody>
                    <a:bodyPr/>
                    <a:lstStyle/>
                    <a:p>
                      <a:r>
                        <a:rPr lang="fr-FR" sz="1000" dirty="0" smtClean="0"/>
                        <a:t>Body autorisé</a:t>
                      </a:r>
                      <a:endParaRPr lang="fr-FR" sz="1000" dirty="0"/>
                    </a:p>
                  </a:txBody>
                  <a:tcPr/>
                </a:tc>
                <a:extLst>
                  <a:ext uri="{0D108BD9-81ED-4DB2-BD59-A6C34878D82A}">
                    <a16:rowId xmlns:a16="http://schemas.microsoft.com/office/drawing/2014/main" val="10000"/>
                  </a:ext>
                </a:extLst>
              </a:tr>
              <a:tr h="279400">
                <a:tc>
                  <a:txBody>
                    <a:bodyPr/>
                    <a:lstStyle/>
                    <a:p>
                      <a:r>
                        <a:rPr lang="fr-FR" sz="1000" dirty="0" smtClean="0"/>
                        <a:t>GET</a:t>
                      </a:r>
                    </a:p>
                  </a:txBody>
                  <a:tcPr/>
                </a:tc>
                <a:tc>
                  <a:txBody>
                    <a:bodyPr/>
                    <a:lstStyle/>
                    <a:p>
                      <a:pPr algn="l"/>
                      <a:r>
                        <a:rPr lang="fr-FR" sz="1000" dirty="0" smtClean="0"/>
                        <a:t>Consultation d’une ressource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000" dirty="0" smtClean="0"/>
                        <a:t>Non</a:t>
                      </a:r>
                    </a:p>
                  </a:txBody>
                  <a:tcPr/>
                </a:tc>
                <a:extLst>
                  <a:ext uri="{0D108BD9-81ED-4DB2-BD59-A6C34878D82A}">
                    <a16:rowId xmlns:a16="http://schemas.microsoft.com/office/drawing/2014/main" val="10001"/>
                  </a:ext>
                </a:extLst>
              </a:tr>
              <a:tr h="228600">
                <a:tc>
                  <a:txBody>
                    <a:bodyPr/>
                    <a:lstStyle/>
                    <a:p>
                      <a:r>
                        <a:rPr lang="fr-FR" sz="1000" dirty="0" smtClean="0"/>
                        <a:t>POST</a:t>
                      </a:r>
                      <a:endParaRPr lang="fr-FR" sz="1000" dirty="0"/>
                    </a:p>
                  </a:txBody>
                  <a:tcPr/>
                </a:tc>
                <a:tc>
                  <a:txBody>
                    <a:bodyPr/>
                    <a:lstStyle/>
                    <a:p>
                      <a:pPr algn="l"/>
                      <a:r>
                        <a:rPr lang="fr-FR" sz="1000" dirty="0" smtClean="0"/>
                        <a:t>Création</a:t>
                      </a:r>
                      <a:r>
                        <a:rPr lang="fr-FR" sz="1000" baseline="0" dirty="0" smtClean="0"/>
                        <a:t> d’une ressource</a:t>
                      </a:r>
                      <a:endParaRPr lang="fr-FR" sz="1000" dirty="0"/>
                    </a:p>
                  </a:txBody>
                  <a:tcPr/>
                </a:tc>
                <a:tc>
                  <a:txBody>
                    <a:bodyPr/>
                    <a:lstStyle/>
                    <a:p>
                      <a:r>
                        <a:rPr lang="fr-FR" sz="1000" b="0" i="0" kern="1200" dirty="0" smtClean="0">
                          <a:solidFill>
                            <a:schemeClr val="dk1"/>
                          </a:solidFill>
                          <a:effectLst/>
                          <a:latin typeface="+mn-lt"/>
                          <a:ea typeface="+mn-ea"/>
                          <a:cs typeface="+mn-cs"/>
                        </a:rPr>
                        <a:t>Oui</a:t>
                      </a:r>
                      <a:endParaRPr lang="fr-FR" sz="1000" dirty="0"/>
                    </a:p>
                  </a:txBody>
                  <a:tcPr/>
                </a:tc>
                <a:extLst>
                  <a:ext uri="{0D108BD9-81ED-4DB2-BD59-A6C34878D82A}">
                    <a16:rowId xmlns:a16="http://schemas.microsoft.com/office/drawing/2014/main" val="10002"/>
                  </a:ext>
                </a:extLst>
              </a:tr>
              <a:tr h="374227">
                <a:tc>
                  <a:txBody>
                    <a:bodyPr/>
                    <a:lstStyle/>
                    <a:p>
                      <a:r>
                        <a:rPr lang="fr-FR" sz="1000" dirty="0" smtClean="0"/>
                        <a:t>PUT</a:t>
                      </a:r>
                      <a:endParaRPr lang="fr-FR" sz="1000" dirty="0"/>
                    </a:p>
                  </a:txBody>
                  <a:tcPr/>
                </a:tc>
                <a:tc>
                  <a:txBody>
                    <a:bodyPr/>
                    <a:lstStyle/>
                    <a:p>
                      <a:pPr algn="l"/>
                      <a:r>
                        <a:rPr lang="fr-FR" sz="1000" dirty="0" smtClean="0"/>
                        <a:t>Modification</a:t>
                      </a:r>
                      <a:r>
                        <a:rPr lang="fr-FR" sz="1000" baseline="0" dirty="0" smtClean="0"/>
                        <a:t> de la ressource (pas de création)</a:t>
                      </a:r>
                      <a:endParaRPr lang="fr-FR" sz="1000" dirty="0"/>
                    </a:p>
                  </a:txBody>
                  <a:tcPr/>
                </a:tc>
                <a:tc>
                  <a:txBody>
                    <a:bodyPr/>
                    <a:lstStyle/>
                    <a:p>
                      <a:r>
                        <a:rPr lang="fr-FR" sz="1000" dirty="0" smtClean="0"/>
                        <a:t>Oui</a:t>
                      </a:r>
                    </a:p>
                  </a:txBody>
                  <a:tcPr/>
                </a:tc>
                <a:extLst>
                  <a:ext uri="{0D108BD9-81ED-4DB2-BD59-A6C34878D82A}">
                    <a16:rowId xmlns:a16="http://schemas.microsoft.com/office/drawing/2014/main" val="10003"/>
                  </a:ext>
                </a:extLst>
              </a:tr>
              <a:tr h="223520">
                <a:tc>
                  <a:txBody>
                    <a:bodyPr/>
                    <a:lstStyle/>
                    <a:p>
                      <a:r>
                        <a:rPr lang="fr-FR" sz="1000" dirty="0" smtClean="0"/>
                        <a:t>DELETE</a:t>
                      </a:r>
                      <a:endParaRPr lang="fr-FR" sz="1000" dirty="0"/>
                    </a:p>
                  </a:txBody>
                  <a:tcPr/>
                </a:tc>
                <a:tc>
                  <a:txBody>
                    <a:bodyPr/>
                    <a:lstStyle/>
                    <a:p>
                      <a:pPr algn="l"/>
                      <a:r>
                        <a:rPr lang="fr-FR" sz="1000" dirty="0" smtClean="0"/>
                        <a:t>Suppression de la ressource</a:t>
                      </a:r>
                      <a:endParaRPr lang="fr-FR" sz="1000" dirty="0"/>
                    </a:p>
                  </a:txBody>
                  <a:tcPr/>
                </a:tc>
                <a:tc>
                  <a:txBody>
                    <a:bodyPr/>
                    <a:lstStyle/>
                    <a:p>
                      <a:r>
                        <a:rPr lang="fr-FR" sz="1000" b="0" i="0" kern="1200" dirty="0" smtClean="0">
                          <a:solidFill>
                            <a:schemeClr val="dk1"/>
                          </a:solidFill>
                          <a:effectLst/>
                          <a:latin typeface="+mn-lt"/>
                          <a:ea typeface="+mn-ea"/>
                          <a:cs typeface="+mn-cs"/>
                        </a:rPr>
                        <a:t>Non</a:t>
                      </a:r>
                      <a:endParaRPr lang="fr-FR" sz="1000" dirty="0"/>
                    </a:p>
                  </a:txBody>
                  <a:tcPr/>
                </a:tc>
                <a:extLst>
                  <a:ext uri="{0D108BD9-81ED-4DB2-BD59-A6C34878D82A}">
                    <a16:rowId xmlns:a16="http://schemas.microsoft.com/office/drawing/2014/main" val="10004"/>
                  </a:ext>
                </a:extLst>
              </a:tr>
              <a:tr h="374227">
                <a:tc>
                  <a:txBody>
                    <a:bodyPr/>
                    <a:lstStyle/>
                    <a:p>
                      <a:r>
                        <a:rPr lang="fr-FR" sz="1000" dirty="0" smtClean="0"/>
                        <a:t>HEAD</a:t>
                      </a:r>
                      <a:endParaRPr lang="fr-FR" sz="1000" dirty="0"/>
                    </a:p>
                  </a:txBody>
                  <a:tcPr/>
                </a:tc>
                <a:tc>
                  <a:txBody>
                    <a:bodyPr/>
                    <a:lstStyle/>
                    <a:p>
                      <a:pPr algn="l"/>
                      <a:r>
                        <a:rPr lang="fr-FR" sz="1000" dirty="0" smtClean="0"/>
                        <a:t>Vérification de l’existence</a:t>
                      </a:r>
                      <a:r>
                        <a:rPr lang="fr-FR" sz="1000" baseline="0" dirty="0" smtClean="0"/>
                        <a:t> d’une ressource sans la récupérer et éventuellement découvrir les métadonnées de la ressource</a:t>
                      </a:r>
                      <a:endParaRPr lang="fr-FR" sz="1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000" dirty="0" smtClean="0"/>
                        <a:t>Non</a:t>
                      </a:r>
                    </a:p>
                  </a:txBody>
                  <a:tcPr/>
                </a:tc>
                <a:extLst>
                  <a:ext uri="{0D108BD9-81ED-4DB2-BD59-A6C34878D82A}">
                    <a16:rowId xmlns:a16="http://schemas.microsoft.com/office/drawing/2014/main" val="10005"/>
                  </a:ext>
                </a:extLst>
              </a:tr>
              <a:tr h="375920">
                <a:tc>
                  <a:txBody>
                    <a:bodyPr/>
                    <a:lstStyle/>
                    <a:p>
                      <a:r>
                        <a:rPr lang="fr-FR" sz="1000" dirty="0" smtClean="0"/>
                        <a:t>OPTIONS</a:t>
                      </a:r>
                      <a:endParaRPr lang="fr-FR" sz="1000" dirty="0"/>
                    </a:p>
                  </a:txBody>
                  <a:tcPr/>
                </a:tc>
                <a:tc>
                  <a:txBody>
                    <a:bodyPr/>
                    <a:lstStyle/>
                    <a:p>
                      <a:pPr algn="l"/>
                      <a:r>
                        <a:rPr lang="fr-FR" sz="1000" dirty="0" smtClean="0"/>
                        <a:t>Détermine les verbes disponibles pour une ressource donc les actions autorisées sur</a:t>
                      </a:r>
                      <a:r>
                        <a:rPr lang="fr-FR" sz="1000" baseline="0" dirty="0" smtClean="0"/>
                        <a:t> une ressource</a:t>
                      </a:r>
                      <a:endParaRPr lang="fr-FR" sz="10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000" dirty="0" smtClean="0"/>
                        <a:t>Non</a:t>
                      </a:r>
                    </a:p>
                  </a:txBody>
                  <a:tcPr/>
                </a:tc>
                <a:extLst>
                  <a:ext uri="{0D108BD9-81ED-4DB2-BD59-A6C34878D82A}">
                    <a16:rowId xmlns:a16="http://schemas.microsoft.com/office/drawing/2014/main" val="10006"/>
                  </a:ext>
                </a:extLst>
              </a:tr>
            </a:tbl>
          </a:graphicData>
        </a:graphic>
      </p:graphicFrame>
      <p:sp>
        <p:nvSpPr>
          <p:cNvPr id="7" name="Trapèze 6"/>
          <p:cNvSpPr/>
          <p:nvPr/>
        </p:nvSpPr>
        <p:spPr>
          <a:xfrm rot="10800000">
            <a:off x="5183236"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9180439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a:t>Gestion des erreurs </a:t>
            </a:r>
            <a:r>
              <a:rPr lang="fr-FR" sz="1600" dirty="0" smtClean="0"/>
              <a:t>– Généralités (1/2)</a:t>
            </a:r>
            <a:endParaRPr lang="fr-FR" sz="1600" dirty="0"/>
          </a:p>
        </p:txBody>
      </p:sp>
      <p:sp>
        <p:nvSpPr>
          <p:cNvPr id="3" name="Espace réservé du texte 2"/>
          <p:cNvSpPr>
            <a:spLocks noGrp="1"/>
          </p:cNvSpPr>
          <p:nvPr>
            <p:ph type="body" sz="quarter" idx="14"/>
          </p:nvPr>
        </p:nvSpPr>
        <p:spPr>
          <a:xfrm>
            <a:off x="269100" y="969435"/>
            <a:ext cx="9248870" cy="2866041"/>
          </a:xfrm>
        </p:spPr>
        <p:txBody>
          <a:bodyPr/>
          <a:lstStyle/>
          <a:p>
            <a:pPr marL="180975" lvl="1" indent="0">
              <a:buNone/>
            </a:pPr>
            <a:r>
              <a:rPr lang="fr-FR" u="sng" dirty="0"/>
              <a:t>Erreur </a:t>
            </a:r>
            <a:r>
              <a:rPr lang="fr-FR" u="sng" dirty="0" smtClean="0"/>
              <a:t>sur le serveur</a:t>
            </a:r>
          </a:p>
          <a:p>
            <a:pPr marL="180975" lvl="1" indent="0">
              <a:buNone/>
            </a:pPr>
            <a:endParaRPr lang="fr-FR" u="sng" dirty="0" smtClean="0"/>
          </a:p>
          <a:p>
            <a:pPr lvl="2"/>
            <a:r>
              <a:rPr lang="fr-FR" dirty="0"/>
              <a:t>L</a:t>
            </a:r>
            <a:r>
              <a:rPr lang="fr-FR" dirty="0" smtClean="0"/>
              <a:t>es </a:t>
            </a:r>
            <a:r>
              <a:rPr lang="fr-FR" dirty="0"/>
              <a:t>erreurs de nature technique détectées lors du déroulement d'une requête (serveur applicatif indisponible, base de données indisponible, moniteur transactionnel indisponible, exception détectée) entrent dans le cadre des erreurs serveur. </a:t>
            </a:r>
            <a:endParaRPr lang="fr-FR" dirty="0" smtClean="0"/>
          </a:p>
          <a:p>
            <a:pPr lvl="2"/>
            <a:r>
              <a:rPr lang="fr-FR" dirty="0" smtClean="0"/>
              <a:t>Les </a:t>
            </a:r>
            <a:r>
              <a:rPr lang="fr-FR" dirty="0"/>
              <a:t>erreurs serveur sont associées à un code retour http </a:t>
            </a:r>
            <a:r>
              <a:rPr lang="fr-FR" b="1" dirty="0" smtClean="0"/>
              <a:t>500 Server </a:t>
            </a:r>
            <a:r>
              <a:rPr lang="fr-FR" b="1" dirty="0" err="1" smtClean="0"/>
              <a:t>Error</a:t>
            </a:r>
            <a:r>
              <a:rPr lang="fr-FR" dirty="0" smtClean="0"/>
              <a:t>. </a:t>
            </a:r>
          </a:p>
          <a:p>
            <a:pPr lvl="2"/>
            <a:r>
              <a:rPr lang="fr-FR" dirty="0" smtClean="0"/>
              <a:t>Les </a:t>
            </a:r>
            <a:r>
              <a:rPr lang="fr-FR" dirty="0"/>
              <a:t>erreurs serveur sont restituées dans le body de la réponse sous la forme d'un code, permettant d'affiner le code http, et d'un libellé. Ils sont tous deux obligatoires mais libres dans le contenu. </a:t>
            </a:r>
          </a:p>
          <a:p>
            <a:endParaRPr lang="fr-FR" dirty="0"/>
          </a:p>
          <a:p>
            <a:endParaRPr lang="fr-FR" dirty="0"/>
          </a:p>
        </p:txBody>
      </p:sp>
      <p:sp>
        <p:nvSpPr>
          <p:cNvPr id="6" name="Rectangle 5"/>
          <p:cNvSpPr/>
          <p:nvPr/>
        </p:nvSpPr>
        <p:spPr>
          <a:xfrm>
            <a:off x="1100667" y="4012159"/>
            <a:ext cx="7620000" cy="1778457"/>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sz="1400" dirty="0">
                <a:solidFill>
                  <a:schemeClr val="tx1"/>
                </a:solidFill>
              </a:rPr>
              <a:t>GET /clients/568255-66542-569225 HTTP/1.1 </a:t>
            </a:r>
          </a:p>
          <a:p>
            <a:r>
              <a:rPr lang="fr-FR" sz="1400" dirty="0">
                <a:solidFill>
                  <a:schemeClr val="tx1"/>
                </a:solidFill>
              </a:rPr>
              <a:t>Host: </a:t>
            </a:r>
            <a:r>
              <a:rPr lang="fr-FR" sz="1400" dirty="0" smtClean="0">
                <a:solidFill>
                  <a:schemeClr val="tx1"/>
                </a:solidFill>
              </a:rPr>
              <a:t>api.credit-agricole.fr </a:t>
            </a:r>
            <a:endParaRPr lang="fr-FR" sz="1400" dirty="0">
              <a:solidFill>
                <a:schemeClr val="tx1"/>
              </a:solidFill>
            </a:endParaRPr>
          </a:p>
          <a:p>
            <a:r>
              <a:rPr lang="fr-FR" sz="1400" dirty="0">
                <a:solidFill>
                  <a:schemeClr val="tx1"/>
                </a:solidFill>
              </a:rPr>
              <a:t>HTTP/1.1 500 Server </a:t>
            </a:r>
            <a:r>
              <a:rPr lang="fr-FR" sz="1400" dirty="0" err="1">
                <a:solidFill>
                  <a:schemeClr val="tx1"/>
                </a:solidFill>
              </a:rPr>
              <a:t>Error</a:t>
            </a:r>
            <a:r>
              <a:rPr lang="fr-FR" sz="1400" dirty="0">
                <a:solidFill>
                  <a:schemeClr val="tx1"/>
                </a:solidFill>
              </a:rPr>
              <a:t> </a:t>
            </a:r>
          </a:p>
          <a:p>
            <a:r>
              <a:rPr lang="fr-FR" sz="1400" dirty="0">
                <a:solidFill>
                  <a:schemeClr val="tx1"/>
                </a:solidFill>
                <a:latin typeface="Courier New" panose="02070309020205020404" pitchFamily="49" charset="0"/>
                <a:cs typeface="Courier New" panose="02070309020205020404" pitchFamily="49" charset="0"/>
              </a:rPr>
              <a:t>{ </a:t>
            </a:r>
          </a:p>
          <a:p>
            <a:r>
              <a:rPr lang="fr-FR" sz="1400" dirty="0">
                <a:solidFill>
                  <a:schemeClr val="tx1"/>
                </a:solidFill>
                <a:latin typeface="Courier New" panose="02070309020205020404" pitchFamily="49" charset="0"/>
                <a:cs typeface="Courier New" panose="02070309020205020404" pitchFamily="49" charset="0"/>
              </a:rPr>
              <a:t>"code": "UOM35268CD500230", </a:t>
            </a:r>
          </a:p>
          <a:p>
            <a:r>
              <a:rPr lang="fr-FR" sz="1400" dirty="0">
                <a:solidFill>
                  <a:schemeClr val="tx1"/>
                </a:solidFill>
                <a:latin typeface="Courier New" panose="02070309020205020404" pitchFamily="49" charset="0"/>
                <a:cs typeface="Courier New" panose="02070309020205020404" pitchFamily="49" charset="0"/>
              </a:rPr>
              <a:t>"lib: "Base de </a:t>
            </a:r>
            <a:r>
              <a:rPr lang="fr-FR" sz="1400" dirty="0" smtClean="0">
                <a:solidFill>
                  <a:schemeClr val="tx1"/>
                </a:solidFill>
                <a:latin typeface="Courier New" panose="02070309020205020404" pitchFamily="49" charset="0"/>
                <a:cs typeface="Courier New" panose="02070309020205020404" pitchFamily="49" charset="0"/>
              </a:rPr>
              <a:t>données </a:t>
            </a:r>
            <a:r>
              <a:rPr lang="fr-FR" sz="1400" dirty="0">
                <a:solidFill>
                  <a:schemeClr val="tx1"/>
                </a:solidFill>
                <a:latin typeface="Courier New" panose="02070309020205020404" pitchFamily="49" charset="0"/>
                <a:cs typeface="Courier New" panose="02070309020205020404" pitchFamily="49" charset="0"/>
              </a:rPr>
              <a:t>Host non disponible" </a:t>
            </a:r>
          </a:p>
          <a:p>
            <a:r>
              <a:rPr lang="fr-FR" sz="1400" dirty="0">
                <a:solidFill>
                  <a:schemeClr val="tx1"/>
                </a:solidFill>
                <a:latin typeface="Courier New" panose="02070309020205020404" pitchFamily="49" charset="0"/>
                <a:cs typeface="Courier New" panose="02070309020205020404" pitchFamily="49" charset="0"/>
              </a:rPr>
              <a:t>} </a:t>
            </a:r>
          </a:p>
        </p:txBody>
      </p:sp>
      <p:sp>
        <p:nvSpPr>
          <p:cNvPr id="7" name="Trapèze 6"/>
          <p:cNvSpPr/>
          <p:nvPr/>
        </p:nvSpPr>
        <p:spPr>
          <a:xfrm rot="10800000">
            <a:off x="5183236"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37878344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4"/>
          </p:nvPr>
        </p:nvSpPr>
        <p:spPr>
          <a:xfrm>
            <a:off x="310683" y="1081070"/>
            <a:ext cx="8626475" cy="2899062"/>
          </a:xfrm>
        </p:spPr>
        <p:txBody>
          <a:bodyPr/>
          <a:lstStyle/>
          <a:p>
            <a:r>
              <a:rPr lang="fr-FR" sz="1600" b="1" dirty="0" err="1" smtClean="0"/>
              <a:t>Exp</a:t>
            </a:r>
            <a:r>
              <a:rPr lang="fr-FR" sz="1600" b="1" dirty="0" smtClean="0"/>
              <a:t>. utilisateur </a:t>
            </a:r>
            <a:r>
              <a:rPr lang="fr-FR" sz="1600" dirty="0" smtClean="0"/>
              <a:t>: L’objectif </a:t>
            </a:r>
            <a:r>
              <a:rPr lang="fr-FR" sz="1600" dirty="0"/>
              <a:t>du </a:t>
            </a:r>
            <a:r>
              <a:rPr lang="fr-FR" sz="1600" dirty="0" err="1"/>
              <a:t>Digiculteur</a:t>
            </a:r>
            <a:r>
              <a:rPr lang="fr-FR" sz="1600" dirty="0"/>
              <a:t> est de fournir la meilleure expérience à l’utilisateur.</a:t>
            </a:r>
          </a:p>
          <a:p>
            <a:pPr lvl="1"/>
            <a:r>
              <a:rPr lang="fr-FR" sz="1600" dirty="0"/>
              <a:t>Le </a:t>
            </a:r>
            <a:r>
              <a:rPr lang="fr-FR" sz="1600" dirty="0" smtClean="0"/>
              <a:t>fournisseur doit </a:t>
            </a:r>
            <a:r>
              <a:rPr lang="fr-FR" sz="1600" dirty="0"/>
              <a:t>fournir les </a:t>
            </a:r>
            <a:r>
              <a:rPr lang="fr-FR" sz="1600" dirty="0" smtClean="0"/>
              <a:t>APIs </a:t>
            </a:r>
            <a:r>
              <a:rPr lang="fr-FR" sz="1600" dirty="0"/>
              <a:t>permettant au </a:t>
            </a:r>
            <a:r>
              <a:rPr lang="fr-FR" sz="1600" dirty="0" err="1"/>
              <a:t>digiculteur</a:t>
            </a:r>
            <a:r>
              <a:rPr lang="fr-FR" sz="1600" dirty="0"/>
              <a:t> de répondre aux usages de </a:t>
            </a:r>
            <a:r>
              <a:rPr lang="fr-FR" sz="1600" dirty="0" smtClean="0"/>
              <a:t>l’utilisateur</a:t>
            </a:r>
            <a:endParaRPr lang="fr-FR" sz="1600" dirty="0"/>
          </a:p>
          <a:p>
            <a:pPr lvl="2"/>
            <a:r>
              <a:rPr lang="fr-FR" dirty="0"/>
              <a:t>L’analyse et l’identification des API et Ressources doit fournir les moyens au </a:t>
            </a:r>
            <a:r>
              <a:rPr lang="fr-FR" dirty="0" err="1"/>
              <a:t>digiculteur</a:t>
            </a:r>
            <a:r>
              <a:rPr lang="fr-FR" dirty="0"/>
              <a:t> </a:t>
            </a:r>
            <a:r>
              <a:rPr lang="fr-FR" dirty="0" smtClean="0"/>
              <a:t>de construire </a:t>
            </a:r>
            <a:r>
              <a:rPr lang="fr-FR" dirty="0"/>
              <a:t>une application répondant aux usages de </a:t>
            </a:r>
            <a:r>
              <a:rPr lang="fr-FR" dirty="0" smtClean="0"/>
              <a:t>l’utilisateur</a:t>
            </a:r>
          </a:p>
          <a:p>
            <a:pPr marL="361950" lvl="2" indent="0">
              <a:buNone/>
            </a:pPr>
            <a:endParaRPr lang="fr-FR" dirty="0"/>
          </a:p>
          <a:p>
            <a:r>
              <a:rPr lang="fr-FR" sz="1600" b="1" dirty="0" err="1" smtClean="0"/>
              <a:t>Exp</a:t>
            </a:r>
            <a:r>
              <a:rPr lang="fr-FR" sz="1600" b="1" dirty="0" smtClean="0"/>
              <a:t>. développeur </a:t>
            </a:r>
            <a:r>
              <a:rPr lang="fr-FR" sz="1600" dirty="0" smtClean="0"/>
              <a:t>: </a:t>
            </a:r>
            <a:r>
              <a:rPr lang="fr-FR" sz="1600" dirty="0"/>
              <a:t>Le </a:t>
            </a:r>
            <a:r>
              <a:rPr lang="fr-FR" sz="1600" dirty="0" err="1"/>
              <a:t>digiculteur</a:t>
            </a:r>
            <a:r>
              <a:rPr lang="fr-FR" sz="1600" dirty="0"/>
              <a:t> utilise l’API pour réaliser les actions sur le SI</a:t>
            </a:r>
          </a:p>
          <a:p>
            <a:pPr lvl="1"/>
            <a:r>
              <a:rPr lang="fr-FR" sz="1600" dirty="0"/>
              <a:t>L’objectif du fournisseur d’API est de fournir la meilleure expérience au </a:t>
            </a:r>
            <a:r>
              <a:rPr lang="fr-FR" sz="1600" dirty="0" err="1" smtClean="0"/>
              <a:t>digiculteur</a:t>
            </a:r>
            <a:r>
              <a:rPr lang="fr-FR" sz="1600" dirty="0" smtClean="0"/>
              <a:t> </a:t>
            </a:r>
            <a:endParaRPr lang="fr-FR" sz="1600" dirty="0"/>
          </a:p>
          <a:p>
            <a:pPr lvl="2"/>
            <a:r>
              <a:rPr lang="fr-FR" dirty="0">
                <a:solidFill>
                  <a:schemeClr val="tx1"/>
                </a:solidFill>
              </a:rPr>
              <a:t>La conception des </a:t>
            </a:r>
            <a:r>
              <a:rPr lang="fr-FR" dirty="0"/>
              <a:t>ressources et API doit être orientée vers le </a:t>
            </a:r>
            <a:r>
              <a:rPr lang="fr-FR" dirty="0" err="1"/>
              <a:t>digiculteur</a:t>
            </a:r>
            <a:endParaRPr lang="fr-FR" dirty="0"/>
          </a:p>
          <a:p>
            <a:endParaRPr lang="fr-FR" dirty="0"/>
          </a:p>
        </p:txBody>
      </p:sp>
      <p:sp>
        <p:nvSpPr>
          <p:cNvPr id="5" name="Rectangle 4"/>
          <p:cNvSpPr/>
          <p:nvPr/>
        </p:nvSpPr>
        <p:spPr>
          <a:xfrm>
            <a:off x="819953" y="4828857"/>
            <a:ext cx="999085" cy="1410677"/>
          </a:xfrm>
          <a:prstGeom prst="rect">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fr-FR" sz="1100" dirty="0" smtClean="0">
                <a:solidFill>
                  <a:schemeClr val="tx1"/>
                </a:solidFill>
                <a:latin typeface="Arial"/>
                <a:cs typeface="Arial"/>
              </a:rPr>
              <a:t>Ecrans utilisateurs</a:t>
            </a:r>
          </a:p>
        </p:txBody>
      </p:sp>
      <p:sp>
        <p:nvSpPr>
          <p:cNvPr id="6" name="Rectangle 5"/>
          <p:cNvSpPr/>
          <p:nvPr/>
        </p:nvSpPr>
        <p:spPr>
          <a:xfrm>
            <a:off x="2243103" y="4835622"/>
            <a:ext cx="999085" cy="1410677"/>
          </a:xfrm>
          <a:prstGeom prst="rect">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fr-FR" sz="1100" dirty="0" smtClean="0">
                <a:solidFill>
                  <a:schemeClr val="tx1"/>
                </a:solidFill>
                <a:latin typeface="Arial"/>
                <a:cs typeface="Arial"/>
              </a:rPr>
              <a:t>Applications (consommatrices)</a:t>
            </a:r>
          </a:p>
        </p:txBody>
      </p:sp>
      <p:sp>
        <p:nvSpPr>
          <p:cNvPr id="7" name="Rectangle 6"/>
          <p:cNvSpPr/>
          <p:nvPr/>
        </p:nvSpPr>
        <p:spPr>
          <a:xfrm>
            <a:off x="3624836" y="4835622"/>
            <a:ext cx="999085" cy="1410677"/>
          </a:xfrm>
          <a:prstGeom prst="rect">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fr-FR" sz="1100" dirty="0" smtClean="0">
                <a:solidFill>
                  <a:schemeClr val="tx1"/>
                </a:solidFill>
                <a:latin typeface="Arial"/>
                <a:cs typeface="Arial"/>
              </a:rPr>
              <a:t>API et Ressources</a:t>
            </a:r>
          </a:p>
        </p:txBody>
      </p:sp>
      <p:sp>
        <p:nvSpPr>
          <p:cNvPr id="8" name="Rectangle 7"/>
          <p:cNvSpPr/>
          <p:nvPr/>
        </p:nvSpPr>
        <p:spPr>
          <a:xfrm>
            <a:off x="5018649" y="4828856"/>
            <a:ext cx="999085" cy="1410677"/>
          </a:xfrm>
          <a:prstGeom prst="rect">
            <a:avLst/>
          </a:prstGeom>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fr-FR" sz="1100" dirty="0" smtClean="0">
                <a:solidFill>
                  <a:schemeClr val="tx1"/>
                </a:solidFill>
                <a:latin typeface="Arial"/>
                <a:cs typeface="Arial"/>
              </a:rPr>
              <a:t>Données et applications</a:t>
            </a:r>
          </a:p>
        </p:txBody>
      </p:sp>
      <p:pic>
        <p:nvPicPr>
          <p:cNvPr id="9" name="Picture 2" descr="http://covers.oreillystatic.com/images/0636920039372/ca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585" y="3600700"/>
            <a:ext cx="1714500" cy="257175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e 9"/>
          <p:cNvGrpSpPr/>
          <p:nvPr/>
        </p:nvGrpSpPr>
        <p:grpSpPr>
          <a:xfrm>
            <a:off x="925910" y="4013241"/>
            <a:ext cx="787172" cy="539883"/>
            <a:chOff x="3341699" y="2148577"/>
            <a:chExt cx="787172" cy="539883"/>
          </a:xfrm>
        </p:grpSpPr>
        <p:sp>
          <p:nvSpPr>
            <p:cNvPr id="11" name="Rogner un rectangle avec un coin du même côté 10"/>
            <p:cNvSpPr/>
            <p:nvPr/>
          </p:nvSpPr>
          <p:spPr>
            <a:xfrm>
              <a:off x="3341699" y="2148577"/>
              <a:ext cx="787172" cy="539883"/>
            </a:xfrm>
            <a:prstGeom prst="snip2SameRect">
              <a:avLst/>
            </a:prstGeom>
            <a:ln/>
          </p:spPr>
          <p:style>
            <a:lnRef idx="2">
              <a:schemeClr val="accent5"/>
            </a:lnRef>
            <a:fillRef idx="1">
              <a:schemeClr val="lt1"/>
            </a:fillRef>
            <a:effectRef idx="0">
              <a:schemeClr val="accent5"/>
            </a:effectRef>
            <a:fontRef idx="minor">
              <a:schemeClr val="dk1"/>
            </a:fontRef>
          </p:style>
          <p:txBody>
            <a:bodyPr rtlCol="0" anchor="b"/>
            <a:lstStyle/>
            <a:p>
              <a:pPr algn="ctr"/>
              <a:r>
                <a:rPr lang="fr-FR" sz="800" dirty="0" smtClean="0">
                  <a:latin typeface="Arial"/>
                  <a:cs typeface="Arial"/>
                </a:rPr>
                <a:t>Utilisateur</a:t>
              </a:r>
            </a:p>
          </p:txBody>
        </p:sp>
        <p:pic>
          <p:nvPicPr>
            <p:cNvPr id="12" name="Picture 2" descr="P:\Documents\99-icones\noun_99493_c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182" y="2238529"/>
              <a:ext cx="270205" cy="2702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e 12"/>
          <p:cNvGrpSpPr/>
          <p:nvPr/>
        </p:nvGrpSpPr>
        <p:grpSpPr>
          <a:xfrm>
            <a:off x="2279652" y="4068908"/>
            <a:ext cx="972655" cy="484216"/>
            <a:chOff x="5321582" y="2149536"/>
            <a:chExt cx="972655" cy="484216"/>
          </a:xfrm>
          <a:solidFill>
            <a:schemeClr val="bg1">
              <a:lumMod val="85000"/>
            </a:schemeClr>
          </a:solidFill>
        </p:grpSpPr>
        <p:sp>
          <p:nvSpPr>
            <p:cNvPr id="14" name="Trapèze 13"/>
            <p:cNvSpPr/>
            <p:nvPr/>
          </p:nvSpPr>
          <p:spPr>
            <a:xfrm>
              <a:off x="5321582" y="2149536"/>
              <a:ext cx="972655" cy="484216"/>
            </a:xfrm>
            <a:prstGeom prst="trapezoid">
              <a:avLst/>
            </a:prstGeom>
            <a:solidFill>
              <a:schemeClr val="bg1">
                <a:lumMod val="85000"/>
              </a:schemeClr>
            </a:solidFill>
            <a:ln/>
          </p:spPr>
          <p:style>
            <a:lnRef idx="2">
              <a:schemeClr val="accent5"/>
            </a:lnRef>
            <a:fillRef idx="1">
              <a:schemeClr val="lt1"/>
            </a:fillRef>
            <a:effectRef idx="0">
              <a:schemeClr val="accent5"/>
            </a:effectRef>
            <a:fontRef idx="minor">
              <a:schemeClr val="dk1"/>
            </a:fontRef>
          </p:style>
          <p:txBody>
            <a:bodyPr rtlCol="0" anchor="b"/>
            <a:lstStyle/>
            <a:p>
              <a:pPr algn="ctr"/>
              <a:r>
                <a:rPr lang="fr-FR" sz="800" dirty="0" err="1" smtClean="0">
                  <a:solidFill>
                    <a:schemeClr val="tx1"/>
                  </a:solidFill>
                  <a:latin typeface="Arial"/>
                  <a:cs typeface="Arial"/>
                </a:rPr>
                <a:t>Digiculteur</a:t>
              </a:r>
              <a:endParaRPr lang="fr-FR" sz="800" dirty="0" smtClean="0">
                <a:solidFill>
                  <a:schemeClr val="tx1"/>
                </a:solidFill>
                <a:latin typeface="Arial"/>
                <a:cs typeface="Arial"/>
              </a:endParaRPr>
            </a:p>
          </p:txBody>
        </p:sp>
        <p:pic>
          <p:nvPicPr>
            <p:cNvPr id="15" name="Picture 3" descr="P:\Documents\99-icones\noun_99496_c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5939" y="2182407"/>
              <a:ext cx="287592" cy="287592"/>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pic>
      </p:grpSp>
      <p:pic>
        <p:nvPicPr>
          <p:cNvPr id="16" name="Picture 4" descr="P:\Documents\99-icones\noun_224981_c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002" y="4886576"/>
            <a:ext cx="528714" cy="52871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e 16"/>
          <p:cNvGrpSpPr/>
          <p:nvPr/>
        </p:nvGrpSpPr>
        <p:grpSpPr>
          <a:xfrm>
            <a:off x="2507061" y="4903283"/>
            <a:ext cx="488950" cy="495300"/>
            <a:chOff x="1806575" y="3817620"/>
            <a:chExt cx="488950" cy="495300"/>
          </a:xfrm>
        </p:grpSpPr>
        <p:sp>
          <p:nvSpPr>
            <p:cNvPr id="18" name="Carré corné 17"/>
            <p:cNvSpPr/>
            <p:nvPr/>
          </p:nvSpPr>
          <p:spPr>
            <a:xfrm>
              <a:off x="1866900" y="3817620"/>
              <a:ext cx="350520" cy="495300"/>
            </a:xfrm>
            <a:prstGeom prst="foldedCorner">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00" dirty="0" smtClean="0">
                <a:latin typeface="Arial"/>
                <a:cs typeface="Arial"/>
              </a:endParaRPr>
            </a:p>
          </p:txBody>
        </p:sp>
        <p:sp>
          <p:nvSpPr>
            <p:cNvPr id="19" name="Rectangle 18"/>
            <p:cNvSpPr/>
            <p:nvPr/>
          </p:nvSpPr>
          <p:spPr>
            <a:xfrm>
              <a:off x="1806575" y="3917950"/>
              <a:ext cx="488950" cy="147320"/>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600" dirty="0" smtClean="0">
                  <a:solidFill>
                    <a:schemeClr val="tx1"/>
                  </a:solidFill>
                  <a:latin typeface="Arial"/>
                  <a:cs typeface="Arial"/>
                </a:rPr>
                <a:t>APP</a:t>
              </a:r>
              <a:endParaRPr lang="fr-FR" sz="600" dirty="0">
                <a:solidFill>
                  <a:schemeClr val="tx1"/>
                </a:solidFill>
                <a:latin typeface="Arial"/>
                <a:cs typeface="Arial"/>
              </a:endParaRPr>
            </a:p>
          </p:txBody>
        </p:sp>
      </p:grpSp>
      <p:grpSp>
        <p:nvGrpSpPr>
          <p:cNvPr id="20" name="Groupe 19"/>
          <p:cNvGrpSpPr/>
          <p:nvPr/>
        </p:nvGrpSpPr>
        <p:grpSpPr>
          <a:xfrm>
            <a:off x="3687817" y="3980132"/>
            <a:ext cx="873125" cy="659694"/>
            <a:chOff x="4295736" y="3309614"/>
            <a:chExt cx="873125" cy="659694"/>
          </a:xfrm>
        </p:grpSpPr>
        <p:sp>
          <p:nvSpPr>
            <p:cNvPr id="21" name="Étiquette 20"/>
            <p:cNvSpPr/>
            <p:nvPr/>
          </p:nvSpPr>
          <p:spPr>
            <a:xfrm>
              <a:off x="4295736" y="3331520"/>
              <a:ext cx="873125" cy="637788"/>
            </a:xfrm>
            <a:prstGeom prst="plaque">
              <a:avLst/>
            </a:prstGeom>
            <a:ln/>
          </p:spPr>
          <p:style>
            <a:lnRef idx="2">
              <a:schemeClr val="accent5"/>
            </a:lnRef>
            <a:fillRef idx="1">
              <a:schemeClr val="lt1"/>
            </a:fillRef>
            <a:effectRef idx="0">
              <a:schemeClr val="accent5"/>
            </a:effectRef>
            <a:fontRef idx="minor">
              <a:schemeClr val="dk1"/>
            </a:fontRef>
          </p:style>
          <p:txBody>
            <a:bodyPr rtlCol="0" anchor="b"/>
            <a:lstStyle/>
            <a:p>
              <a:pPr algn="ctr"/>
              <a:r>
                <a:rPr lang="fr-FR" sz="800" dirty="0" smtClean="0">
                  <a:latin typeface="Arial"/>
                  <a:cs typeface="Arial"/>
                </a:rPr>
                <a:t>Fournisseur API</a:t>
              </a:r>
            </a:p>
          </p:txBody>
        </p:sp>
        <p:pic>
          <p:nvPicPr>
            <p:cNvPr id="22" name="Picture 4" descr="P:\Documents\99-icones\noun_188123_c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4100" y="3309614"/>
              <a:ext cx="395774" cy="395774"/>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5" descr="P:\Documents\99-icones\noun_1302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6181" y="5077273"/>
            <a:ext cx="263284" cy="26328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ETP3899\Downloads\BigData\icons\bw-gears.png"/>
          <p:cNvPicPr>
            <a:picLocks noChangeAspect="1" noChangeArrowheads="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50589" y="5260626"/>
            <a:ext cx="335206" cy="37919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1" descr="C:\Users\ETP3899\Downloads\BigData\icons\database.png"/>
          <p:cNvPicPr>
            <a:picLocks noChangeAspect="1" noChangeArrowheads="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8434" y="4959004"/>
            <a:ext cx="557617" cy="255958"/>
          </a:xfrm>
          <a:prstGeom prst="rect">
            <a:avLst/>
          </a:prstGeom>
          <a:noFill/>
          <a:extLst>
            <a:ext uri="{909E8E84-426E-40DD-AFC4-6F175D3DCCD1}">
              <a14:hiddenFill xmlns:a14="http://schemas.microsoft.com/office/drawing/2010/main">
                <a:solidFill>
                  <a:srgbClr val="FFFFFF"/>
                </a:solidFill>
              </a14:hiddenFill>
            </a:ext>
          </a:extLst>
        </p:spPr>
      </p:pic>
      <p:sp>
        <p:nvSpPr>
          <p:cNvPr id="26" name="Flèche droite 25"/>
          <p:cNvSpPr/>
          <p:nvPr/>
        </p:nvSpPr>
        <p:spPr>
          <a:xfrm>
            <a:off x="1875692" y="5450224"/>
            <a:ext cx="367411" cy="189598"/>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1400" dirty="0" smtClean="0">
              <a:latin typeface="Arial"/>
              <a:cs typeface="Arial"/>
            </a:endParaRPr>
          </a:p>
        </p:txBody>
      </p:sp>
      <p:sp>
        <p:nvSpPr>
          <p:cNvPr id="27" name="Flèche droite 26"/>
          <p:cNvSpPr/>
          <p:nvPr/>
        </p:nvSpPr>
        <p:spPr>
          <a:xfrm>
            <a:off x="3250047" y="5450224"/>
            <a:ext cx="367411" cy="189598"/>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1400" dirty="0" smtClean="0">
              <a:latin typeface="Arial"/>
              <a:cs typeface="Arial"/>
            </a:endParaRPr>
          </a:p>
        </p:txBody>
      </p:sp>
      <p:sp>
        <p:nvSpPr>
          <p:cNvPr id="28" name="Flèche droite 27"/>
          <p:cNvSpPr/>
          <p:nvPr/>
        </p:nvSpPr>
        <p:spPr>
          <a:xfrm>
            <a:off x="4631824" y="5415290"/>
            <a:ext cx="367411" cy="189598"/>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1400" dirty="0" smtClean="0">
              <a:latin typeface="Arial"/>
              <a:cs typeface="Arial"/>
            </a:endParaRPr>
          </a:p>
        </p:txBody>
      </p:sp>
      <p:sp>
        <p:nvSpPr>
          <p:cNvPr id="30" name="Espace réservé du texte 1"/>
          <p:cNvSpPr>
            <a:spLocks noGrp="1"/>
          </p:cNvSpPr>
          <p:nvPr>
            <p:ph type="body" sz="quarter" idx="11"/>
          </p:nvPr>
        </p:nvSpPr>
        <p:spPr>
          <a:xfrm>
            <a:off x="269101" y="141105"/>
            <a:ext cx="8162131" cy="639947"/>
          </a:xfrm>
        </p:spPr>
        <p:txBody>
          <a:bodyPr/>
          <a:lstStyle/>
          <a:p>
            <a:pPr lvl="0"/>
            <a:r>
              <a:rPr lang="fr-FR" dirty="0" smtClean="0"/>
              <a:t>Expérience utilisateur et développeur</a:t>
            </a:r>
            <a:endParaRPr lang="fr-FR" dirty="0"/>
          </a:p>
        </p:txBody>
      </p:sp>
      <p:sp>
        <p:nvSpPr>
          <p:cNvPr id="29" name="Rectangle 28"/>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1"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7263296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a:t>Gestion des erreurs </a:t>
            </a:r>
            <a:r>
              <a:rPr lang="fr-FR" sz="1600" dirty="0" smtClean="0"/>
              <a:t>– Généralités (2/2)</a:t>
            </a:r>
            <a:endParaRPr lang="fr-FR" sz="1600" dirty="0"/>
          </a:p>
        </p:txBody>
      </p:sp>
      <p:sp>
        <p:nvSpPr>
          <p:cNvPr id="3" name="Espace réservé du texte 2"/>
          <p:cNvSpPr>
            <a:spLocks noGrp="1"/>
          </p:cNvSpPr>
          <p:nvPr>
            <p:ph type="body" sz="quarter" idx="14"/>
          </p:nvPr>
        </p:nvSpPr>
        <p:spPr>
          <a:xfrm>
            <a:off x="269100" y="969435"/>
            <a:ext cx="9146250" cy="2494039"/>
          </a:xfrm>
        </p:spPr>
        <p:txBody>
          <a:bodyPr/>
          <a:lstStyle/>
          <a:p>
            <a:pPr marL="180975" lvl="1" indent="0">
              <a:buNone/>
            </a:pPr>
            <a:r>
              <a:rPr lang="fr-FR" u="sng" dirty="0"/>
              <a:t>Erreur </a:t>
            </a:r>
            <a:r>
              <a:rPr lang="fr-FR" u="sng" dirty="0" smtClean="0"/>
              <a:t>côté client</a:t>
            </a:r>
          </a:p>
          <a:p>
            <a:pPr marL="180975" lvl="1" indent="0">
              <a:buNone/>
            </a:pPr>
            <a:endParaRPr lang="fr-FR" u="sng" dirty="0" smtClean="0"/>
          </a:p>
          <a:p>
            <a:pPr lvl="2"/>
            <a:r>
              <a:rPr lang="fr-FR" dirty="0" smtClean="0"/>
              <a:t>Pour </a:t>
            </a:r>
            <a:r>
              <a:rPr lang="fr-FR" dirty="0"/>
              <a:t>les erreurs liées au client (consécutives à des contrôles sur les données métier transmises), on distingue : </a:t>
            </a:r>
            <a:endParaRPr lang="fr-FR" dirty="0" smtClean="0"/>
          </a:p>
          <a:p>
            <a:pPr marL="361950" lvl="2" indent="0">
              <a:buNone/>
            </a:pPr>
            <a:endParaRPr lang="fr-FR" dirty="0"/>
          </a:p>
          <a:p>
            <a:pPr lvl="3"/>
            <a:r>
              <a:rPr lang="fr-FR" dirty="0" smtClean="0"/>
              <a:t>Les </a:t>
            </a:r>
            <a:r>
              <a:rPr lang="fr-FR" dirty="0"/>
              <a:t>erreurs liées au format des données, qui nécessitent une modification des données avant de pouvoir soumettre de nouveau la requête. Elles seront associées à un code retour </a:t>
            </a:r>
            <a:r>
              <a:rPr lang="fr-FR" b="1" dirty="0"/>
              <a:t>400 Bad </a:t>
            </a:r>
            <a:r>
              <a:rPr lang="fr-FR" b="1" dirty="0" err="1"/>
              <a:t>Request</a:t>
            </a:r>
            <a:r>
              <a:rPr lang="fr-FR" dirty="0"/>
              <a:t>. </a:t>
            </a:r>
            <a:endParaRPr lang="fr-FR" dirty="0" smtClean="0"/>
          </a:p>
          <a:p>
            <a:pPr lvl="3"/>
            <a:r>
              <a:rPr lang="fr-FR" dirty="0" smtClean="0"/>
              <a:t>Les </a:t>
            </a:r>
            <a:r>
              <a:rPr lang="fr-FR" dirty="0"/>
              <a:t>erreurs liées à des règles de gestion non satisfaites mais qui pourraient être soumises de nouveau sans modification si une action indirecte vient modifier le contexte de la ressource (solde insuffisant, domiciliation externe à créer, …). Elles seront associées à un code retour </a:t>
            </a:r>
            <a:r>
              <a:rPr lang="fr-FR" b="1" dirty="0"/>
              <a:t>409 </a:t>
            </a:r>
            <a:r>
              <a:rPr lang="fr-FR" b="1" dirty="0" err="1"/>
              <a:t>Conflict</a:t>
            </a:r>
            <a:r>
              <a:rPr lang="fr-FR" dirty="0"/>
              <a:t>. </a:t>
            </a:r>
          </a:p>
          <a:p>
            <a:endParaRPr lang="fr-FR" dirty="0"/>
          </a:p>
        </p:txBody>
      </p:sp>
      <p:graphicFrame>
        <p:nvGraphicFramePr>
          <p:cNvPr id="5" name="Tableau 4"/>
          <p:cNvGraphicFramePr>
            <a:graphicFrameLocks noGrp="1"/>
          </p:cNvGraphicFramePr>
          <p:nvPr>
            <p:extLst>
              <p:ext uri="{D42A27DB-BD31-4B8C-83A1-F6EECF244321}">
                <p14:modId xmlns:p14="http://schemas.microsoft.com/office/powerpoint/2010/main" val="2115019257"/>
              </p:ext>
            </p:extLst>
          </p:nvPr>
        </p:nvGraphicFramePr>
        <p:xfrm>
          <a:off x="269100" y="4031001"/>
          <a:ext cx="9383486" cy="2017479"/>
        </p:xfrm>
        <a:graphic>
          <a:graphicData uri="http://schemas.openxmlformats.org/drawingml/2006/table">
            <a:tbl>
              <a:tblPr firstRow="1" bandRow="1">
                <a:tableStyleId>{5C22544A-7EE6-4342-B048-85BDC9FD1C3A}</a:tableStyleId>
              </a:tblPr>
              <a:tblGrid>
                <a:gridCol w="1786710">
                  <a:extLst>
                    <a:ext uri="{9D8B030D-6E8A-4147-A177-3AD203B41FA5}">
                      <a16:colId xmlns:a16="http://schemas.microsoft.com/office/drawing/2014/main" val="20000"/>
                    </a:ext>
                  </a:extLst>
                </a:gridCol>
                <a:gridCol w="7596776">
                  <a:extLst>
                    <a:ext uri="{9D8B030D-6E8A-4147-A177-3AD203B41FA5}">
                      <a16:colId xmlns:a16="http://schemas.microsoft.com/office/drawing/2014/main" val="20001"/>
                    </a:ext>
                  </a:extLst>
                </a:gridCol>
              </a:tblGrid>
              <a:tr h="182586">
                <a:tc>
                  <a:txBody>
                    <a:bodyPr/>
                    <a:lstStyle/>
                    <a:p>
                      <a:r>
                        <a:rPr lang="fr-FR" sz="900" dirty="0" smtClean="0"/>
                        <a:t>Code </a:t>
                      </a:r>
                      <a:r>
                        <a:rPr lang="fr-FR" sz="900" dirty="0" err="1" smtClean="0"/>
                        <a:t>status</a:t>
                      </a:r>
                      <a:endParaRPr lang="fr-FR" sz="900" dirty="0"/>
                    </a:p>
                  </a:txBody>
                  <a:tcPr/>
                </a:tc>
                <a:tc>
                  <a:txBody>
                    <a:bodyPr/>
                    <a:lstStyle/>
                    <a:p>
                      <a:r>
                        <a:rPr lang="fr-FR" sz="900" dirty="0" smtClean="0"/>
                        <a:t>Commentaires</a:t>
                      </a:r>
                      <a:endParaRPr lang="fr-FR" sz="900" dirty="0"/>
                    </a:p>
                  </a:txBody>
                  <a:tcPr/>
                </a:tc>
                <a:extLst>
                  <a:ext uri="{0D108BD9-81ED-4DB2-BD59-A6C34878D82A}">
                    <a16:rowId xmlns:a16="http://schemas.microsoft.com/office/drawing/2014/main" val="10000"/>
                  </a:ext>
                </a:extLst>
              </a:tr>
              <a:tr h="337458">
                <a:tc>
                  <a:txBody>
                    <a:bodyPr/>
                    <a:lstStyle/>
                    <a:p>
                      <a:r>
                        <a:rPr lang="fr-FR" sz="900" b="0" i="0" u="none" strike="noStrike" kern="1200" baseline="0" dirty="0" smtClean="0">
                          <a:solidFill>
                            <a:schemeClr val="dk1"/>
                          </a:solidFill>
                          <a:latin typeface="+mn-lt"/>
                          <a:ea typeface="+mn-ea"/>
                          <a:cs typeface="+mn-cs"/>
                        </a:rPr>
                        <a:t>400 Bad </a:t>
                      </a:r>
                      <a:r>
                        <a:rPr lang="fr-FR" sz="900" b="0" i="0" u="none" strike="noStrike" kern="1200" baseline="0" dirty="0" err="1" smtClean="0">
                          <a:solidFill>
                            <a:schemeClr val="dk1"/>
                          </a:solidFill>
                          <a:latin typeface="+mn-lt"/>
                          <a:ea typeface="+mn-ea"/>
                          <a:cs typeface="+mn-cs"/>
                        </a:rPr>
                        <a:t>Request</a:t>
                      </a:r>
                      <a:r>
                        <a:rPr lang="fr-FR" sz="900" b="0" i="0" u="none" strike="noStrike" kern="1200" baseline="0" dirty="0" smtClean="0">
                          <a:solidFill>
                            <a:schemeClr val="dk1"/>
                          </a:solidFill>
                          <a:latin typeface="+mn-lt"/>
                          <a:ea typeface="+mn-ea"/>
                          <a:cs typeface="+mn-cs"/>
                        </a:rPr>
                        <a:t> </a:t>
                      </a:r>
                    </a:p>
                  </a:txBody>
                  <a:tcPr/>
                </a:tc>
                <a:tc>
                  <a:txBody>
                    <a:bodyPr/>
                    <a:lstStyle/>
                    <a:p>
                      <a:r>
                        <a:rPr lang="en-US" sz="900" b="0" i="0" u="none" strike="noStrike" kern="1200" baseline="0" dirty="0" err="1" smtClean="0">
                          <a:solidFill>
                            <a:schemeClr val="dk1"/>
                          </a:solidFill>
                          <a:latin typeface="+mn-lt"/>
                          <a:ea typeface="+mn-ea"/>
                          <a:cs typeface="+mn-cs"/>
                        </a:rPr>
                        <a:t>Indique</a:t>
                      </a:r>
                      <a:r>
                        <a:rPr lang="en-US" sz="900" b="0" i="0" u="none" strike="noStrike" kern="1200" baseline="0" dirty="0" smtClean="0">
                          <a:solidFill>
                            <a:schemeClr val="dk1"/>
                          </a:solidFill>
                          <a:latin typeface="+mn-lt"/>
                          <a:ea typeface="+mn-ea"/>
                          <a:cs typeface="+mn-cs"/>
                        </a:rPr>
                        <a:t> </a:t>
                      </a:r>
                      <a:r>
                        <a:rPr lang="en-US" sz="900" b="0" i="0" u="none" strike="noStrike" kern="1200" baseline="0" dirty="0" err="1" smtClean="0">
                          <a:solidFill>
                            <a:schemeClr val="dk1"/>
                          </a:solidFill>
                          <a:latin typeface="+mn-lt"/>
                          <a:ea typeface="+mn-ea"/>
                          <a:cs typeface="+mn-cs"/>
                        </a:rPr>
                        <a:t>que</a:t>
                      </a:r>
                      <a:r>
                        <a:rPr lang="en-US" sz="900" b="0" i="0" u="none" strike="noStrike" kern="1200" baseline="0" dirty="0" smtClean="0">
                          <a:solidFill>
                            <a:schemeClr val="dk1"/>
                          </a:solidFill>
                          <a:latin typeface="+mn-lt"/>
                          <a:ea typeface="+mn-ea"/>
                          <a:cs typeface="+mn-cs"/>
                        </a:rPr>
                        <a:t> le </a:t>
                      </a:r>
                      <a:r>
                        <a:rPr lang="en-US" sz="900" b="0" i="0" u="none" strike="noStrike" kern="1200" baseline="0" dirty="0" err="1" smtClean="0">
                          <a:solidFill>
                            <a:schemeClr val="dk1"/>
                          </a:solidFill>
                          <a:latin typeface="+mn-lt"/>
                          <a:ea typeface="+mn-ea"/>
                          <a:cs typeface="+mn-cs"/>
                        </a:rPr>
                        <a:t>serveur</a:t>
                      </a:r>
                      <a:r>
                        <a:rPr lang="en-US" sz="900" b="0" i="0" u="none" strike="noStrike" kern="1200" baseline="0" dirty="0" smtClean="0">
                          <a:solidFill>
                            <a:schemeClr val="dk1"/>
                          </a:solidFill>
                          <a:latin typeface="+mn-lt"/>
                          <a:ea typeface="+mn-ea"/>
                          <a:cs typeface="+mn-cs"/>
                        </a:rPr>
                        <a:t> ne </a:t>
                      </a:r>
                      <a:r>
                        <a:rPr lang="en-US" sz="900" b="0" i="0" u="none" strike="noStrike" kern="1200" baseline="0" dirty="0" err="1" smtClean="0">
                          <a:solidFill>
                            <a:schemeClr val="dk1"/>
                          </a:solidFill>
                          <a:latin typeface="+mn-lt"/>
                          <a:ea typeface="+mn-ea"/>
                          <a:cs typeface="+mn-cs"/>
                        </a:rPr>
                        <a:t>peut</a:t>
                      </a:r>
                      <a:r>
                        <a:rPr lang="en-US" sz="900" b="0" i="0" u="none" strike="noStrike" kern="1200" baseline="0" dirty="0" smtClean="0">
                          <a:solidFill>
                            <a:schemeClr val="dk1"/>
                          </a:solidFill>
                          <a:latin typeface="+mn-lt"/>
                          <a:ea typeface="+mn-ea"/>
                          <a:cs typeface="+mn-cs"/>
                        </a:rPr>
                        <a:t> pas </a:t>
                      </a:r>
                      <a:r>
                        <a:rPr lang="en-US" sz="900" b="0" i="0" u="none" strike="noStrike" kern="1200" baseline="0" dirty="0" err="1" smtClean="0">
                          <a:solidFill>
                            <a:schemeClr val="dk1"/>
                          </a:solidFill>
                          <a:latin typeface="+mn-lt"/>
                          <a:ea typeface="+mn-ea"/>
                          <a:cs typeface="+mn-cs"/>
                        </a:rPr>
                        <a:t>éxécuter</a:t>
                      </a:r>
                      <a:r>
                        <a:rPr lang="en-US" sz="900" b="0" i="0" u="none" strike="noStrike" kern="1200" baseline="0" dirty="0" smtClean="0">
                          <a:solidFill>
                            <a:schemeClr val="dk1"/>
                          </a:solidFill>
                          <a:latin typeface="+mn-lt"/>
                          <a:ea typeface="+mn-ea"/>
                          <a:cs typeface="+mn-cs"/>
                        </a:rPr>
                        <a:t> la </a:t>
                      </a:r>
                      <a:r>
                        <a:rPr lang="en-US" sz="900" b="0" i="0" u="none" strike="noStrike" kern="1200" baseline="0" dirty="0" err="1" smtClean="0">
                          <a:solidFill>
                            <a:schemeClr val="dk1"/>
                          </a:solidFill>
                          <a:latin typeface="+mn-lt"/>
                          <a:ea typeface="+mn-ea"/>
                          <a:cs typeface="+mn-cs"/>
                        </a:rPr>
                        <a:t>requête</a:t>
                      </a:r>
                      <a:r>
                        <a:rPr lang="en-US" sz="900" b="0" i="0" u="none" strike="noStrike" kern="1200" baseline="0" dirty="0" smtClean="0">
                          <a:solidFill>
                            <a:schemeClr val="dk1"/>
                          </a:solidFill>
                          <a:latin typeface="+mn-lt"/>
                          <a:ea typeface="+mn-ea"/>
                          <a:cs typeface="+mn-cs"/>
                        </a:rPr>
                        <a:t> à cause </a:t>
                      </a:r>
                      <a:r>
                        <a:rPr lang="en-US" sz="900" b="0" i="0" u="none" strike="noStrike" kern="1200" baseline="0" dirty="0" err="1" smtClean="0">
                          <a:solidFill>
                            <a:schemeClr val="dk1"/>
                          </a:solidFill>
                          <a:latin typeface="+mn-lt"/>
                          <a:ea typeface="+mn-ea"/>
                          <a:cs typeface="+mn-cs"/>
                        </a:rPr>
                        <a:t>d’une</a:t>
                      </a:r>
                      <a:r>
                        <a:rPr lang="en-US" sz="900" b="0" i="0" u="none" strike="noStrike" kern="1200" baseline="0" dirty="0" smtClean="0">
                          <a:solidFill>
                            <a:schemeClr val="dk1"/>
                          </a:solidFill>
                          <a:latin typeface="+mn-lt"/>
                          <a:ea typeface="+mn-ea"/>
                          <a:cs typeface="+mn-cs"/>
                        </a:rPr>
                        <a:t> </a:t>
                      </a:r>
                      <a:r>
                        <a:rPr lang="en-US" sz="900" b="0" i="0" u="none" strike="noStrike" kern="1200" baseline="0" dirty="0" err="1" smtClean="0">
                          <a:solidFill>
                            <a:schemeClr val="dk1"/>
                          </a:solidFill>
                          <a:latin typeface="+mn-lt"/>
                          <a:ea typeface="+mn-ea"/>
                          <a:cs typeface="+mn-cs"/>
                        </a:rPr>
                        <a:t>erreur</a:t>
                      </a:r>
                      <a:r>
                        <a:rPr lang="en-US" sz="900" b="0" i="0" u="none" strike="noStrike" kern="1200" baseline="0" dirty="0" smtClean="0">
                          <a:solidFill>
                            <a:schemeClr val="dk1"/>
                          </a:solidFill>
                          <a:latin typeface="+mn-lt"/>
                          <a:ea typeface="+mn-ea"/>
                          <a:cs typeface="+mn-cs"/>
                        </a:rPr>
                        <a:t> client (</a:t>
                      </a:r>
                      <a:r>
                        <a:rPr lang="en-US" sz="900" b="0" i="0" u="none" strike="noStrike" kern="1200" baseline="0" dirty="0" err="1" smtClean="0">
                          <a:solidFill>
                            <a:schemeClr val="dk1"/>
                          </a:solidFill>
                          <a:latin typeface="+mn-lt"/>
                          <a:ea typeface="+mn-ea"/>
                          <a:cs typeface="+mn-cs"/>
                        </a:rPr>
                        <a:t>exemple</a:t>
                      </a:r>
                      <a:r>
                        <a:rPr lang="en-US" sz="900" b="0" i="0" u="none" strike="noStrike" kern="1200" baseline="0" dirty="0" smtClean="0">
                          <a:solidFill>
                            <a:schemeClr val="dk1"/>
                          </a:solidFill>
                          <a:latin typeface="+mn-lt"/>
                          <a:ea typeface="+mn-ea"/>
                          <a:cs typeface="+mn-cs"/>
                        </a:rPr>
                        <a:t> : malformed request syntax, invalid request message framing, or deceptive request routing). </a:t>
                      </a:r>
                    </a:p>
                  </a:txBody>
                  <a:tcPr/>
                </a:tc>
                <a:extLst>
                  <a:ext uri="{0D108BD9-81ED-4DB2-BD59-A6C34878D82A}">
                    <a16:rowId xmlns:a16="http://schemas.microsoft.com/office/drawing/2014/main" val="10001"/>
                  </a:ext>
                </a:extLst>
              </a:tr>
              <a:tr h="204645">
                <a:tc>
                  <a:txBody>
                    <a:bodyPr/>
                    <a:lstStyle/>
                    <a:p>
                      <a:r>
                        <a:rPr lang="fr-FR" sz="900" b="0" i="0" u="none" strike="noStrike" kern="1200" baseline="0" dirty="0" smtClean="0">
                          <a:solidFill>
                            <a:schemeClr val="dk1"/>
                          </a:solidFill>
                          <a:latin typeface="+mn-lt"/>
                          <a:ea typeface="+mn-ea"/>
                          <a:cs typeface="+mn-cs"/>
                        </a:rPr>
                        <a:t>401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900" dirty="0" smtClean="0"/>
                        <a:t>Non autorisé. Nécessité d’avoir un </a:t>
                      </a:r>
                      <a:r>
                        <a:rPr lang="fr-FR" sz="900" dirty="0" err="1" smtClean="0"/>
                        <a:t>credential</a:t>
                      </a:r>
                      <a:r>
                        <a:rPr lang="fr-FR" sz="900" dirty="0" smtClean="0"/>
                        <a:t> valide</a:t>
                      </a:r>
                      <a:r>
                        <a:rPr lang="fr-FR" sz="900" baseline="0" dirty="0" smtClean="0"/>
                        <a:t> pour la requête</a:t>
                      </a:r>
                      <a:endParaRPr lang="fr-FR" sz="900" dirty="0" smtClean="0"/>
                    </a:p>
                  </a:txBody>
                  <a:tcPr/>
                </a:tc>
                <a:extLst>
                  <a:ext uri="{0D108BD9-81ED-4DB2-BD59-A6C34878D82A}">
                    <a16:rowId xmlns:a16="http://schemas.microsoft.com/office/drawing/2014/main" val="10002"/>
                  </a:ext>
                </a:extLst>
              </a:tr>
              <a:tr h="23294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900" dirty="0" smtClean="0"/>
                        <a:t>403</a:t>
                      </a:r>
                      <a:r>
                        <a:rPr lang="fr-FR" sz="900" b="0" i="0" u="none" strike="noStrike" kern="1200" baseline="0" dirty="0" smtClean="0">
                          <a:solidFill>
                            <a:schemeClr val="dk1"/>
                          </a:solidFill>
                          <a:latin typeface="+mn-lt"/>
                          <a:ea typeface="+mn-ea"/>
                          <a:cs typeface="+mn-cs"/>
                        </a:rPr>
                        <a:t> </a:t>
                      </a:r>
                      <a:r>
                        <a:rPr lang="fr-FR" sz="900" b="0" i="0" u="none" strike="noStrike" kern="1200" baseline="0" dirty="0" err="1" smtClean="0">
                          <a:solidFill>
                            <a:schemeClr val="dk1"/>
                          </a:solidFill>
                          <a:latin typeface="+mn-lt"/>
                          <a:ea typeface="+mn-ea"/>
                          <a:cs typeface="+mn-cs"/>
                        </a:rPr>
                        <a:t>Forbidden</a:t>
                      </a:r>
                      <a:endParaRPr lang="fr-FR" sz="900" dirty="0" smtClean="0"/>
                    </a:p>
                  </a:txBody>
                  <a:tcPr/>
                </a:tc>
                <a:tc>
                  <a:txBody>
                    <a:bodyPr/>
                    <a:lstStyle/>
                    <a:p>
                      <a:r>
                        <a:rPr lang="fr-FR" sz="900" dirty="0" smtClean="0"/>
                        <a:t>Interdit, la requête est comprise</a:t>
                      </a:r>
                      <a:r>
                        <a:rPr lang="fr-FR" sz="900" baseline="0" dirty="0" smtClean="0"/>
                        <a:t> par le serveur mais refuse de la traiter.</a:t>
                      </a:r>
                    </a:p>
                    <a:p>
                      <a:r>
                        <a:rPr lang="fr-FR" sz="900" dirty="0" smtClean="0"/>
                        <a:t>Permet de ne pas indiquer pourquoi</a:t>
                      </a:r>
                      <a:r>
                        <a:rPr lang="fr-FR" sz="900" baseline="0" dirty="0" smtClean="0"/>
                        <a:t> la requête a été rejetée ou lorsqu’une autre réponse (code HTTP) ne correspond pas.</a:t>
                      </a:r>
                      <a:endParaRPr lang="fr-FR" sz="900" dirty="0"/>
                    </a:p>
                  </a:txBody>
                  <a:tcPr/>
                </a:tc>
                <a:extLst>
                  <a:ext uri="{0D108BD9-81ED-4DB2-BD59-A6C34878D82A}">
                    <a16:rowId xmlns:a16="http://schemas.microsoft.com/office/drawing/2014/main" val="10003"/>
                  </a:ext>
                </a:extLst>
              </a:tr>
              <a:tr h="23294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900" dirty="0" smtClean="0"/>
                        <a:t>404 Not </a:t>
                      </a:r>
                      <a:r>
                        <a:rPr lang="fr-FR" sz="900" dirty="0" err="1" smtClean="0"/>
                        <a:t>Found</a:t>
                      </a:r>
                      <a:endParaRPr lang="fr-FR" sz="9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900" dirty="0" smtClean="0"/>
                        <a:t>La ressource demandée</a:t>
                      </a:r>
                      <a:r>
                        <a:rPr lang="fr-FR" sz="900" baseline="0" dirty="0" smtClean="0"/>
                        <a:t> est inconnue.</a:t>
                      </a:r>
                      <a:endParaRPr lang="fr-FR" sz="900" dirty="0" smtClean="0"/>
                    </a:p>
                  </a:txBody>
                  <a:tcPr/>
                </a:tc>
                <a:extLst>
                  <a:ext uri="{0D108BD9-81ED-4DB2-BD59-A6C34878D82A}">
                    <a16:rowId xmlns:a16="http://schemas.microsoft.com/office/drawing/2014/main" val="10004"/>
                  </a:ext>
                </a:extLst>
              </a:tr>
              <a:tr h="595812">
                <a:tc>
                  <a:txBody>
                    <a:bodyPr/>
                    <a:lstStyle/>
                    <a:p>
                      <a:r>
                        <a:rPr lang="fr-FR" sz="900" b="0" i="0" u="none" strike="noStrike" kern="1200" baseline="0" dirty="0" smtClean="0">
                          <a:solidFill>
                            <a:schemeClr val="dk1"/>
                          </a:solidFill>
                          <a:latin typeface="+mn-lt"/>
                          <a:ea typeface="+mn-ea"/>
                          <a:cs typeface="+mn-cs"/>
                        </a:rPr>
                        <a:t>409 </a:t>
                      </a:r>
                      <a:r>
                        <a:rPr lang="fr-FR" sz="900" b="0" i="0" u="none" strike="noStrike" kern="1200" baseline="0" dirty="0" err="1" smtClean="0">
                          <a:solidFill>
                            <a:schemeClr val="dk1"/>
                          </a:solidFill>
                          <a:latin typeface="+mn-lt"/>
                          <a:ea typeface="+mn-ea"/>
                          <a:cs typeface="+mn-cs"/>
                        </a:rPr>
                        <a:t>Conflict</a:t>
                      </a:r>
                      <a:r>
                        <a:rPr lang="fr-FR" sz="900" b="0" i="0" u="none" strike="noStrike" kern="1200" baseline="0" dirty="0" smtClean="0">
                          <a:solidFill>
                            <a:schemeClr val="dk1"/>
                          </a:solidFill>
                          <a:latin typeface="+mn-lt"/>
                          <a:ea typeface="+mn-ea"/>
                          <a:cs typeface="+mn-cs"/>
                        </a:rPr>
                        <a:t> 	</a:t>
                      </a:r>
                    </a:p>
                  </a:txBody>
                  <a:tcPr/>
                </a:tc>
                <a:tc>
                  <a:txBody>
                    <a:bodyPr/>
                    <a:lstStyle/>
                    <a:p>
                      <a:r>
                        <a:rPr lang="en-US" sz="900" b="0" i="0" u="none" strike="noStrike" kern="1200" baseline="0" dirty="0" err="1" smtClean="0">
                          <a:solidFill>
                            <a:schemeClr val="dk1"/>
                          </a:solidFill>
                          <a:latin typeface="+mn-lt"/>
                          <a:ea typeface="+mn-ea"/>
                          <a:cs typeface="+mn-cs"/>
                        </a:rPr>
                        <a:t>Indique</a:t>
                      </a:r>
                      <a:r>
                        <a:rPr lang="en-US" sz="900" b="0" i="0" u="none" strike="noStrike" kern="1200" baseline="0" dirty="0" smtClean="0">
                          <a:solidFill>
                            <a:schemeClr val="dk1"/>
                          </a:solidFill>
                          <a:latin typeface="+mn-lt"/>
                          <a:ea typeface="+mn-ea"/>
                          <a:cs typeface="+mn-cs"/>
                        </a:rPr>
                        <a:t> </a:t>
                      </a:r>
                      <a:r>
                        <a:rPr lang="en-US" sz="900" b="0" i="0" u="none" strike="noStrike" kern="1200" baseline="0" dirty="0" err="1" smtClean="0">
                          <a:solidFill>
                            <a:schemeClr val="dk1"/>
                          </a:solidFill>
                          <a:latin typeface="+mn-lt"/>
                          <a:ea typeface="+mn-ea"/>
                          <a:cs typeface="+mn-cs"/>
                        </a:rPr>
                        <a:t>que</a:t>
                      </a:r>
                      <a:r>
                        <a:rPr lang="en-US" sz="900" b="0" i="0" u="none" strike="noStrike" kern="1200" baseline="0" dirty="0" smtClean="0">
                          <a:solidFill>
                            <a:schemeClr val="dk1"/>
                          </a:solidFill>
                          <a:latin typeface="+mn-lt"/>
                          <a:ea typeface="+mn-ea"/>
                          <a:cs typeface="+mn-cs"/>
                        </a:rPr>
                        <a:t> la </a:t>
                      </a:r>
                      <a:r>
                        <a:rPr lang="en-US" sz="900" b="0" i="0" u="none" strike="noStrike" kern="1200" baseline="0" dirty="0" err="1" smtClean="0">
                          <a:solidFill>
                            <a:schemeClr val="dk1"/>
                          </a:solidFill>
                          <a:latin typeface="+mn-lt"/>
                          <a:ea typeface="+mn-ea"/>
                          <a:cs typeface="+mn-cs"/>
                        </a:rPr>
                        <a:t>requête</a:t>
                      </a:r>
                      <a:r>
                        <a:rPr lang="en-US" sz="900" b="0" i="0" u="none" strike="noStrike" kern="1200" baseline="0" dirty="0" smtClean="0">
                          <a:solidFill>
                            <a:schemeClr val="dk1"/>
                          </a:solidFill>
                          <a:latin typeface="+mn-lt"/>
                          <a:ea typeface="+mn-ea"/>
                          <a:cs typeface="+mn-cs"/>
                        </a:rPr>
                        <a:t> ne </a:t>
                      </a:r>
                      <a:r>
                        <a:rPr lang="en-US" sz="900" b="0" i="0" u="none" strike="noStrike" kern="1200" baseline="0" dirty="0" err="1" smtClean="0">
                          <a:solidFill>
                            <a:schemeClr val="dk1"/>
                          </a:solidFill>
                          <a:latin typeface="+mn-lt"/>
                          <a:ea typeface="+mn-ea"/>
                          <a:cs typeface="+mn-cs"/>
                        </a:rPr>
                        <a:t>peut</a:t>
                      </a:r>
                      <a:r>
                        <a:rPr lang="en-US" sz="900" b="0" i="0" u="none" strike="noStrike" kern="1200" baseline="0" dirty="0" smtClean="0">
                          <a:solidFill>
                            <a:schemeClr val="dk1"/>
                          </a:solidFill>
                          <a:latin typeface="+mn-lt"/>
                          <a:ea typeface="+mn-ea"/>
                          <a:cs typeface="+mn-cs"/>
                        </a:rPr>
                        <a:t> pas </a:t>
                      </a:r>
                      <a:r>
                        <a:rPr lang="en-US" sz="900" b="0" i="0" u="none" strike="noStrike" kern="1200" baseline="0" dirty="0" err="1" smtClean="0">
                          <a:solidFill>
                            <a:schemeClr val="dk1"/>
                          </a:solidFill>
                          <a:latin typeface="+mn-lt"/>
                          <a:ea typeface="+mn-ea"/>
                          <a:cs typeface="+mn-cs"/>
                        </a:rPr>
                        <a:t>être</a:t>
                      </a:r>
                      <a:r>
                        <a:rPr lang="en-US" sz="900" b="0" i="0" u="none" strike="noStrike" kern="1200" baseline="0" dirty="0" smtClean="0">
                          <a:solidFill>
                            <a:schemeClr val="dk1"/>
                          </a:solidFill>
                          <a:latin typeface="+mn-lt"/>
                          <a:ea typeface="+mn-ea"/>
                          <a:cs typeface="+mn-cs"/>
                        </a:rPr>
                        <a:t> </a:t>
                      </a:r>
                      <a:r>
                        <a:rPr lang="en-US" sz="900" b="0" i="0" u="none" strike="noStrike" kern="1200" baseline="0" dirty="0" err="1" smtClean="0">
                          <a:solidFill>
                            <a:schemeClr val="dk1"/>
                          </a:solidFill>
                          <a:latin typeface="+mn-lt"/>
                          <a:ea typeface="+mn-ea"/>
                          <a:cs typeface="+mn-cs"/>
                        </a:rPr>
                        <a:t>éxécutée</a:t>
                      </a:r>
                      <a:r>
                        <a:rPr lang="en-US" sz="900" b="0" i="0" u="none" strike="noStrike" kern="1200" baseline="0" dirty="0" smtClean="0">
                          <a:solidFill>
                            <a:schemeClr val="dk1"/>
                          </a:solidFill>
                          <a:latin typeface="+mn-lt"/>
                          <a:ea typeface="+mn-ea"/>
                          <a:cs typeface="+mn-cs"/>
                        </a:rPr>
                        <a:t> en raison </a:t>
                      </a:r>
                      <a:r>
                        <a:rPr lang="fr-FR" sz="900" dirty="0" smtClean="0"/>
                        <a:t>d'un conflit avec l'état actuel de la ressource cible . Ce code est à utiliser dans le cas où l'utilisateur pourrait être en mesure de résoudre le conflit et de soumettre à nouveau la demande. Le serveur doit renvoyer</a:t>
                      </a:r>
                      <a:r>
                        <a:rPr lang="fr-FR" sz="900" baseline="0" dirty="0" smtClean="0"/>
                        <a:t> </a:t>
                      </a:r>
                      <a:r>
                        <a:rPr lang="fr-FR" sz="900" dirty="0" smtClean="0"/>
                        <a:t>un message clair avec</a:t>
                      </a:r>
                      <a:r>
                        <a:rPr lang="fr-FR" sz="900" baseline="0" dirty="0" smtClean="0"/>
                        <a:t> les informations permettant au client de résoudre le conflit.</a:t>
                      </a:r>
                      <a:endParaRPr lang="fr-FR" sz="900" dirty="0"/>
                    </a:p>
                  </a:txBody>
                  <a:tcPr/>
                </a:tc>
                <a:extLst>
                  <a:ext uri="{0D108BD9-81ED-4DB2-BD59-A6C34878D82A}">
                    <a16:rowId xmlns:a16="http://schemas.microsoft.com/office/drawing/2014/main" val="10005"/>
                  </a:ext>
                </a:extLst>
              </a:tr>
            </a:tbl>
          </a:graphicData>
        </a:graphic>
      </p:graphicFrame>
      <p:sp>
        <p:nvSpPr>
          <p:cNvPr id="6" name="Trapèze 5"/>
          <p:cNvSpPr/>
          <p:nvPr/>
        </p:nvSpPr>
        <p:spPr>
          <a:xfrm rot="10800000">
            <a:off x="5858752"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Rectangle 6"/>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7687163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a:t>Gestion des erreurs - Structure du message </a:t>
            </a:r>
            <a:r>
              <a:rPr lang="fr-FR" sz="1600" dirty="0" smtClean="0"/>
              <a:t>d’erreur</a:t>
            </a:r>
            <a:endParaRPr lang="fr-FR" sz="1600" dirty="0"/>
          </a:p>
        </p:txBody>
      </p:sp>
      <p:sp>
        <p:nvSpPr>
          <p:cNvPr id="3" name="Espace réservé du texte 2"/>
          <p:cNvSpPr>
            <a:spLocks noGrp="1"/>
          </p:cNvSpPr>
          <p:nvPr>
            <p:ph type="body" sz="quarter" idx="14"/>
          </p:nvPr>
        </p:nvSpPr>
        <p:spPr>
          <a:xfrm>
            <a:off x="269100" y="969436"/>
            <a:ext cx="9377144" cy="2535764"/>
          </a:xfrm>
        </p:spPr>
        <p:txBody>
          <a:bodyPr/>
          <a:lstStyle/>
          <a:p>
            <a:r>
              <a:rPr lang="fr-FR" dirty="0"/>
              <a:t>Le </a:t>
            </a:r>
            <a:r>
              <a:rPr lang="fr-FR" dirty="0" smtClean="0"/>
              <a:t>corps de </a:t>
            </a:r>
            <a:r>
              <a:rPr lang="fr-FR" dirty="0"/>
              <a:t>la réponse comprend un objet qui décrit une ou plusieurs erreurs JSON </a:t>
            </a:r>
          </a:p>
          <a:p>
            <a:pPr lvl="1"/>
            <a:r>
              <a:rPr lang="fr-FR" dirty="0"/>
              <a:t>Code (reprendre </a:t>
            </a:r>
            <a:r>
              <a:rPr lang="fr-FR" dirty="0" smtClean="0"/>
              <a:t>le statut HTTP) </a:t>
            </a:r>
            <a:endParaRPr lang="fr-FR" dirty="0"/>
          </a:p>
          <a:p>
            <a:pPr lvl="1"/>
            <a:r>
              <a:rPr lang="fr-FR" dirty="0"/>
              <a:t>Tableau contenant les erreurs, pour </a:t>
            </a:r>
            <a:r>
              <a:rPr lang="fr-FR" dirty="0" smtClean="0"/>
              <a:t>chacune : </a:t>
            </a:r>
            <a:endParaRPr lang="fr-FR" dirty="0"/>
          </a:p>
          <a:p>
            <a:pPr lvl="2"/>
            <a:r>
              <a:rPr lang="fr-FR" dirty="0"/>
              <a:t>Description courte </a:t>
            </a:r>
          </a:p>
          <a:p>
            <a:pPr lvl="2"/>
            <a:r>
              <a:rPr lang="fr-FR" dirty="0"/>
              <a:t>Description plus complète (message compréhensible par l'utilisateur) </a:t>
            </a:r>
          </a:p>
          <a:p>
            <a:pPr lvl="2"/>
            <a:r>
              <a:rPr lang="fr-FR" i="1" dirty="0"/>
              <a:t>URI vers une description détaillée de l'erreur , la ou les actions à effectuer, un contact </a:t>
            </a:r>
            <a:endParaRPr lang="fr-FR" dirty="0"/>
          </a:p>
          <a:p>
            <a:pPr lvl="2"/>
            <a:r>
              <a:rPr lang="fr-FR" dirty="0"/>
              <a:t>La liste des propriétés qui ont provoqué l'erreur </a:t>
            </a:r>
          </a:p>
          <a:p>
            <a:endParaRPr lang="fr-FR" dirty="0"/>
          </a:p>
          <a:p>
            <a:endParaRPr lang="fr-FR" dirty="0"/>
          </a:p>
        </p:txBody>
      </p:sp>
      <p:sp>
        <p:nvSpPr>
          <p:cNvPr id="7" name="Rectangle 6"/>
          <p:cNvSpPr/>
          <p:nvPr/>
        </p:nvSpPr>
        <p:spPr>
          <a:xfrm>
            <a:off x="522514" y="3324712"/>
            <a:ext cx="8432800" cy="3004445"/>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fr-FR" sz="900" dirty="0">
                <a:solidFill>
                  <a:schemeClr val="tx1"/>
                </a:solidFill>
                <a:latin typeface="Courier New" panose="02070309020205020404" pitchFamily="49" charset="0"/>
                <a:cs typeface="Courier New" panose="02070309020205020404" pitchFamily="49" charset="0"/>
              </a:rPr>
              <a:t>HTTP/1.1 400 Bad </a:t>
            </a:r>
            <a:r>
              <a:rPr lang="fr-FR" sz="900" dirty="0" err="1">
                <a:solidFill>
                  <a:schemeClr val="tx1"/>
                </a:solidFill>
                <a:latin typeface="Courier New" panose="02070309020205020404" pitchFamily="49" charset="0"/>
                <a:cs typeface="Courier New" panose="02070309020205020404" pitchFamily="49" charset="0"/>
              </a:rPr>
              <a:t>Request</a:t>
            </a:r>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Content-Type: Application/</a:t>
            </a:r>
            <a:r>
              <a:rPr lang="fr-FR" sz="900" dirty="0" err="1">
                <a:solidFill>
                  <a:schemeClr val="tx1"/>
                </a:solidFill>
                <a:latin typeface="Courier New" panose="02070309020205020404" pitchFamily="49" charset="0"/>
                <a:cs typeface="Courier New" panose="02070309020205020404" pitchFamily="49" charset="0"/>
              </a:rPr>
              <a:t>json</a:t>
            </a:r>
            <a:r>
              <a:rPr lang="fr-FR" sz="900" dirty="0">
                <a:solidFill>
                  <a:schemeClr val="tx1"/>
                </a:solidFill>
                <a:latin typeface="Courier New" panose="02070309020205020404" pitchFamily="49" charset="0"/>
                <a:cs typeface="Courier New" panose="02070309020205020404" pitchFamily="49" charset="0"/>
              </a:rPr>
              <a:t> </a:t>
            </a:r>
          </a:p>
          <a:p>
            <a:endParaRPr lang="fr-FR" sz="900" dirty="0">
              <a:solidFill>
                <a:schemeClr val="tx1"/>
              </a:solidFill>
              <a:latin typeface="Courier New" panose="02070309020205020404" pitchFamily="49" charset="0"/>
              <a:cs typeface="Courier New" panose="02070309020205020404" pitchFamily="49" charset="0"/>
            </a:endParaRP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error_messages</a:t>
            </a:r>
            <a:r>
              <a:rPr lang="fr-FR" sz="900" dirty="0">
                <a:solidFill>
                  <a:schemeClr val="tx1"/>
                </a:solidFill>
                <a:latin typeface="Courier New" panose="02070309020205020404" pitchFamily="49" charset="0"/>
                <a:cs typeface="Courier New" panose="02070309020205020404" pitchFamily="49" charset="0"/>
              </a:rPr>
              <a:t>": { </a:t>
            </a:r>
          </a:p>
          <a:p>
            <a:r>
              <a:rPr lang="fr-FR" sz="900" dirty="0">
                <a:solidFill>
                  <a:schemeClr val="tx1"/>
                </a:solidFill>
                <a:latin typeface="Courier New" panose="02070309020205020404" pitchFamily="49" charset="0"/>
                <a:cs typeface="Courier New" panose="02070309020205020404" pitchFamily="49" charset="0"/>
              </a:rPr>
              <a:t>  "code": "400", </a:t>
            </a:r>
          </a:p>
          <a:p>
            <a:r>
              <a:rPr lang="fr-FR" sz="900" dirty="0">
                <a:solidFill>
                  <a:schemeClr val="tx1"/>
                </a:solidFill>
                <a:latin typeface="Courier New" panose="02070309020205020404" pitchFamily="49" charset="0"/>
                <a:cs typeface="Courier New" panose="02070309020205020404" pitchFamily="49" charset="0"/>
              </a:rPr>
              <a:t>    " </a:t>
            </a:r>
            <a:r>
              <a:rPr lang="fr-FR" sz="900" dirty="0" err="1">
                <a:solidFill>
                  <a:schemeClr val="tx1"/>
                </a:solidFill>
                <a:latin typeface="Courier New" panose="02070309020205020404" pitchFamily="49" charset="0"/>
                <a:cs typeface="Courier New" panose="02070309020205020404" pitchFamily="49" charset="0"/>
              </a:rPr>
              <a:t>errors_list</a:t>
            </a:r>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 </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short_lib</a:t>
            </a:r>
            <a:r>
              <a:rPr lang="fr-FR" sz="900" dirty="0">
                <a:solidFill>
                  <a:schemeClr val="tx1"/>
                </a:solidFill>
                <a:latin typeface="Courier New" panose="02070309020205020404" pitchFamily="49" charset="0"/>
                <a:cs typeface="Courier New" panose="02070309020205020404" pitchFamily="49" charset="0"/>
              </a:rPr>
              <a:t>": "Montant supérieur au plafond", </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long_lib</a:t>
            </a:r>
            <a:r>
              <a:rPr lang="fr-FR" sz="900" dirty="0">
                <a:solidFill>
                  <a:schemeClr val="tx1"/>
                </a:solidFill>
                <a:latin typeface="Courier New" panose="02070309020205020404" pitchFamily="49" charset="0"/>
                <a:cs typeface="Courier New" panose="02070309020205020404" pitchFamily="49" charset="0"/>
              </a:rPr>
              <a:t>: "Le montant du virement dépasse le plafond de 2000 € ", </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error_code</a:t>
            </a:r>
            <a:r>
              <a:rPr lang="fr-FR" sz="900" dirty="0">
                <a:solidFill>
                  <a:schemeClr val="tx1"/>
                </a:solidFill>
                <a:latin typeface="Courier New" panose="02070309020205020404" pitchFamily="49" charset="0"/>
                <a:cs typeface="Courier New" panose="02070309020205020404" pitchFamily="49" charset="0"/>
              </a:rPr>
              <a:t>": "E9854120",</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error_value_list</a:t>
            </a:r>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montantOperation</a:t>
            </a:r>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 </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short_lib</a:t>
            </a:r>
            <a:r>
              <a:rPr lang="fr-FR" sz="900" dirty="0">
                <a:solidFill>
                  <a:schemeClr val="tx1"/>
                </a:solidFill>
                <a:latin typeface="Courier New" panose="02070309020205020404" pitchFamily="49" charset="0"/>
                <a:cs typeface="Courier New" panose="02070309020205020404" pitchFamily="49" charset="0"/>
              </a:rPr>
              <a:t>": "Erreur RIB",</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long_lib</a:t>
            </a:r>
            <a:r>
              <a:rPr lang="fr-FR" sz="900" dirty="0">
                <a:solidFill>
                  <a:schemeClr val="tx1"/>
                </a:solidFill>
                <a:latin typeface="Courier New" panose="02070309020205020404" pitchFamily="49" charset="0"/>
                <a:cs typeface="Courier New" panose="02070309020205020404" pitchFamily="49" charset="0"/>
              </a:rPr>
              <a:t>: "Un RIB externe doit être créé en back-office avant de pouvoir être utilisé", </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error_code</a:t>
            </a:r>
            <a:r>
              <a:rPr lang="fr-FR" sz="900" dirty="0">
                <a:solidFill>
                  <a:schemeClr val="tx1"/>
                </a:solidFill>
                <a:latin typeface="Courier New" panose="02070309020205020404" pitchFamily="49" charset="0"/>
                <a:cs typeface="Courier New" panose="02070309020205020404" pitchFamily="49" charset="0"/>
              </a:rPr>
              <a:t>": "E9854120",</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error_value_list</a:t>
            </a:r>
            <a:r>
              <a:rPr lang="fr-FR" sz="900" dirty="0">
                <a:solidFill>
                  <a:schemeClr val="tx1"/>
                </a:solidFill>
                <a:latin typeface="Courier New" panose="02070309020205020404" pitchFamily="49" charset="0"/>
                <a:cs typeface="Courier New" panose="02070309020205020404" pitchFamily="49" charset="0"/>
              </a:rPr>
              <a:t>":["</a:t>
            </a:r>
            <a:r>
              <a:rPr lang="fr-FR" sz="900" dirty="0" err="1">
                <a:solidFill>
                  <a:schemeClr val="tx1"/>
                </a:solidFill>
                <a:latin typeface="Courier New" panose="02070309020205020404" pitchFamily="49" charset="0"/>
                <a:cs typeface="Courier New" panose="02070309020205020404" pitchFamily="49" charset="0"/>
              </a:rPr>
              <a:t>bic</a:t>
            </a:r>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 </a:t>
            </a:r>
          </a:p>
        </p:txBody>
      </p:sp>
      <p:sp>
        <p:nvSpPr>
          <p:cNvPr id="8" name="Trapèze 7"/>
          <p:cNvSpPr/>
          <p:nvPr/>
        </p:nvSpPr>
        <p:spPr>
          <a:xfrm rot="10800000">
            <a:off x="5858752"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Rectangle 5"/>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6399143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a:t>Les codes </a:t>
            </a:r>
            <a:r>
              <a:rPr lang="fr-FR" sz="1600" dirty="0" smtClean="0"/>
              <a:t>retours souhaités (1/2)</a:t>
            </a:r>
            <a:endParaRPr lang="fr-FR" sz="1600" dirty="0"/>
          </a:p>
        </p:txBody>
      </p:sp>
      <p:sp>
        <p:nvSpPr>
          <p:cNvPr id="7" name="Trapèze 6"/>
          <p:cNvSpPr/>
          <p:nvPr/>
        </p:nvSpPr>
        <p:spPr>
          <a:xfrm rot="10800000">
            <a:off x="5858752"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aphicFrame>
        <p:nvGraphicFramePr>
          <p:cNvPr id="3" name="Tableau 2"/>
          <p:cNvGraphicFramePr>
            <a:graphicFrameLocks noGrp="1"/>
          </p:cNvGraphicFramePr>
          <p:nvPr>
            <p:extLst>
              <p:ext uri="{D42A27DB-BD31-4B8C-83A1-F6EECF244321}">
                <p14:modId xmlns:p14="http://schemas.microsoft.com/office/powerpoint/2010/main" val="1104375753"/>
              </p:ext>
            </p:extLst>
          </p:nvPr>
        </p:nvGraphicFramePr>
        <p:xfrm>
          <a:off x="190500" y="1081898"/>
          <a:ext cx="9461501" cy="5205222"/>
        </p:xfrm>
        <a:graphic>
          <a:graphicData uri="http://schemas.openxmlformats.org/drawingml/2006/table">
            <a:tbl>
              <a:tblPr firstRow="1" firstCol="1" bandRow="1">
                <a:tableStyleId>{69012ECD-51FC-41F1-AA8D-1B2483CD663E}</a:tableStyleId>
              </a:tblPr>
              <a:tblGrid>
                <a:gridCol w="676640">
                  <a:extLst>
                    <a:ext uri="{9D8B030D-6E8A-4147-A177-3AD203B41FA5}">
                      <a16:colId xmlns:a16="http://schemas.microsoft.com/office/drawing/2014/main" val="20000"/>
                    </a:ext>
                  </a:extLst>
                </a:gridCol>
                <a:gridCol w="138076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gridCol w="3791089">
                  <a:extLst>
                    <a:ext uri="{9D8B030D-6E8A-4147-A177-3AD203B41FA5}">
                      <a16:colId xmlns:a16="http://schemas.microsoft.com/office/drawing/2014/main" val="20003"/>
                    </a:ext>
                  </a:extLst>
                </a:gridCol>
                <a:gridCol w="2266812">
                  <a:extLst>
                    <a:ext uri="{9D8B030D-6E8A-4147-A177-3AD203B41FA5}">
                      <a16:colId xmlns:a16="http://schemas.microsoft.com/office/drawing/2014/main" val="20004"/>
                    </a:ext>
                  </a:extLst>
                </a:gridCol>
              </a:tblGrid>
              <a:tr h="75153">
                <a:tc>
                  <a:txBody>
                    <a:bodyPr/>
                    <a:lstStyle/>
                    <a:p>
                      <a:pPr algn="l">
                        <a:lnSpc>
                          <a:spcPct val="115000"/>
                        </a:lnSpc>
                        <a:spcAft>
                          <a:spcPts val="0"/>
                        </a:spcAft>
                      </a:pPr>
                      <a:r>
                        <a:rPr lang="fr-FR" sz="1100" kern="1200" dirty="0">
                          <a:effectLst/>
                        </a:rPr>
                        <a:t>Verbe</a:t>
                      </a:r>
                      <a:endParaRPr lang="fr-FR" sz="1100"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Type de retour</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Code HTTP</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Description</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Support par ASIC</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00"/>
                  </a:ext>
                </a:extLst>
              </a:tr>
              <a:tr h="103972">
                <a:tc rowSpan="6">
                  <a:txBody>
                    <a:bodyPr/>
                    <a:lstStyle/>
                    <a:p>
                      <a:pPr algn="l">
                        <a:lnSpc>
                          <a:spcPct val="115000"/>
                        </a:lnSpc>
                        <a:spcAft>
                          <a:spcPts val="0"/>
                        </a:spcAft>
                      </a:pPr>
                      <a:r>
                        <a:rPr lang="fr-FR" sz="1100" kern="1200">
                          <a:effectLst/>
                        </a:rPr>
                        <a:t>GET</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dirty="0">
                          <a:effectLst/>
                        </a:rPr>
                        <a:t>Succès</a:t>
                      </a:r>
                      <a:endParaRPr lang="fr-FR" sz="1100" strike="noStrike"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dirty="0">
                          <a:effectLst/>
                        </a:rPr>
                        <a:t>200 OK</a:t>
                      </a:r>
                      <a:endParaRPr lang="fr-FR" sz="1100" strike="noStrike"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Lorsque la requête a aboutit</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Oui</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01"/>
                  </a:ext>
                </a:extLst>
              </a:tr>
              <a:tr h="207943">
                <a:tc vMerge="1">
                  <a:txBody>
                    <a:bodyPr/>
                    <a:lstStyle/>
                    <a:p>
                      <a:endParaRPr lang="fr-FR"/>
                    </a:p>
                  </a:txBody>
                  <a:tcPr/>
                </a:tc>
                <a:tc>
                  <a:txBody>
                    <a:bodyPr/>
                    <a:lstStyle/>
                    <a:p>
                      <a:pPr algn="l">
                        <a:lnSpc>
                          <a:spcPct val="115000"/>
                        </a:lnSpc>
                        <a:spcAft>
                          <a:spcPts val="0"/>
                        </a:spcAft>
                      </a:pPr>
                      <a:r>
                        <a:rPr lang="fr-FR" sz="1100" strike="noStrike" kern="1200" dirty="0">
                          <a:effectLst/>
                        </a:rPr>
                        <a:t>Succès</a:t>
                      </a:r>
                      <a:endParaRPr lang="fr-FR" sz="1100" strike="noStrike"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dirty="0">
                          <a:effectLst/>
                        </a:rPr>
                        <a:t>206 Partial Content</a:t>
                      </a:r>
                      <a:endParaRPr lang="fr-FR" sz="1100" strike="noStrike"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a:effectLst/>
                        </a:rPr>
                        <a:t>Une partie seulement de la ressource a été transmise.</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Uniquement lorsque le système de pagination est utilisé (et qu’il y a d’autres pages à retourner).</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02"/>
                  </a:ext>
                </a:extLst>
              </a:tr>
              <a:tr h="155957">
                <a:tc vMerge="1">
                  <a:txBody>
                    <a:bodyPr/>
                    <a:lstStyle/>
                    <a:p>
                      <a:endParaRPr lang="fr-FR"/>
                    </a:p>
                  </a:txBody>
                  <a:tcPr/>
                </a:tc>
                <a:tc>
                  <a:txBody>
                    <a:bodyPr/>
                    <a:lstStyle/>
                    <a:p>
                      <a:pPr algn="l">
                        <a:lnSpc>
                          <a:spcPct val="115000"/>
                        </a:lnSpc>
                        <a:spcAft>
                          <a:spcPts val="0"/>
                        </a:spcAft>
                      </a:pPr>
                      <a:r>
                        <a:rPr lang="fr-FR" sz="1100" strike="noStrike" kern="1200">
                          <a:effectLst/>
                        </a:rPr>
                        <a:t>BusinessException</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403 Forbidden</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Accès refusé</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Oui (pas d’autres codes http pour une BusinessException)</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03"/>
                  </a:ext>
                </a:extLst>
              </a:tr>
              <a:tr h="122054">
                <a:tc vMerge="1">
                  <a:txBody>
                    <a:bodyPr/>
                    <a:lstStyle/>
                    <a:p>
                      <a:endParaRPr lang="fr-FR"/>
                    </a:p>
                  </a:txBody>
                  <a:tcPr/>
                </a:tc>
                <a:tc>
                  <a:txBody>
                    <a:bodyPr/>
                    <a:lstStyle/>
                    <a:p>
                      <a:pPr algn="l">
                        <a:lnSpc>
                          <a:spcPct val="115000"/>
                        </a:lnSpc>
                        <a:spcAft>
                          <a:spcPts val="0"/>
                        </a:spcAft>
                      </a:pPr>
                      <a:r>
                        <a:rPr lang="fr-FR" sz="1100" strike="noStrike" kern="1200">
                          <a:effectLst/>
                        </a:rPr>
                        <a:t>TechnicalException</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404 Not Found</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Ressource non trouvée</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Oui</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04"/>
                  </a:ext>
                </a:extLst>
              </a:tr>
              <a:tr h="259929">
                <a:tc vMerge="1">
                  <a:txBody>
                    <a:bodyPr/>
                    <a:lstStyle/>
                    <a:p>
                      <a:endParaRPr lang="fr-FR"/>
                    </a:p>
                  </a:txBody>
                  <a:tcPr/>
                </a:tc>
                <a:tc>
                  <a:txBody>
                    <a:bodyPr/>
                    <a:lstStyle/>
                    <a:p>
                      <a:pPr algn="l">
                        <a:lnSpc>
                          <a:spcPct val="115000"/>
                        </a:lnSpc>
                        <a:spcAft>
                          <a:spcPts val="0"/>
                        </a:spcAft>
                      </a:pPr>
                      <a:r>
                        <a:rPr lang="fr-FR" sz="1100" strike="noStrike" kern="1200">
                          <a:effectLst/>
                        </a:rPr>
                        <a:t>TechnicalException</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406 Not Acceptable</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La ressource demandée n'est pas disponible dans un format qui respecterait les en-têtes "Accept" de la requête. </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Non, évolution du socle ASIC à planifier.</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05"/>
                  </a:ext>
                </a:extLst>
              </a:tr>
              <a:tr h="155957">
                <a:tc vMerge="1">
                  <a:txBody>
                    <a:bodyPr/>
                    <a:lstStyle/>
                    <a:p>
                      <a:endParaRPr lang="fr-FR"/>
                    </a:p>
                  </a:txBody>
                  <a:tcPr/>
                </a:tc>
                <a:tc>
                  <a:txBody>
                    <a:bodyPr/>
                    <a:lstStyle/>
                    <a:p>
                      <a:pPr algn="l">
                        <a:lnSpc>
                          <a:spcPct val="115000"/>
                        </a:lnSpc>
                        <a:spcAft>
                          <a:spcPts val="0"/>
                        </a:spcAft>
                      </a:pPr>
                      <a:r>
                        <a:rPr lang="fr-FR" sz="1100" strike="noStrike" kern="1200" dirty="0" err="1">
                          <a:effectLst/>
                        </a:rPr>
                        <a:t>TechnicalException</a:t>
                      </a:r>
                      <a:endParaRPr lang="fr-FR" sz="1100" strike="noStrike"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401 Unauthorized</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dirty="0">
                          <a:effectLst/>
                        </a:rPr>
                        <a:t>Une authentification est nécessaire pour accéder à la ressource.</a:t>
                      </a:r>
                      <a:endParaRPr lang="fr-FR" sz="1100"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Non, évolution du socle ASIC à planifier. Renvoie actuellement un code 400.</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06"/>
                  </a:ext>
                </a:extLst>
              </a:tr>
              <a:tr h="103972">
                <a:tc rowSpan="8">
                  <a:txBody>
                    <a:bodyPr/>
                    <a:lstStyle/>
                    <a:p>
                      <a:pPr algn="l">
                        <a:lnSpc>
                          <a:spcPct val="115000"/>
                        </a:lnSpc>
                        <a:spcAft>
                          <a:spcPts val="0"/>
                        </a:spcAft>
                      </a:pPr>
                      <a:r>
                        <a:rPr lang="fr-FR" sz="1100" kern="1200">
                          <a:effectLst/>
                        </a:rPr>
                        <a:t>POST</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Succès</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200 OK</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Lorsque la requête a aboutit</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Oui</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07"/>
                  </a:ext>
                </a:extLst>
              </a:tr>
              <a:tr h="155957">
                <a:tc vMerge="1">
                  <a:txBody>
                    <a:bodyPr/>
                    <a:lstStyle/>
                    <a:p>
                      <a:endParaRPr lang="fr-FR"/>
                    </a:p>
                  </a:txBody>
                  <a:tcPr/>
                </a:tc>
                <a:tc>
                  <a:txBody>
                    <a:bodyPr/>
                    <a:lstStyle/>
                    <a:p>
                      <a:pPr algn="l">
                        <a:lnSpc>
                          <a:spcPct val="115000"/>
                        </a:lnSpc>
                        <a:spcAft>
                          <a:spcPts val="0"/>
                        </a:spcAft>
                      </a:pPr>
                      <a:r>
                        <a:rPr lang="fr-FR" sz="1100" strike="noStrike" kern="1200">
                          <a:effectLst/>
                        </a:rPr>
                        <a:t>Succès</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201 Created &amp; Location</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Requête traitée avec succès et création d’un document.</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dirty="0">
                          <a:effectLst/>
                        </a:rPr>
                        <a:t>Non, évolution du socle ASIC à planifier.</a:t>
                      </a:r>
                      <a:endParaRPr lang="fr-FR" sz="1100" dirty="0">
                        <a:effectLst/>
                        <a:latin typeface="Arial"/>
                        <a:ea typeface="Times New Roman"/>
                        <a:cs typeface="Times New Roman"/>
                      </a:endParaRPr>
                    </a:p>
                  </a:txBody>
                  <a:tcPr marL="20342" marR="20342" marT="0" marB="0"/>
                </a:tc>
                <a:extLst>
                  <a:ext uri="{0D108BD9-81ED-4DB2-BD59-A6C34878D82A}">
                    <a16:rowId xmlns:a16="http://schemas.microsoft.com/office/drawing/2014/main" val="10008"/>
                  </a:ext>
                </a:extLst>
              </a:tr>
              <a:tr h="103972">
                <a:tc vMerge="1">
                  <a:txBody>
                    <a:bodyPr/>
                    <a:lstStyle/>
                    <a:p>
                      <a:endParaRPr lang="fr-FR"/>
                    </a:p>
                  </a:txBody>
                  <a:tcPr/>
                </a:tc>
                <a:tc>
                  <a:txBody>
                    <a:bodyPr/>
                    <a:lstStyle/>
                    <a:p>
                      <a:pPr algn="l">
                        <a:lnSpc>
                          <a:spcPct val="115000"/>
                        </a:lnSpc>
                        <a:spcAft>
                          <a:spcPts val="0"/>
                        </a:spcAft>
                      </a:pPr>
                      <a:r>
                        <a:rPr lang="fr-FR" sz="1100" strike="noStrike" kern="1200">
                          <a:effectLst/>
                        </a:rPr>
                        <a:t>BusinessException</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403 Forbidden</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Accès refusé</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Oui (*)</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09"/>
                  </a:ext>
                </a:extLst>
              </a:tr>
              <a:tr h="103972">
                <a:tc vMerge="1">
                  <a:txBody>
                    <a:bodyPr/>
                    <a:lstStyle/>
                    <a:p>
                      <a:endParaRPr lang="fr-FR"/>
                    </a:p>
                  </a:txBody>
                  <a:tcPr/>
                </a:tc>
                <a:tc>
                  <a:txBody>
                    <a:bodyPr/>
                    <a:lstStyle/>
                    <a:p>
                      <a:pPr algn="l">
                        <a:lnSpc>
                          <a:spcPct val="115000"/>
                        </a:lnSpc>
                        <a:spcAft>
                          <a:spcPts val="0"/>
                        </a:spcAft>
                      </a:pPr>
                      <a:r>
                        <a:rPr lang="fr-FR" sz="1100" strike="noStrike" kern="1200">
                          <a:effectLst/>
                        </a:rPr>
                        <a:t>TechnicalException</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dirty="0">
                          <a:effectLst/>
                        </a:rPr>
                        <a:t>400 Bad </a:t>
                      </a:r>
                      <a:r>
                        <a:rPr lang="fr-FR" sz="1100" strike="noStrike" kern="1200" dirty="0" err="1">
                          <a:effectLst/>
                        </a:rPr>
                        <a:t>Request</a:t>
                      </a:r>
                      <a:endParaRPr lang="fr-FR" sz="1100" strike="noStrike"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La syntaxe de la requête est erronée.</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Oui</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10"/>
                  </a:ext>
                </a:extLst>
              </a:tr>
              <a:tr h="103972">
                <a:tc vMerge="1">
                  <a:txBody>
                    <a:bodyPr/>
                    <a:lstStyle/>
                    <a:p>
                      <a:endParaRPr lang="fr-FR"/>
                    </a:p>
                  </a:txBody>
                  <a:tcPr/>
                </a:tc>
                <a:tc>
                  <a:txBody>
                    <a:bodyPr/>
                    <a:lstStyle/>
                    <a:p>
                      <a:pPr algn="l">
                        <a:lnSpc>
                          <a:spcPct val="115000"/>
                        </a:lnSpc>
                        <a:spcAft>
                          <a:spcPts val="0"/>
                        </a:spcAft>
                      </a:pPr>
                      <a:r>
                        <a:rPr lang="fr-FR" sz="1100" strike="noStrike" kern="1200" baseline="0" dirty="0" err="1">
                          <a:effectLst/>
                        </a:rPr>
                        <a:t>TechnicalException</a:t>
                      </a:r>
                      <a:endParaRPr lang="fr-FR" sz="1100" strike="noStrike" baseline="0"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baseline="0" dirty="0">
                          <a:effectLst/>
                        </a:rPr>
                        <a:t>409 </a:t>
                      </a:r>
                      <a:r>
                        <a:rPr lang="fr-FR" sz="1100" strike="noStrike" kern="1200" baseline="0" dirty="0" err="1">
                          <a:effectLst/>
                        </a:rPr>
                        <a:t>Conflict</a:t>
                      </a:r>
                      <a:endParaRPr lang="fr-FR" sz="1100" strike="noStrike" baseline="0"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La requête ne peut être traitée en l’état actuel.</a:t>
                      </a:r>
                      <a:endParaRPr lang="fr-FR" sz="1100">
                        <a:effectLst/>
                        <a:latin typeface="Arial"/>
                        <a:ea typeface="Times New Roman"/>
                        <a:cs typeface="Times New Roman"/>
                      </a:endParaRPr>
                    </a:p>
                  </a:txBody>
                  <a:tcPr marL="20342" marR="20342"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fr-FR" sz="1100" kern="1200" dirty="0" smtClean="0">
                          <a:effectLst/>
                        </a:rPr>
                        <a:t>Non, évolution du socle ASIC à planifier.</a:t>
                      </a:r>
                      <a:endParaRPr lang="fr-FR" sz="1100" dirty="0" smtClean="0">
                        <a:effectLst/>
                        <a:latin typeface="+mn-lt"/>
                        <a:ea typeface="Times New Roman"/>
                        <a:cs typeface="Times New Roman"/>
                      </a:endParaRPr>
                    </a:p>
                  </a:txBody>
                  <a:tcPr marL="20342" marR="20342" marT="0" marB="0"/>
                </a:tc>
                <a:extLst>
                  <a:ext uri="{0D108BD9-81ED-4DB2-BD59-A6C34878D82A}">
                    <a16:rowId xmlns:a16="http://schemas.microsoft.com/office/drawing/2014/main" val="10011"/>
                  </a:ext>
                </a:extLst>
              </a:tr>
              <a:tr h="155957">
                <a:tc vMerge="1">
                  <a:txBody>
                    <a:bodyPr/>
                    <a:lstStyle/>
                    <a:p>
                      <a:endParaRPr lang="fr-FR"/>
                    </a:p>
                  </a:txBody>
                  <a:tcPr/>
                </a:tc>
                <a:tc>
                  <a:txBody>
                    <a:bodyPr/>
                    <a:lstStyle/>
                    <a:p>
                      <a:pPr algn="l">
                        <a:lnSpc>
                          <a:spcPct val="115000"/>
                        </a:lnSpc>
                        <a:spcAft>
                          <a:spcPts val="0"/>
                        </a:spcAft>
                      </a:pPr>
                      <a:r>
                        <a:rPr lang="fr-FR" sz="1100" strike="noStrike" kern="1200" baseline="0" dirty="0" err="1">
                          <a:effectLst/>
                        </a:rPr>
                        <a:t>TechnicalException</a:t>
                      </a:r>
                      <a:endParaRPr lang="fr-FR" sz="1100" strike="noStrike" baseline="0"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baseline="0" dirty="0">
                          <a:effectLst/>
                        </a:rPr>
                        <a:t>415 </a:t>
                      </a:r>
                      <a:r>
                        <a:rPr lang="fr-FR" sz="1100" strike="noStrike" kern="1200" baseline="0" dirty="0" err="1">
                          <a:effectLst/>
                        </a:rPr>
                        <a:t>Unsupported</a:t>
                      </a:r>
                      <a:r>
                        <a:rPr lang="fr-FR" sz="1100" strike="noStrike" kern="1200" baseline="0" dirty="0">
                          <a:effectLst/>
                        </a:rPr>
                        <a:t> Media Type</a:t>
                      </a:r>
                      <a:endParaRPr lang="fr-FR" sz="1100" strike="noStrike" baseline="0"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Format de requête non supporté pour une méthode et une ressource données.</a:t>
                      </a:r>
                      <a:endParaRPr lang="fr-FR" sz="1100">
                        <a:effectLst/>
                        <a:latin typeface="Arial"/>
                        <a:ea typeface="Times New Roman"/>
                        <a:cs typeface="Times New Roman"/>
                      </a:endParaRPr>
                    </a:p>
                  </a:txBody>
                  <a:tcPr marL="20342" marR="20342"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fr-FR" sz="1100" kern="1200" dirty="0" smtClean="0">
                          <a:effectLst/>
                        </a:rPr>
                        <a:t>Non, évolution du socle ASIC à planifier.</a:t>
                      </a:r>
                      <a:endParaRPr lang="fr-FR" sz="1100" dirty="0" smtClean="0">
                        <a:effectLst/>
                        <a:latin typeface="+mn-lt"/>
                        <a:ea typeface="Times New Roman"/>
                        <a:cs typeface="Times New Roman"/>
                      </a:endParaRPr>
                    </a:p>
                  </a:txBody>
                  <a:tcPr marL="20342" marR="20342" marT="0" marB="0"/>
                </a:tc>
                <a:extLst>
                  <a:ext uri="{0D108BD9-81ED-4DB2-BD59-A6C34878D82A}">
                    <a16:rowId xmlns:a16="http://schemas.microsoft.com/office/drawing/2014/main" val="10012"/>
                  </a:ext>
                </a:extLst>
              </a:tr>
              <a:tr h="155957">
                <a:tc vMerge="1">
                  <a:txBody>
                    <a:bodyPr/>
                    <a:lstStyle/>
                    <a:p>
                      <a:endParaRPr lang="fr-FR"/>
                    </a:p>
                  </a:txBody>
                  <a:tcPr/>
                </a:tc>
                <a:tc>
                  <a:txBody>
                    <a:bodyPr/>
                    <a:lstStyle/>
                    <a:p>
                      <a:pPr algn="l">
                        <a:lnSpc>
                          <a:spcPct val="115000"/>
                        </a:lnSpc>
                        <a:spcAft>
                          <a:spcPts val="0"/>
                        </a:spcAft>
                      </a:pPr>
                      <a:r>
                        <a:rPr lang="fr-FR" sz="1100" strike="noStrike" kern="1200">
                          <a:effectLst/>
                        </a:rPr>
                        <a:t>TechnicalException</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dirty="0">
                          <a:effectLst/>
                        </a:rPr>
                        <a:t>401 </a:t>
                      </a:r>
                      <a:r>
                        <a:rPr lang="fr-FR" sz="1100" strike="noStrike" kern="1200" dirty="0" err="1">
                          <a:effectLst/>
                        </a:rPr>
                        <a:t>Unauthorized</a:t>
                      </a:r>
                      <a:endParaRPr lang="fr-FR" sz="1100" strike="noStrike"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Une authentification est nécessaire pour accéder à la ressource.</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Non, évolution du socle ASIC à planifier. Renvoie actuellement un code 400.</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13"/>
                  </a:ext>
                </a:extLst>
              </a:tr>
              <a:tr h="259929">
                <a:tc vMerge="1">
                  <a:txBody>
                    <a:bodyPr/>
                    <a:lstStyle/>
                    <a:p>
                      <a:endParaRPr lang="fr-FR"/>
                    </a:p>
                  </a:txBody>
                  <a:tcPr/>
                </a:tc>
                <a:tc>
                  <a:txBody>
                    <a:bodyPr/>
                    <a:lstStyle/>
                    <a:p>
                      <a:pPr algn="l">
                        <a:lnSpc>
                          <a:spcPct val="115000"/>
                        </a:lnSpc>
                        <a:spcAft>
                          <a:spcPts val="0"/>
                        </a:spcAft>
                      </a:pPr>
                      <a:r>
                        <a:rPr lang="fr-FR" sz="1100" strike="noStrike" kern="1200">
                          <a:effectLst/>
                        </a:rPr>
                        <a:t>TechnicalException</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dirty="0">
                          <a:effectLst/>
                        </a:rPr>
                        <a:t>406 Not Acceptable</a:t>
                      </a:r>
                      <a:endParaRPr lang="fr-FR" sz="1100" strike="noStrike"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La ressource demandée n'est pas disponible dans un format qui respecterait les en-têtes "Accept" de la requête. </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dirty="0">
                          <a:effectLst/>
                        </a:rPr>
                        <a:t>Non, évolution du socle ASIC à planifier.</a:t>
                      </a:r>
                      <a:endParaRPr lang="fr-FR" sz="1100" dirty="0">
                        <a:effectLst/>
                        <a:latin typeface="Arial"/>
                        <a:ea typeface="Times New Roman"/>
                        <a:cs typeface="Times New Roman"/>
                      </a:endParaRPr>
                    </a:p>
                  </a:txBody>
                  <a:tcPr marL="20342" marR="20342" marT="0" marB="0"/>
                </a:tc>
                <a:extLst>
                  <a:ext uri="{0D108BD9-81ED-4DB2-BD59-A6C34878D82A}">
                    <a16:rowId xmlns:a16="http://schemas.microsoft.com/office/drawing/2014/main" val="10014"/>
                  </a:ext>
                </a:extLst>
              </a:tr>
            </a:tbl>
          </a:graphicData>
        </a:graphic>
      </p:graphicFrame>
      <p:sp>
        <p:nvSpPr>
          <p:cNvPr id="5" name="Rectangle 4"/>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5438871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a:t>Les codes </a:t>
            </a:r>
            <a:r>
              <a:rPr lang="fr-FR" sz="1600" dirty="0" smtClean="0"/>
              <a:t>retours souhaités (2/2)</a:t>
            </a:r>
            <a:endParaRPr lang="fr-FR" sz="1600" dirty="0"/>
          </a:p>
        </p:txBody>
      </p:sp>
      <p:sp>
        <p:nvSpPr>
          <p:cNvPr id="7" name="Trapèze 6"/>
          <p:cNvSpPr/>
          <p:nvPr/>
        </p:nvSpPr>
        <p:spPr>
          <a:xfrm rot="10800000">
            <a:off x="5858752"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aphicFrame>
        <p:nvGraphicFramePr>
          <p:cNvPr id="3" name="Tableau 2"/>
          <p:cNvGraphicFramePr>
            <a:graphicFrameLocks noGrp="1"/>
          </p:cNvGraphicFramePr>
          <p:nvPr>
            <p:extLst>
              <p:ext uri="{D42A27DB-BD31-4B8C-83A1-F6EECF244321}">
                <p14:modId xmlns:p14="http://schemas.microsoft.com/office/powerpoint/2010/main" val="2441549176"/>
              </p:ext>
            </p:extLst>
          </p:nvPr>
        </p:nvGraphicFramePr>
        <p:xfrm>
          <a:off x="190500" y="800455"/>
          <a:ext cx="9626600" cy="5398008"/>
        </p:xfrm>
        <a:graphic>
          <a:graphicData uri="http://schemas.openxmlformats.org/drawingml/2006/table">
            <a:tbl>
              <a:tblPr firstRow="1" firstCol="1" bandRow="1">
                <a:tableStyleId>{69012ECD-51FC-41F1-AA8D-1B2483CD663E}</a:tableStyleId>
              </a:tblPr>
              <a:tblGrid>
                <a:gridCol w="688447">
                  <a:extLst>
                    <a:ext uri="{9D8B030D-6E8A-4147-A177-3AD203B41FA5}">
                      <a16:colId xmlns:a16="http://schemas.microsoft.com/office/drawing/2014/main" val="20000"/>
                    </a:ext>
                  </a:extLst>
                </a:gridCol>
                <a:gridCol w="1343553">
                  <a:extLst>
                    <a:ext uri="{9D8B030D-6E8A-4147-A177-3AD203B41FA5}">
                      <a16:colId xmlns:a16="http://schemas.microsoft.com/office/drawing/2014/main" val="20001"/>
                    </a:ext>
                  </a:extLst>
                </a:gridCol>
                <a:gridCol w="1353462">
                  <a:extLst>
                    <a:ext uri="{9D8B030D-6E8A-4147-A177-3AD203B41FA5}">
                      <a16:colId xmlns:a16="http://schemas.microsoft.com/office/drawing/2014/main" val="20002"/>
                    </a:ext>
                  </a:extLst>
                </a:gridCol>
                <a:gridCol w="3853538">
                  <a:extLst>
                    <a:ext uri="{9D8B030D-6E8A-4147-A177-3AD203B41FA5}">
                      <a16:colId xmlns:a16="http://schemas.microsoft.com/office/drawing/2014/main" val="20003"/>
                    </a:ext>
                  </a:extLst>
                </a:gridCol>
                <a:gridCol w="2387600">
                  <a:extLst>
                    <a:ext uri="{9D8B030D-6E8A-4147-A177-3AD203B41FA5}">
                      <a16:colId xmlns:a16="http://schemas.microsoft.com/office/drawing/2014/main" val="20004"/>
                    </a:ext>
                  </a:extLst>
                </a:gridCol>
              </a:tblGrid>
              <a:tr h="75153">
                <a:tc>
                  <a:txBody>
                    <a:bodyPr/>
                    <a:lstStyle/>
                    <a:p>
                      <a:pPr algn="l">
                        <a:lnSpc>
                          <a:spcPct val="115000"/>
                        </a:lnSpc>
                        <a:spcAft>
                          <a:spcPts val="0"/>
                        </a:spcAft>
                      </a:pPr>
                      <a:r>
                        <a:rPr lang="fr-FR" sz="1100" kern="1200" dirty="0">
                          <a:effectLst/>
                        </a:rPr>
                        <a:t>Verbe</a:t>
                      </a:r>
                      <a:endParaRPr lang="fr-FR" sz="1100"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Type de retour</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Code HTTP</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Description</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Support par ASIC</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00"/>
                  </a:ext>
                </a:extLst>
              </a:tr>
              <a:tr h="128458">
                <a:tc rowSpan="8">
                  <a:txBody>
                    <a:bodyPr/>
                    <a:lstStyle/>
                    <a:p>
                      <a:pPr algn="l">
                        <a:lnSpc>
                          <a:spcPct val="115000"/>
                        </a:lnSpc>
                        <a:spcAft>
                          <a:spcPts val="0"/>
                        </a:spcAft>
                      </a:pPr>
                      <a:r>
                        <a:rPr lang="fr-FR" sz="1100" kern="1200" dirty="0">
                          <a:effectLst/>
                        </a:rPr>
                        <a:t>PUT</a:t>
                      </a:r>
                      <a:endParaRPr lang="fr-FR" sz="1100"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dirty="0">
                          <a:effectLst/>
                        </a:rPr>
                        <a:t>Succès</a:t>
                      </a:r>
                      <a:endParaRPr lang="fr-FR" sz="1100" strike="noStrike"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200 OK</a:t>
                      </a:r>
                      <a:endParaRPr lang="fr-FR" sz="1100" strike="noStrike">
                        <a:effectLst/>
                        <a:latin typeface="Arial"/>
                        <a:ea typeface="Times New Roman"/>
                        <a:cs typeface="Times New Roman"/>
                      </a:endParaRPr>
                    </a:p>
                  </a:txBody>
                  <a:tcPr marL="20342" marR="20342" marT="0" marB="0"/>
                </a:tc>
                <a:tc>
                  <a:txBody>
                    <a:bodyPr/>
                    <a:lstStyle/>
                    <a:p>
                      <a:pPr algn="just">
                        <a:lnSpc>
                          <a:spcPct val="115000"/>
                        </a:lnSpc>
                      </a:pPr>
                      <a:endParaRPr lang="fr-FR" sz="1100">
                        <a:effectLst/>
                        <a:latin typeface="Calibri"/>
                        <a:cs typeface="Times New Roman"/>
                      </a:endParaRPr>
                    </a:p>
                  </a:txBody>
                  <a:tcPr marL="20342" marR="20342" marT="0" marB="0"/>
                </a:tc>
                <a:tc>
                  <a:txBody>
                    <a:bodyPr/>
                    <a:lstStyle/>
                    <a:p>
                      <a:pPr algn="l">
                        <a:lnSpc>
                          <a:spcPct val="115000"/>
                        </a:lnSpc>
                        <a:spcAft>
                          <a:spcPts val="0"/>
                        </a:spcAft>
                      </a:pPr>
                      <a:r>
                        <a:rPr lang="fr-FR" sz="1100" kern="1200" dirty="0">
                          <a:effectLst/>
                        </a:rPr>
                        <a:t>Oui</a:t>
                      </a:r>
                      <a:endParaRPr lang="fr-FR" sz="1100" dirty="0">
                        <a:effectLst/>
                        <a:latin typeface="Arial"/>
                        <a:ea typeface="Times New Roman"/>
                        <a:cs typeface="Times New Roman"/>
                      </a:endParaRPr>
                    </a:p>
                  </a:txBody>
                  <a:tcPr marL="20342" marR="20342" marT="0" marB="0"/>
                </a:tc>
                <a:extLst>
                  <a:ext uri="{0D108BD9-81ED-4DB2-BD59-A6C34878D82A}">
                    <a16:rowId xmlns:a16="http://schemas.microsoft.com/office/drawing/2014/main" val="10001"/>
                  </a:ext>
                </a:extLst>
              </a:tr>
              <a:tr h="155957">
                <a:tc vMerge="1">
                  <a:txBody>
                    <a:bodyPr/>
                    <a:lstStyle/>
                    <a:p>
                      <a:endParaRPr lang="fr-FR"/>
                    </a:p>
                  </a:txBody>
                  <a:tcPr/>
                </a:tc>
                <a:tc>
                  <a:txBody>
                    <a:bodyPr/>
                    <a:lstStyle/>
                    <a:p>
                      <a:pPr algn="l">
                        <a:lnSpc>
                          <a:spcPct val="115000"/>
                        </a:lnSpc>
                        <a:spcAft>
                          <a:spcPts val="0"/>
                        </a:spcAft>
                      </a:pPr>
                      <a:r>
                        <a:rPr lang="fr-FR" sz="1100" strike="noStrike" kern="1200" dirty="0">
                          <a:effectLst/>
                        </a:rPr>
                        <a:t>Succès</a:t>
                      </a:r>
                      <a:endParaRPr lang="fr-FR" sz="1100" strike="noStrike"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204 No Content &amp; Location</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Requête traitée avec succès mais pas d’information à renvoyer.</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dirty="0">
                          <a:effectLst/>
                        </a:rPr>
                        <a:t>Non, évolution du socle ASIC à planifier.</a:t>
                      </a:r>
                      <a:endParaRPr lang="fr-FR" sz="1100" dirty="0">
                        <a:effectLst/>
                        <a:latin typeface="Arial"/>
                        <a:ea typeface="Times New Roman"/>
                        <a:cs typeface="Times New Roman"/>
                      </a:endParaRPr>
                    </a:p>
                  </a:txBody>
                  <a:tcPr marL="20342" marR="20342" marT="0" marB="0"/>
                </a:tc>
                <a:extLst>
                  <a:ext uri="{0D108BD9-81ED-4DB2-BD59-A6C34878D82A}">
                    <a16:rowId xmlns:a16="http://schemas.microsoft.com/office/drawing/2014/main" val="10002"/>
                  </a:ext>
                </a:extLst>
              </a:tr>
              <a:tr h="103972">
                <a:tc vMerge="1">
                  <a:txBody>
                    <a:bodyPr/>
                    <a:lstStyle/>
                    <a:p>
                      <a:endParaRPr lang="fr-FR"/>
                    </a:p>
                  </a:txBody>
                  <a:tcPr/>
                </a:tc>
                <a:tc>
                  <a:txBody>
                    <a:bodyPr/>
                    <a:lstStyle/>
                    <a:p>
                      <a:pPr algn="l">
                        <a:lnSpc>
                          <a:spcPct val="115000"/>
                        </a:lnSpc>
                        <a:spcAft>
                          <a:spcPts val="0"/>
                        </a:spcAft>
                      </a:pPr>
                      <a:r>
                        <a:rPr lang="fr-FR" sz="1100" strike="noStrike" kern="1200">
                          <a:effectLst/>
                        </a:rPr>
                        <a:t>BusinessException</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403 Forbidden</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Accès refusé</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Oui (*)</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03"/>
                  </a:ext>
                </a:extLst>
              </a:tr>
              <a:tr h="103972">
                <a:tc vMerge="1">
                  <a:txBody>
                    <a:bodyPr/>
                    <a:lstStyle/>
                    <a:p>
                      <a:endParaRPr lang="fr-FR"/>
                    </a:p>
                  </a:txBody>
                  <a:tcPr/>
                </a:tc>
                <a:tc>
                  <a:txBody>
                    <a:bodyPr/>
                    <a:lstStyle/>
                    <a:p>
                      <a:pPr algn="l">
                        <a:lnSpc>
                          <a:spcPct val="115000"/>
                        </a:lnSpc>
                        <a:spcAft>
                          <a:spcPts val="0"/>
                        </a:spcAft>
                      </a:pPr>
                      <a:r>
                        <a:rPr lang="fr-FR" sz="1100" strike="noStrike" kern="1200">
                          <a:effectLst/>
                        </a:rPr>
                        <a:t>TechnicalException</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400 Bad Request</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La syntaxe de la requête est erronée.</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Oui</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04"/>
                  </a:ext>
                </a:extLst>
              </a:tr>
              <a:tr h="103972">
                <a:tc vMerge="1">
                  <a:txBody>
                    <a:bodyPr/>
                    <a:lstStyle/>
                    <a:p>
                      <a:endParaRPr lang="fr-FR"/>
                    </a:p>
                  </a:txBody>
                  <a:tcPr/>
                </a:tc>
                <a:tc>
                  <a:txBody>
                    <a:bodyPr/>
                    <a:lstStyle/>
                    <a:p>
                      <a:pPr algn="l">
                        <a:lnSpc>
                          <a:spcPct val="115000"/>
                        </a:lnSpc>
                        <a:spcAft>
                          <a:spcPts val="0"/>
                        </a:spcAft>
                      </a:pPr>
                      <a:r>
                        <a:rPr lang="fr-FR" sz="1100" strike="noStrike" kern="1200" baseline="0" dirty="0" err="1">
                          <a:effectLst/>
                        </a:rPr>
                        <a:t>TechnicalException</a:t>
                      </a:r>
                      <a:endParaRPr lang="fr-FR" sz="1100" strike="noStrike" baseline="0"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baseline="0">
                          <a:effectLst/>
                        </a:rPr>
                        <a:t>409 Conflict</a:t>
                      </a:r>
                      <a:endParaRPr lang="fr-FR" sz="1100" strike="noStrike" baseline="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La requête ne peut être traitée en l’état actuel.</a:t>
                      </a:r>
                      <a:endParaRPr lang="fr-FR" sz="1100">
                        <a:effectLst/>
                        <a:latin typeface="Arial"/>
                        <a:ea typeface="Times New Roman"/>
                        <a:cs typeface="Times New Roman"/>
                      </a:endParaRPr>
                    </a:p>
                  </a:txBody>
                  <a:tcPr marL="20342" marR="20342"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fr-FR" sz="1100" kern="1200" dirty="0" smtClean="0">
                          <a:effectLst/>
                        </a:rPr>
                        <a:t>Non, évolution du socle ASIC à planifier.</a:t>
                      </a:r>
                      <a:endParaRPr lang="fr-FR" sz="1100" dirty="0" smtClean="0">
                        <a:effectLst/>
                        <a:latin typeface="+mn-lt"/>
                        <a:ea typeface="Times New Roman"/>
                        <a:cs typeface="Times New Roman"/>
                      </a:endParaRPr>
                    </a:p>
                  </a:txBody>
                  <a:tcPr marL="20342" marR="20342" marT="0" marB="0"/>
                </a:tc>
                <a:extLst>
                  <a:ext uri="{0D108BD9-81ED-4DB2-BD59-A6C34878D82A}">
                    <a16:rowId xmlns:a16="http://schemas.microsoft.com/office/drawing/2014/main" val="10005"/>
                  </a:ext>
                </a:extLst>
              </a:tr>
              <a:tr h="155957">
                <a:tc vMerge="1">
                  <a:txBody>
                    <a:bodyPr/>
                    <a:lstStyle/>
                    <a:p>
                      <a:endParaRPr lang="fr-FR"/>
                    </a:p>
                  </a:txBody>
                  <a:tcPr/>
                </a:tc>
                <a:tc>
                  <a:txBody>
                    <a:bodyPr/>
                    <a:lstStyle/>
                    <a:p>
                      <a:pPr algn="l">
                        <a:lnSpc>
                          <a:spcPct val="115000"/>
                        </a:lnSpc>
                        <a:spcAft>
                          <a:spcPts val="0"/>
                        </a:spcAft>
                      </a:pPr>
                      <a:r>
                        <a:rPr lang="fr-FR" sz="1100" strike="noStrike" kern="1200" baseline="0" dirty="0" err="1">
                          <a:effectLst/>
                        </a:rPr>
                        <a:t>TechnicalException</a:t>
                      </a:r>
                      <a:endParaRPr lang="fr-FR" sz="1100" strike="noStrike" baseline="0"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baseline="0" dirty="0">
                          <a:effectLst/>
                        </a:rPr>
                        <a:t>415 </a:t>
                      </a:r>
                      <a:r>
                        <a:rPr lang="fr-FR" sz="1100" strike="noStrike" kern="1200" baseline="0" dirty="0" err="1">
                          <a:effectLst/>
                        </a:rPr>
                        <a:t>Unsupported</a:t>
                      </a:r>
                      <a:r>
                        <a:rPr lang="fr-FR" sz="1100" strike="noStrike" kern="1200" baseline="0" dirty="0">
                          <a:effectLst/>
                        </a:rPr>
                        <a:t> Media Type</a:t>
                      </a:r>
                      <a:endParaRPr lang="fr-FR" sz="1100" strike="noStrike" baseline="0"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Format de requête non supporté pour une méthode et une ressource données.</a:t>
                      </a:r>
                      <a:endParaRPr lang="fr-FR" sz="1100">
                        <a:effectLst/>
                        <a:latin typeface="Arial"/>
                        <a:ea typeface="Times New Roman"/>
                        <a:cs typeface="Times New Roman"/>
                      </a:endParaRPr>
                    </a:p>
                  </a:txBody>
                  <a:tcPr marL="20342" marR="20342" marT="0" marB="0"/>
                </a:tc>
                <a:tc>
                  <a:txBody>
                    <a:bodyPr/>
                    <a:lstStyle/>
                    <a:p>
                      <a:pPr marL="0" marR="0" indent="0" algn="l" defTabSz="457200" rtl="0" eaLnBrk="1" fontAlgn="auto" latinLnBrk="0" hangingPunct="1">
                        <a:lnSpc>
                          <a:spcPct val="115000"/>
                        </a:lnSpc>
                        <a:spcBef>
                          <a:spcPts val="0"/>
                        </a:spcBef>
                        <a:spcAft>
                          <a:spcPts val="0"/>
                        </a:spcAft>
                        <a:buClrTx/>
                        <a:buSzTx/>
                        <a:buFontTx/>
                        <a:buNone/>
                        <a:tabLst/>
                        <a:defRPr/>
                      </a:pPr>
                      <a:r>
                        <a:rPr lang="fr-FR" sz="1100" kern="1200" dirty="0" smtClean="0">
                          <a:effectLst/>
                        </a:rPr>
                        <a:t>Non, évolution du socle ASIC à planifier.</a:t>
                      </a:r>
                      <a:endParaRPr lang="fr-FR" sz="1100" dirty="0" smtClean="0">
                        <a:effectLst/>
                        <a:latin typeface="+mn-lt"/>
                        <a:ea typeface="Times New Roman"/>
                        <a:cs typeface="Times New Roman"/>
                      </a:endParaRPr>
                    </a:p>
                  </a:txBody>
                  <a:tcPr marL="20342" marR="20342" marT="0" marB="0"/>
                </a:tc>
                <a:extLst>
                  <a:ext uri="{0D108BD9-81ED-4DB2-BD59-A6C34878D82A}">
                    <a16:rowId xmlns:a16="http://schemas.microsoft.com/office/drawing/2014/main" val="10006"/>
                  </a:ext>
                </a:extLst>
              </a:tr>
              <a:tr h="103972">
                <a:tc vMerge="1">
                  <a:txBody>
                    <a:bodyPr/>
                    <a:lstStyle/>
                    <a:p>
                      <a:endParaRPr lang="fr-FR"/>
                    </a:p>
                  </a:txBody>
                  <a:tcPr/>
                </a:tc>
                <a:tc>
                  <a:txBody>
                    <a:bodyPr/>
                    <a:lstStyle/>
                    <a:p>
                      <a:pPr algn="l">
                        <a:lnSpc>
                          <a:spcPct val="115000"/>
                        </a:lnSpc>
                        <a:spcAft>
                          <a:spcPts val="0"/>
                        </a:spcAft>
                      </a:pPr>
                      <a:r>
                        <a:rPr lang="fr-FR" sz="1100" strike="noStrike" kern="1200">
                          <a:effectLst/>
                        </a:rPr>
                        <a:t>TechnicalException</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404 Not Found</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Ressource non trouvée</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Oui</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07"/>
                  </a:ext>
                </a:extLst>
              </a:tr>
              <a:tr h="155957">
                <a:tc vMerge="1">
                  <a:txBody>
                    <a:bodyPr/>
                    <a:lstStyle/>
                    <a:p>
                      <a:endParaRPr lang="fr-FR"/>
                    </a:p>
                  </a:txBody>
                  <a:tcPr/>
                </a:tc>
                <a:tc>
                  <a:txBody>
                    <a:bodyPr/>
                    <a:lstStyle/>
                    <a:p>
                      <a:pPr algn="l">
                        <a:lnSpc>
                          <a:spcPct val="115000"/>
                        </a:lnSpc>
                        <a:spcAft>
                          <a:spcPts val="0"/>
                        </a:spcAft>
                      </a:pPr>
                      <a:r>
                        <a:rPr lang="fr-FR" sz="1100" strike="noStrike" kern="1200">
                          <a:effectLst/>
                        </a:rPr>
                        <a:t>TechnicalException</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dirty="0">
                          <a:effectLst/>
                        </a:rPr>
                        <a:t>401 </a:t>
                      </a:r>
                      <a:r>
                        <a:rPr lang="fr-FR" sz="1100" strike="noStrike" kern="1200" dirty="0" err="1">
                          <a:effectLst/>
                        </a:rPr>
                        <a:t>Unauthorized</a:t>
                      </a:r>
                      <a:endParaRPr lang="fr-FR" sz="1100" strike="noStrike"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Une authentification est nécessaire pour accéder à la ressource. </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Non, évolution du socle ASIC à planifier. Renvoie actuellement un code 400.</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08"/>
                  </a:ext>
                </a:extLst>
              </a:tr>
              <a:tr h="99074">
                <a:tc rowSpan="5">
                  <a:txBody>
                    <a:bodyPr/>
                    <a:lstStyle/>
                    <a:p>
                      <a:pPr algn="l">
                        <a:lnSpc>
                          <a:spcPct val="115000"/>
                        </a:lnSpc>
                        <a:spcAft>
                          <a:spcPts val="0"/>
                        </a:spcAft>
                      </a:pPr>
                      <a:r>
                        <a:rPr lang="fr-FR" sz="1100" kern="1200">
                          <a:effectLst/>
                        </a:rPr>
                        <a:t>DELETE</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Succès</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200 OK</a:t>
                      </a:r>
                      <a:endParaRPr lang="fr-FR" sz="1100" strike="noStrike">
                        <a:effectLst/>
                        <a:latin typeface="Arial"/>
                        <a:ea typeface="Times New Roman"/>
                        <a:cs typeface="Times New Roman"/>
                      </a:endParaRPr>
                    </a:p>
                  </a:txBody>
                  <a:tcPr marL="20342" marR="20342" marT="0" marB="0"/>
                </a:tc>
                <a:tc>
                  <a:txBody>
                    <a:bodyPr/>
                    <a:lstStyle/>
                    <a:p>
                      <a:pPr algn="just">
                        <a:lnSpc>
                          <a:spcPct val="115000"/>
                        </a:lnSpc>
                      </a:pPr>
                      <a:endParaRPr lang="fr-FR" sz="1100" dirty="0">
                        <a:effectLst/>
                        <a:latin typeface="Calibri"/>
                        <a:cs typeface="Times New Roman"/>
                      </a:endParaRPr>
                    </a:p>
                  </a:txBody>
                  <a:tcPr marL="20342" marR="20342" marT="0" marB="0"/>
                </a:tc>
                <a:tc>
                  <a:txBody>
                    <a:bodyPr/>
                    <a:lstStyle/>
                    <a:p>
                      <a:pPr algn="l">
                        <a:lnSpc>
                          <a:spcPct val="115000"/>
                        </a:lnSpc>
                        <a:spcAft>
                          <a:spcPts val="0"/>
                        </a:spcAft>
                      </a:pPr>
                      <a:r>
                        <a:rPr lang="fr-FR" sz="1100" kern="1200">
                          <a:effectLst/>
                        </a:rPr>
                        <a:t>Oui</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09"/>
                  </a:ext>
                </a:extLst>
              </a:tr>
              <a:tr h="155957">
                <a:tc vMerge="1">
                  <a:txBody>
                    <a:bodyPr/>
                    <a:lstStyle/>
                    <a:p>
                      <a:endParaRPr lang="fr-FR"/>
                    </a:p>
                  </a:txBody>
                  <a:tcPr/>
                </a:tc>
                <a:tc>
                  <a:txBody>
                    <a:bodyPr/>
                    <a:lstStyle/>
                    <a:p>
                      <a:pPr algn="l">
                        <a:lnSpc>
                          <a:spcPct val="115000"/>
                        </a:lnSpc>
                        <a:spcAft>
                          <a:spcPts val="0"/>
                        </a:spcAft>
                      </a:pPr>
                      <a:r>
                        <a:rPr lang="fr-FR" sz="1100" strike="noStrike" kern="1200">
                          <a:effectLst/>
                        </a:rPr>
                        <a:t>Succès</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204 No Content</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Requête traitée avec succès mais pas d’information à renvoyer.</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Non, évolution du socle ASIC à planifier.</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10"/>
                  </a:ext>
                </a:extLst>
              </a:tr>
              <a:tr h="103972">
                <a:tc vMerge="1">
                  <a:txBody>
                    <a:bodyPr/>
                    <a:lstStyle/>
                    <a:p>
                      <a:endParaRPr lang="fr-FR"/>
                    </a:p>
                  </a:txBody>
                  <a:tcPr/>
                </a:tc>
                <a:tc>
                  <a:txBody>
                    <a:bodyPr/>
                    <a:lstStyle/>
                    <a:p>
                      <a:pPr algn="l">
                        <a:lnSpc>
                          <a:spcPct val="115000"/>
                        </a:lnSpc>
                        <a:spcAft>
                          <a:spcPts val="0"/>
                        </a:spcAft>
                      </a:pPr>
                      <a:r>
                        <a:rPr lang="fr-FR" sz="1100" strike="noStrike" kern="1200">
                          <a:effectLst/>
                        </a:rPr>
                        <a:t>TechnicalException</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404 Not Found</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Ressource non trouvée</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Oui</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11"/>
                  </a:ext>
                </a:extLst>
              </a:tr>
              <a:tr h="155957">
                <a:tc vMerge="1">
                  <a:txBody>
                    <a:bodyPr/>
                    <a:lstStyle/>
                    <a:p>
                      <a:endParaRPr lang="fr-FR"/>
                    </a:p>
                  </a:txBody>
                  <a:tcPr/>
                </a:tc>
                <a:tc>
                  <a:txBody>
                    <a:bodyPr/>
                    <a:lstStyle/>
                    <a:p>
                      <a:pPr algn="l">
                        <a:lnSpc>
                          <a:spcPct val="115000"/>
                        </a:lnSpc>
                        <a:spcAft>
                          <a:spcPts val="0"/>
                        </a:spcAft>
                      </a:pPr>
                      <a:r>
                        <a:rPr lang="fr-FR" sz="1100" strike="noStrike" kern="1200">
                          <a:effectLst/>
                        </a:rPr>
                        <a:t>TechnicalException</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dirty="0">
                          <a:effectLst/>
                        </a:rPr>
                        <a:t>401 </a:t>
                      </a:r>
                      <a:r>
                        <a:rPr lang="fr-FR" sz="1100" strike="noStrike" kern="1200" dirty="0" err="1">
                          <a:effectLst/>
                        </a:rPr>
                        <a:t>Unauthorized</a:t>
                      </a:r>
                      <a:endParaRPr lang="fr-FR" sz="1100" strike="noStrike"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Une authentification est nécessaire pour accéder à la ressource. </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Non, évolution du socle ASIC à planifier. Renvoie actuellement un code 400.</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12"/>
                  </a:ext>
                </a:extLst>
              </a:tr>
              <a:tr h="103972">
                <a:tc vMerge="1">
                  <a:txBody>
                    <a:bodyPr/>
                    <a:lstStyle/>
                    <a:p>
                      <a:endParaRPr lang="fr-FR"/>
                    </a:p>
                  </a:txBody>
                  <a:tcPr/>
                </a:tc>
                <a:tc>
                  <a:txBody>
                    <a:bodyPr/>
                    <a:lstStyle/>
                    <a:p>
                      <a:pPr algn="l">
                        <a:lnSpc>
                          <a:spcPct val="115000"/>
                        </a:lnSpc>
                        <a:spcAft>
                          <a:spcPts val="0"/>
                        </a:spcAft>
                      </a:pPr>
                      <a:r>
                        <a:rPr lang="fr-FR" sz="1100" strike="noStrike" kern="1200">
                          <a:effectLst/>
                        </a:rPr>
                        <a:t>BusinessException</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403 Forbidden</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Accès refusé</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Oui (*)</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13"/>
                  </a:ext>
                </a:extLst>
              </a:tr>
              <a:tr h="75153">
                <a:tc rowSpan="2">
                  <a:txBody>
                    <a:bodyPr/>
                    <a:lstStyle/>
                    <a:p>
                      <a:pPr algn="l">
                        <a:lnSpc>
                          <a:spcPct val="115000"/>
                        </a:lnSpc>
                        <a:spcAft>
                          <a:spcPts val="0"/>
                        </a:spcAft>
                      </a:pPr>
                      <a:r>
                        <a:rPr lang="fr-FR" sz="1100" kern="1200">
                          <a:effectLst/>
                        </a:rPr>
                        <a:t>HEAD</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Succès</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200 OK</a:t>
                      </a:r>
                      <a:endParaRPr lang="fr-FR" sz="1100" strike="noStrike">
                        <a:effectLst/>
                        <a:latin typeface="Arial"/>
                        <a:ea typeface="Times New Roman"/>
                        <a:cs typeface="Times New Roman"/>
                      </a:endParaRPr>
                    </a:p>
                  </a:txBody>
                  <a:tcPr marL="20342" marR="20342" marT="0" marB="0"/>
                </a:tc>
                <a:tc>
                  <a:txBody>
                    <a:bodyPr/>
                    <a:lstStyle/>
                    <a:p>
                      <a:pPr algn="just">
                        <a:lnSpc>
                          <a:spcPct val="115000"/>
                        </a:lnSpc>
                      </a:pPr>
                      <a:endParaRPr lang="fr-FR" sz="1100">
                        <a:effectLst/>
                        <a:latin typeface="Calibri"/>
                        <a:cs typeface="Times New Roman"/>
                      </a:endParaRPr>
                    </a:p>
                  </a:txBody>
                  <a:tcPr marL="20342" marR="20342" marT="0" marB="0"/>
                </a:tc>
                <a:tc>
                  <a:txBody>
                    <a:bodyPr/>
                    <a:lstStyle/>
                    <a:p>
                      <a:pPr algn="l">
                        <a:lnSpc>
                          <a:spcPct val="115000"/>
                        </a:lnSpc>
                        <a:spcAft>
                          <a:spcPts val="0"/>
                        </a:spcAft>
                      </a:pPr>
                      <a:r>
                        <a:rPr lang="fr-FR" sz="1100" kern="1200">
                          <a:effectLst/>
                        </a:rPr>
                        <a:t>Oui</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14"/>
                  </a:ext>
                </a:extLst>
              </a:tr>
              <a:tr h="259929">
                <a:tc vMerge="1">
                  <a:txBody>
                    <a:bodyPr/>
                    <a:lstStyle/>
                    <a:p>
                      <a:endParaRPr lang="fr-FR"/>
                    </a:p>
                  </a:txBody>
                  <a:tcPr/>
                </a:tc>
                <a:tc>
                  <a:txBody>
                    <a:bodyPr/>
                    <a:lstStyle/>
                    <a:p>
                      <a:pPr algn="l">
                        <a:lnSpc>
                          <a:spcPct val="115000"/>
                        </a:lnSpc>
                        <a:spcAft>
                          <a:spcPts val="0"/>
                        </a:spcAft>
                      </a:pPr>
                      <a:r>
                        <a:rPr lang="fr-FR" sz="1100" strike="noStrike" kern="1200">
                          <a:effectLst/>
                        </a:rPr>
                        <a:t>TechnicalException</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406 Not Acceptable</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La ressource demandée n'est pas disponible dans un format qui respecterait les en-têtes "Accept" de la requête. </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a:effectLst/>
                        </a:rPr>
                        <a:t>Non, évolution du socle ASIC à planifier.</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15"/>
                  </a:ext>
                </a:extLst>
              </a:tr>
              <a:tr h="75153">
                <a:tc rowSpan="2">
                  <a:txBody>
                    <a:bodyPr/>
                    <a:lstStyle/>
                    <a:p>
                      <a:pPr algn="l">
                        <a:lnSpc>
                          <a:spcPct val="115000"/>
                        </a:lnSpc>
                        <a:spcAft>
                          <a:spcPts val="0"/>
                        </a:spcAft>
                      </a:pPr>
                      <a:r>
                        <a:rPr lang="fr-FR" sz="1100" kern="1200">
                          <a:effectLst/>
                        </a:rPr>
                        <a:t>OPTIONS</a:t>
                      </a:r>
                      <a:endParaRPr lang="fr-FR" sz="110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Succès</a:t>
                      </a:r>
                      <a:endParaRPr lang="fr-FR" sz="1100" strike="noStrike">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a:effectLst/>
                        </a:rPr>
                        <a:t>200 OK</a:t>
                      </a:r>
                      <a:endParaRPr lang="fr-FR" sz="1100" strike="noStrike">
                        <a:effectLst/>
                        <a:latin typeface="Arial"/>
                        <a:ea typeface="Times New Roman"/>
                        <a:cs typeface="Times New Roman"/>
                      </a:endParaRPr>
                    </a:p>
                  </a:txBody>
                  <a:tcPr marL="20342" marR="20342" marT="0" marB="0"/>
                </a:tc>
                <a:tc>
                  <a:txBody>
                    <a:bodyPr/>
                    <a:lstStyle/>
                    <a:p>
                      <a:pPr algn="just">
                        <a:lnSpc>
                          <a:spcPct val="115000"/>
                        </a:lnSpc>
                      </a:pPr>
                      <a:endParaRPr lang="fr-FR" sz="1100">
                        <a:effectLst/>
                        <a:latin typeface="Calibri"/>
                        <a:cs typeface="Times New Roman"/>
                      </a:endParaRPr>
                    </a:p>
                  </a:txBody>
                  <a:tcPr marL="20342" marR="20342" marT="0" marB="0"/>
                </a:tc>
                <a:tc>
                  <a:txBody>
                    <a:bodyPr/>
                    <a:lstStyle/>
                    <a:p>
                      <a:pPr algn="l">
                        <a:lnSpc>
                          <a:spcPct val="115000"/>
                        </a:lnSpc>
                        <a:spcAft>
                          <a:spcPts val="0"/>
                        </a:spcAft>
                      </a:pPr>
                      <a:r>
                        <a:rPr lang="fr-FR" sz="1100" kern="1200">
                          <a:effectLst/>
                        </a:rPr>
                        <a:t>Oui</a:t>
                      </a:r>
                      <a:endParaRPr lang="fr-FR" sz="1100">
                        <a:effectLst/>
                        <a:latin typeface="Arial"/>
                        <a:ea typeface="Times New Roman"/>
                        <a:cs typeface="Times New Roman"/>
                      </a:endParaRPr>
                    </a:p>
                  </a:txBody>
                  <a:tcPr marL="20342" marR="20342" marT="0" marB="0"/>
                </a:tc>
                <a:extLst>
                  <a:ext uri="{0D108BD9-81ED-4DB2-BD59-A6C34878D82A}">
                    <a16:rowId xmlns:a16="http://schemas.microsoft.com/office/drawing/2014/main" val="10016"/>
                  </a:ext>
                </a:extLst>
              </a:tr>
              <a:tr h="259929">
                <a:tc vMerge="1">
                  <a:txBody>
                    <a:bodyPr/>
                    <a:lstStyle/>
                    <a:p>
                      <a:endParaRPr lang="fr-FR"/>
                    </a:p>
                  </a:txBody>
                  <a:tcPr/>
                </a:tc>
                <a:tc>
                  <a:txBody>
                    <a:bodyPr/>
                    <a:lstStyle/>
                    <a:p>
                      <a:pPr algn="l">
                        <a:lnSpc>
                          <a:spcPct val="115000"/>
                        </a:lnSpc>
                        <a:spcAft>
                          <a:spcPts val="0"/>
                        </a:spcAft>
                      </a:pPr>
                      <a:r>
                        <a:rPr lang="fr-FR" sz="1100" strike="noStrike" kern="1200" dirty="0" err="1">
                          <a:effectLst/>
                        </a:rPr>
                        <a:t>TechnicalException</a:t>
                      </a:r>
                      <a:endParaRPr lang="fr-FR" sz="1100" strike="noStrike"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strike="noStrike" kern="1200" dirty="0">
                          <a:effectLst/>
                        </a:rPr>
                        <a:t>406 Not Acceptable</a:t>
                      </a:r>
                      <a:endParaRPr lang="fr-FR" sz="1100" strike="noStrike"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dirty="0">
                          <a:effectLst/>
                        </a:rPr>
                        <a:t>La ressource demandée n'est pas disponible dans un format qui respecterait les en-têtes "</a:t>
                      </a:r>
                      <a:r>
                        <a:rPr lang="fr-FR" sz="1100" kern="1200" dirty="0" err="1">
                          <a:effectLst/>
                        </a:rPr>
                        <a:t>Accept</a:t>
                      </a:r>
                      <a:r>
                        <a:rPr lang="fr-FR" sz="1100" kern="1200" dirty="0">
                          <a:effectLst/>
                        </a:rPr>
                        <a:t>" de la requête. </a:t>
                      </a:r>
                      <a:endParaRPr lang="fr-FR" sz="1100" dirty="0">
                        <a:effectLst/>
                        <a:latin typeface="Arial"/>
                        <a:ea typeface="Times New Roman"/>
                        <a:cs typeface="Times New Roman"/>
                      </a:endParaRPr>
                    </a:p>
                  </a:txBody>
                  <a:tcPr marL="20342" marR="20342" marT="0" marB="0"/>
                </a:tc>
                <a:tc>
                  <a:txBody>
                    <a:bodyPr/>
                    <a:lstStyle/>
                    <a:p>
                      <a:pPr algn="l">
                        <a:lnSpc>
                          <a:spcPct val="115000"/>
                        </a:lnSpc>
                        <a:spcAft>
                          <a:spcPts val="0"/>
                        </a:spcAft>
                      </a:pPr>
                      <a:r>
                        <a:rPr lang="fr-FR" sz="1100" kern="1200" dirty="0">
                          <a:effectLst/>
                        </a:rPr>
                        <a:t>Non, évolution du socle ASIC à planifier.</a:t>
                      </a:r>
                      <a:endParaRPr lang="fr-FR" sz="1100" dirty="0">
                        <a:effectLst/>
                        <a:latin typeface="Arial"/>
                        <a:ea typeface="Times New Roman"/>
                        <a:cs typeface="Times New Roman"/>
                      </a:endParaRPr>
                    </a:p>
                  </a:txBody>
                  <a:tcPr marL="20342" marR="20342" marT="0" marB="0"/>
                </a:tc>
                <a:extLst>
                  <a:ext uri="{0D108BD9-81ED-4DB2-BD59-A6C34878D82A}">
                    <a16:rowId xmlns:a16="http://schemas.microsoft.com/office/drawing/2014/main" val="10017"/>
                  </a:ext>
                </a:extLst>
              </a:tr>
            </a:tbl>
          </a:graphicData>
        </a:graphic>
      </p:graphicFrame>
      <p:sp>
        <p:nvSpPr>
          <p:cNvPr id="5" name="ZoneTexte 4"/>
          <p:cNvSpPr txBox="1"/>
          <p:nvPr/>
        </p:nvSpPr>
        <p:spPr>
          <a:xfrm>
            <a:off x="2117617" y="6285818"/>
            <a:ext cx="4049507" cy="261610"/>
          </a:xfrm>
          <a:prstGeom prst="rect">
            <a:avLst/>
          </a:prstGeom>
          <a:noFill/>
        </p:spPr>
        <p:txBody>
          <a:bodyPr wrap="none" rtlCol="0">
            <a:spAutoFit/>
          </a:bodyPr>
          <a:lstStyle/>
          <a:p>
            <a:r>
              <a:rPr lang="fr-FR" sz="1100" dirty="0" smtClean="0"/>
              <a:t>(*) </a:t>
            </a:r>
            <a:r>
              <a:rPr lang="fr-FR" sz="1100" dirty="0" err="1" smtClean="0"/>
              <a:t>BusinessException</a:t>
            </a:r>
            <a:r>
              <a:rPr lang="fr-FR" sz="1100" dirty="0" smtClean="0"/>
              <a:t> accepte uniquement le code HTTP 403</a:t>
            </a:r>
            <a:endParaRPr lang="fr-FR" sz="1100" dirty="0"/>
          </a:p>
        </p:txBody>
      </p:sp>
      <p:sp>
        <p:nvSpPr>
          <p:cNvPr id="6" name="Rectangle 5"/>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259109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a:t>Bonnes pratiques </a:t>
            </a:r>
            <a:r>
              <a:rPr lang="fr-FR" sz="1600" dirty="0" smtClean="0"/>
              <a:t>(1/10) : </a:t>
            </a:r>
            <a:r>
              <a:rPr lang="fr-FR" sz="1600" dirty="0"/>
              <a:t>t</a:t>
            </a:r>
            <a:r>
              <a:rPr lang="fr-FR" sz="1600" dirty="0" smtClean="0"/>
              <a:t>ri </a:t>
            </a:r>
            <a:r>
              <a:rPr lang="fr-FR" sz="1600" dirty="0"/>
              <a:t>d'une collection de ressources</a:t>
            </a:r>
          </a:p>
        </p:txBody>
      </p:sp>
      <p:sp>
        <p:nvSpPr>
          <p:cNvPr id="3" name="Espace réservé du texte 2"/>
          <p:cNvSpPr>
            <a:spLocks noGrp="1"/>
          </p:cNvSpPr>
          <p:nvPr>
            <p:ph type="body" sz="quarter" idx="14"/>
          </p:nvPr>
        </p:nvSpPr>
        <p:spPr>
          <a:xfrm>
            <a:off x="269100" y="927101"/>
            <a:ext cx="9184732" cy="2535764"/>
          </a:xfrm>
        </p:spPr>
        <p:txBody>
          <a:bodyPr/>
          <a:lstStyle/>
          <a:p>
            <a:r>
              <a:rPr lang="fr-FR" u="sng" dirty="0" smtClean="0"/>
              <a:t>Requête de type GET :</a:t>
            </a:r>
          </a:p>
          <a:p>
            <a:pPr lvl="1"/>
            <a:r>
              <a:rPr lang="fr-FR" dirty="0" smtClean="0"/>
              <a:t>Utilisation de mots clé </a:t>
            </a:r>
          </a:p>
          <a:p>
            <a:pPr lvl="2"/>
            <a:r>
              <a:rPr lang="fr-FR" b="1" dirty="0" smtClean="0">
                <a:latin typeface="Courier New" panose="02070309020205020404" pitchFamily="49" charset="0"/>
                <a:cs typeface="Courier New" panose="02070309020205020404" pitchFamily="49" charset="0"/>
              </a:rPr>
              <a:t>sort</a:t>
            </a:r>
            <a:r>
              <a:rPr lang="fr-FR" dirty="0" smtClean="0"/>
              <a:t> : contient les noms des arguments de tri, séparés par une virgule </a:t>
            </a:r>
          </a:p>
          <a:p>
            <a:pPr lvl="2"/>
            <a:r>
              <a:rPr lang="fr-FR" b="1" dirty="0" err="1" smtClean="0">
                <a:latin typeface="Courier New" panose="02070309020205020404" pitchFamily="49" charset="0"/>
                <a:cs typeface="Courier New" panose="02070309020205020404" pitchFamily="49" charset="0"/>
              </a:rPr>
              <a:t>desc</a:t>
            </a:r>
            <a:r>
              <a:rPr lang="fr-FR" dirty="0" smtClean="0"/>
              <a:t> : permet d'obtenir un tri descendant (décroissant) </a:t>
            </a:r>
          </a:p>
          <a:p>
            <a:pPr lvl="1"/>
            <a:endParaRPr lang="fr-FR" dirty="0" smtClean="0"/>
          </a:p>
          <a:p>
            <a:pPr lvl="1"/>
            <a:r>
              <a:rPr lang="fr-FR" dirty="0" smtClean="0"/>
              <a:t>Par défaut le tri est ascendant (croissant) </a:t>
            </a:r>
          </a:p>
          <a:p>
            <a:pPr lvl="1"/>
            <a:r>
              <a:rPr lang="fr-FR" dirty="0" smtClean="0"/>
              <a:t>Indiquer la liste des attributs, séparés par une virgule, qui doivent être triés de façon descendante (les autres seront par défaut ascendants) </a:t>
            </a:r>
          </a:p>
          <a:p>
            <a:endParaRPr lang="fr-FR" dirty="0" smtClean="0"/>
          </a:p>
          <a:p>
            <a:endParaRPr lang="fr-FR" dirty="0"/>
          </a:p>
        </p:txBody>
      </p:sp>
      <p:sp>
        <p:nvSpPr>
          <p:cNvPr id="7" name="Rectangle 6"/>
          <p:cNvSpPr/>
          <p:nvPr/>
        </p:nvSpPr>
        <p:spPr>
          <a:xfrm>
            <a:off x="753533" y="4611395"/>
            <a:ext cx="8432800" cy="1662069"/>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fr-FR" sz="1100" dirty="0">
                <a:solidFill>
                  <a:schemeClr val="tx1"/>
                </a:solidFill>
              </a:rPr>
              <a:t>HTTP/1.1 200 OK </a:t>
            </a:r>
          </a:p>
          <a:p>
            <a:r>
              <a:rPr lang="fr-FR" sz="1100" dirty="0">
                <a:solidFill>
                  <a:schemeClr val="tx1"/>
                </a:solidFill>
              </a:rPr>
              <a:t>[d’autres headers] </a:t>
            </a:r>
          </a:p>
          <a:p>
            <a:endParaRPr lang="fr-FR" sz="1100" dirty="0">
              <a:solidFill>
                <a:schemeClr val="tx1"/>
              </a:solidFill>
            </a:endParaRPr>
          </a:p>
          <a:p>
            <a:r>
              <a:rPr lang="fr-FR" sz="1100" dirty="0">
                <a:solidFill>
                  <a:schemeClr val="tx1"/>
                </a:solidFill>
                <a:latin typeface="Courier New" panose="02070309020205020404" pitchFamily="49" charset="0"/>
                <a:cs typeface="Courier New" panose="02070309020205020404" pitchFamily="49" charset="0"/>
              </a:rPr>
              <a:t>{ "</a:t>
            </a:r>
            <a:r>
              <a:rPr lang="fr-FR" sz="1100" dirty="0" err="1" smtClean="0">
                <a:solidFill>
                  <a:schemeClr val="tx1"/>
                </a:solidFill>
                <a:latin typeface="Courier New" panose="02070309020205020404" pitchFamily="49" charset="0"/>
                <a:cs typeface="Courier New" panose="02070309020205020404" pitchFamily="49" charset="0"/>
              </a:rPr>
              <a:t>clients_list</a:t>
            </a:r>
            <a:r>
              <a:rPr lang="fr-FR" sz="1100" dirty="0">
                <a:solidFill>
                  <a:schemeClr val="tx1"/>
                </a:solidFill>
                <a:latin typeface="Courier New" panose="02070309020205020404" pitchFamily="49" charset="0"/>
                <a:cs typeface="Courier New" panose="02070309020205020404" pitchFamily="49" charset="0"/>
              </a:rPr>
              <a:t>": [ </a:t>
            </a:r>
          </a:p>
          <a:p>
            <a:r>
              <a:rPr lang="fr-FR" sz="1100" dirty="0">
                <a:solidFill>
                  <a:schemeClr val="tx1"/>
                </a:solidFill>
                <a:latin typeface="Courier New" panose="02070309020205020404" pitchFamily="49" charset="0"/>
                <a:cs typeface="Courier New" panose="02070309020205020404" pitchFamily="49" charset="0"/>
              </a:rPr>
              <a:t>{"id": "1001", "nom": "</a:t>
            </a:r>
            <a:r>
              <a:rPr lang="fr-FR" sz="1100" dirty="0" err="1">
                <a:solidFill>
                  <a:schemeClr val="tx1"/>
                </a:solidFill>
                <a:latin typeface="Courier New" panose="02070309020205020404" pitchFamily="49" charset="0"/>
                <a:cs typeface="Courier New" panose="02070309020205020404" pitchFamily="49" charset="0"/>
              </a:rPr>
              <a:t>dupond</a:t>
            </a:r>
            <a:r>
              <a:rPr lang="fr-FR" sz="1100" dirty="0">
                <a:solidFill>
                  <a:schemeClr val="tx1"/>
                </a:solidFill>
                <a:latin typeface="Courier New" panose="02070309020205020404" pitchFamily="49" charset="0"/>
                <a:cs typeface="Courier New" panose="02070309020205020404" pitchFamily="49" charset="0"/>
              </a:rPr>
              <a:t>", "</a:t>
            </a:r>
            <a:r>
              <a:rPr lang="fr-FR" sz="1100" dirty="0" err="1">
                <a:solidFill>
                  <a:schemeClr val="tx1"/>
                </a:solidFill>
                <a:latin typeface="Courier New" panose="02070309020205020404" pitchFamily="49" charset="0"/>
                <a:cs typeface="Courier New" panose="02070309020205020404" pitchFamily="49" charset="0"/>
              </a:rPr>
              <a:t>prenom</a:t>
            </a:r>
            <a:r>
              <a:rPr lang="fr-FR" sz="1100" dirty="0">
                <a:solidFill>
                  <a:schemeClr val="tx1"/>
                </a:solidFill>
                <a:latin typeface="Courier New" panose="02070309020205020404" pitchFamily="49" charset="0"/>
                <a:cs typeface="Courier New" panose="02070309020205020404" pitchFamily="49" charset="0"/>
              </a:rPr>
              <a:t>": "jeanne", "</a:t>
            </a:r>
            <a:r>
              <a:rPr lang="fr-FR" sz="1100" dirty="0" err="1">
                <a:solidFill>
                  <a:schemeClr val="tx1"/>
                </a:solidFill>
                <a:latin typeface="Courier New" panose="02070309020205020404" pitchFamily="49" charset="0"/>
                <a:cs typeface="Courier New" panose="02070309020205020404" pitchFamily="49" charset="0"/>
              </a:rPr>
              <a:t>dep</a:t>
            </a:r>
            <a:r>
              <a:rPr lang="fr-FR" sz="1100" dirty="0">
                <a:solidFill>
                  <a:schemeClr val="tx1"/>
                </a:solidFill>
                <a:latin typeface="Courier New" panose="02070309020205020404" pitchFamily="49" charset="0"/>
                <a:cs typeface="Courier New" panose="02070309020205020404" pitchFamily="49" charset="0"/>
              </a:rPr>
              <a:t>": "92"}, </a:t>
            </a:r>
          </a:p>
          <a:p>
            <a:r>
              <a:rPr lang="fr-FR" sz="1100" dirty="0">
                <a:solidFill>
                  <a:schemeClr val="tx1"/>
                </a:solidFill>
                <a:latin typeface="Courier New" panose="02070309020205020404" pitchFamily="49" charset="0"/>
                <a:cs typeface="Courier New" panose="02070309020205020404" pitchFamily="49" charset="0"/>
              </a:rPr>
              <a:t>{"id": "1011", "nom": "</a:t>
            </a:r>
            <a:r>
              <a:rPr lang="fr-FR" sz="1100" dirty="0" err="1">
                <a:solidFill>
                  <a:schemeClr val="tx1"/>
                </a:solidFill>
                <a:latin typeface="Courier New" panose="02070309020205020404" pitchFamily="49" charset="0"/>
                <a:cs typeface="Courier New" panose="02070309020205020404" pitchFamily="49" charset="0"/>
              </a:rPr>
              <a:t>dupond</a:t>
            </a:r>
            <a:r>
              <a:rPr lang="fr-FR" sz="1100" dirty="0">
                <a:solidFill>
                  <a:schemeClr val="tx1"/>
                </a:solidFill>
                <a:latin typeface="Courier New" panose="02070309020205020404" pitchFamily="49" charset="0"/>
                <a:cs typeface="Courier New" panose="02070309020205020404" pitchFamily="49" charset="0"/>
              </a:rPr>
              <a:t>", "</a:t>
            </a:r>
            <a:r>
              <a:rPr lang="fr-FR" sz="1100" dirty="0" err="1">
                <a:solidFill>
                  <a:schemeClr val="tx1"/>
                </a:solidFill>
                <a:latin typeface="Courier New" panose="02070309020205020404" pitchFamily="49" charset="0"/>
                <a:cs typeface="Courier New" panose="02070309020205020404" pitchFamily="49" charset="0"/>
              </a:rPr>
              <a:t>prenom</a:t>
            </a:r>
            <a:r>
              <a:rPr lang="fr-FR" sz="1100" dirty="0">
                <a:solidFill>
                  <a:schemeClr val="tx1"/>
                </a:solidFill>
                <a:latin typeface="Courier New" panose="02070309020205020404" pitchFamily="49" charset="0"/>
                <a:cs typeface="Courier New" panose="02070309020205020404" pitchFamily="49" charset="0"/>
              </a:rPr>
              <a:t>": "jacques", "</a:t>
            </a:r>
            <a:r>
              <a:rPr lang="fr-FR" sz="1100" dirty="0" err="1">
                <a:solidFill>
                  <a:schemeClr val="tx1"/>
                </a:solidFill>
                <a:latin typeface="Courier New" panose="02070309020205020404" pitchFamily="49" charset="0"/>
                <a:cs typeface="Courier New" panose="02070309020205020404" pitchFamily="49" charset="0"/>
              </a:rPr>
              <a:t>dep</a:t>
            </a:r>
            <a:r>
              <a:rPr lang="fr-FR" sz="1100" dirty="0">
                <a:solidFill>
                  <a:schemeClr val="tx1"/>
                </a:solidFill>
                <a:latin typeface="Courier New" panose="02070309020205020404" pitchFamily="49" charset="0"/>
                <a:cs typeface="Courier New" panose="02070309020205020404" pitchFamily="49" charset="0"/>
              </a:rPr>
              <a:t>": 78"}, </a:t>
            </a:r>
          </a:p>
          <a:p>
            <a:r>
              <a:rPr lang="fr-FR" sz="1100" dirty="0">
                <a:solidFill>
                  <a:schemeClr val="tx1"/>
                </a:solidFill>
                <a:latin typeface="Courier New" panose="02070309020205020404" pitchFamily="49" charset="0"/>
                <a:cs typeface="Courier New" panose="02070309020205020404" pitchFamily="49" charset="0"/>
              </a:rPr>
              <a:t>{"id": "1011", "nom": "</a:t>
            </a:r>
            <a:r>
              <a:rPr lang="fr-FR" sz="1100" dirty="0" err="1">
                <a:solidFill>
                  <a:schemeClr val="tx1"/>
                </a:solidFill>
                <a:latin typeface="Courier New" panose="02070309020205020404" pitchFamily="49" charset="0"/>
                <a:cs typeface="Courier New" panose="02070309020205020404" pitchFamily="49" charset="0"/>
              </a:rPr>
              <a:t>dupond</a:t>
            </a:r>
            <a:r>
              <a:rPr lang="fr-FR" sz="1100" dirty="0">
                <a:solidFill>
                  <a:schemeClr val="tx1"/>
                </a:solidFill>
                <a:latin typeface="Courier New" panose="02070309020205020404" pitchFamily="49" charset="0"/>
                <a:cs typeface="Courier New" panose="02070309020205020404" pitchFamily="49" charset="0"/>
              </a:rPr>
              <a:t>", "</a:t>
            </a:r>
            <a:r>
              <a:rPr lang="fr-FR" sz="1100" dirty="0" err="1">
                <a:solidFill>
                  <a:schemeClr val="tx1"/>
                </a:solidFill>
                <a:latin typeface="Courier New" panose="02070309020205020404" pitchFamily="49" charset="0"/>
                <a:cs typeface="Courier New" panose="02070309020205020404" pitchFamily="49" charset="0"/>
              </a:rPr>
              <a:t>prenom</a:t>
            </a:r>
            <a:r>
              <a:rPr lang="fr-FR" sz="1100" dirty="0">
                <a:solidFill>
                  <a:schemeClr val="tx1"/>
                </a:solidFill>
                <a:latin typeface="Courier New" panose="02070309020205020404" pitchFamily="49" charset="0"/>
                <a:cs typeface="Courier New" panose="02070309020205020404" pitchFamily="49" charset="0"/>
              </a:rPr>
              <a:t>": "</a:t>
            </a:r>
            <a:r>
              <a:rPr lang="fr-FR" sz="1100" dirty="0" err="1">
                <a:solidFill>
                  <a:schemeClr val="tx1"/>
                </a:solidFill>
                <a:latin typeface="Courier New" panose="02070309020205020404" pitchFamily="49" charset="0"/>
                <a:cs typeface="Courier New" panose="02070309020205020404" pitchFamily="49" charset="0"/>
              </a:rPr>
              <a:t>michele</a:t>
            </a:r>
            <a:r>
              <a:rPr lang="fr-FR" sz="1100" dirty="0">
                <a:solidFill>
                  <a:schemeClr val="tx1"/>
                </a:solidFill>
                <a:latin typeface="Courier New" panose="02070309020205020404" pitchFamily="49" charset="0"/>
                <a:cs typeface="Courier New" panose="02070309020205020404" pitchFamily="49" charset="0"/>
              </a:rPr>
              <a:t>", "</a:t>
            </a:r>
            <a:r>
              <a:rPr lang="fr-FR" sz="1100" dirty="0" err="1">
                <a:solidFill>
                  <a:schemeClr val="tx1"/>
                </a:solidFill>
                <a:latin typeface="Courier New" panose="02070309020205020404" pitchFamily="49" charset="0"/>
                <a:cs typeface="Courier New" panose="02070309020205020404" pitchFamily="49" charset="0"/>
              </a:rPr>
              <a:t>dep</a:t>
            </a:r>
            <a:r>
              <a:rPr lang="fr-FR" sz="1100" dirty="0">
                <a:solidFill>
                  <a:schemeClr val="tx1"/>
                </a:solidFill>
                <a:latin typeface="Courier New" panose="02070309020205020404" pitchFamily="49" charset="0"/>
                <a:cs typeface="Courier New" panose="02070309020205020404" pitchFamily="49" charset="0"/>
              </a:rPr>
              <a:t>": 78"}, </a:t>
            </a:r>
          </a:p>
          <a:p>
            <a:r>
              <a:rPr lang="fr-FR" sz="1100" dirty="0">
                <a:solidFill>
                  <a:schemeClr val="tx1"/>
                </a:solidFill>
                <a:latin typeface="Courier New" panose="02070309020205020404" pitchFamily="49" charset="0"/>
                <a:cs typeface="Courier New" panose="02070309020205020404" pitchFamily="49" charset="0"/>
              </a:rPr>
              <a:t>{"id": "1100", "nom": "</a:t>
            </a:r>
            <a:r>
              <a:rPr lang="fr-FR" sz="1100" dirty="0" err="1">
                <a:solidFill>
                  <a:schemeClr val="tx1"/>
                </a:solidFill>
                <a:latin typeface="Courier New" panose="02070309020205020404" pitchFamily="49" charset="0"/>
                <a:cs typeface="Courier New" panose="02070309020205020404" pitchFamily="49" charset="0"/>
              </a:rPr>
              <a:t>durand</a:t>
            </a:r>
            <a:r>
              <a:rPr lang="fr-FR" sz="1100" dirty="0">
                <a:solidFill>
                  <a:schemeClr val="tx1"/>
                </a:solidFill>
                <a:latin typeface="Courier New" panose="02070309020205020404" pitchFamily="49" charset="0"/>
                <a:cs typeface="Courier New" panose="02070309020205020404" pitchFamily="49" charset="0"/>
              </a:rPr>
              <a:t>", "</a:t>
            </a:r>
            <a:r>
              <a:rPr lang="fr-FR" sz="1100" dirty="0" err="1">
                <a:solidFill>
                  <a:schemeClr val="tx1"/>
                </a:solidFill>
                <a:latin typeface="Courier New" panose="02070309020205020404" pitchFamily="49" charset="0"/>
                <a:cs typeface="Courier New" panose="02070309020205020404" pitchFamily="49" charset="0"/>
              </a:rPr>
              <a:t>prenom</a:t>
            </a:r>
            <a:r>
              <a:rPr lang="fr-FR" sz="1100" dirty="0">
                <a:solidFill>
                  <a:schemeClr val="tx1"/>
                </a:solidFill>
                <a:latin typeface="Courier New" panose="02070309020205020404" pitchFamily="49" charset="0"/>
                <a:cs typeface="Courier New" panose="02070309020205020404" pitchFamily="49" charset="0"/>
              </a:rPr>
              <a:t>": "</a:t>
            </a:r>
            <a:r>
              <a:rPr lang="fr-FR" sz="1100" dirty="0" err="1">
                <a:solidFill>
                  <a:schemeClr val="tx1"/>
                </a:solidFill>
                <a:latin typeface="Courier New" panose="02070309020205020404" pitchFamily="49" charset="0"/>
                <a:cs typeface="Courier New" panose="02070309020205020404" pitchFamily="49" charset="0"/>
              </a:rPr>
              <a:t>albert</a:t>
            </a:r>
            <a:r>
              <a:rPr lang="fr-FR" sz="1100" dirty="0">
                <a:solidFill>
                  <a:schemeClr val="tx1"/>
                </a:solidFill>
                <a:latin typeface="Courier New" panose="02070309020205020404" pitchFamily="49" charset="0"/>
                <a:cs typeface="Courier New" panose="02070309020205020404" pitchFamily="49" charset="0"/>
              </a:rPr>
              <a:t>", "</a:t>
            </a:r>
            <a:r>
              <a:rPr lang="fr-FR" sz="1100" dirty="0" err="1">
                <a:solidFill>
                  <a:schemeClr val="tx1"/>
                </a:solidFill>
                <a:latin typeface="Courier New" panose="02070309020205020404" pitchFamily="49" charset="0"/>
                <a:cs typeface="Courier New" panose="02070309020205020404" pitchFamily="49" charset="0"/>
              </a:rPr>
              <a:t>dep</a:t>
            </a:r>
            <a:r>
              <a:rPr lang="fr-FR" sz="1100" dirty="0">
                <a:solidFill>
                  <a:schemeClr val="tx1"/>
                </a:solidFill>
                <a:latin typeface="Courier New" panose="02070309020205020404" pitchFamily="49" charset="0"/>
                <a:cs typeface="Courier New" panose="02070309020205020404" pitchFamily="49" charset="0"/>
              </a:rPr>
              <a:t>": "03"} </a:t>
            </a:r>
          </a:p>
          <a:p>
            <a:r>
              <a:rPr lang="fr-FR" sz="1100" dirty="0">
                <a:solidFill>
                  <a:schemeClr val="tx1"/>
                </a:solidFill>
                <a:latin typeface="Courier New" panose="02070309020205020404" pitchFamily="49" charset="0"/>
                <a:cs typeface="Courier New" panose="02070309020205020404" pitchFamily="49" charset="0"/>
              </a:rPr>
              <a:t>] } </a:t>
            </a:r>
          </a:p>
        </p:txBody>
      </p:sp>
      <p:sp>
        <p:nvSpPr>
          <p:cNvPr id="5" name="Rectangle 4"/>
          <p:cNvSpPr/>
          <p:nvPr/>
        </p:nvSpPr>
        <p:spPr>
          <a:xfrm>
            <a:off x="753533" y="3555989"/>
            <a:ext cx="8432800" cy="592678"/>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sz="1100" dirty="0" smtClean="0">
                <a:solidFill>
                  <a:schemeClr val="tx1"/>
                </a:solidFill>
                <a:latin typeface="Courier New" panose="02070309020205020404" pitchFamily="49" charset="0"/>
                <a:cs typeface="Courier New" panose="02070309020205020404" pitchFamily="49" charset="0"/>
              </a:rPr>
              <a:t>GET </a:t>
            </a:r>
            <a:r>
              <a:rPr lang="fr-FR" sz="1100" dirty="0">
                <a:solidFill>
                  <a:schemeClr val="tx1"/>
                </a:solidFill>
                <a:latin typeface="Courier New" panose="02070309020205020404" pitchFamily="49" charset="0"/>
                <a:cs typeface="Courier New" panose="02070309020205020404" pitchFamily="49" charset="0"/>
              </a:rPr>
              <a:t>/</a:t>
            </a:r>
            <a:r>
              <a:rPr lang="fr-FR" sz="1100" dirty="0" err="1">
                <a:solidFill>
                  <a:schemeClr val="tx1"/>
                </a:solidFill>
                <a:latin typeface="Courier New" panose="02070309020205020404" pitchFamily="49" charset="0"/>
                <a:cs typeface="Courier New" panose="02070309020205020404" pitchFamily="49" charset="0"/>
              </a:rPr>
              <a:t>clients?</a:t>
            </a:r>
            <a:r>
              <a:rPr lang="fr-FR" sz="1100" dirty="0" err="1">
                <a:solidFill>
                  <a:srgbClr val="FF0000"/>
                </a:solidFill>
                <a:latin typeface="Courier New" panose="02070309020205020404" pitchFamily="49" charset="0"/>
                <a:cs typeface="Courier New" panose="02070309020205020404" pitchFamily="49" charset="0"/>
              </a:rPr>
              <a:t>sort</a:t>
            </a:r>
            <a:r>
              <a:rPr lang="fr-FR" sz="1100" dirty="0">
                <a:solidFill>
                  <a:srgbClr val="FF0000"/>
                </a:solidFill>
                <a:latin typeface="Courier New" panose="02070309020205020404" pitchFamily="49" charset="0"/>
                <a:cs typeface="Courier New" panose="02070309020205020404" pitchFamily="49" charset="0"/>
              </a:rPr>
              <a:t>=</a:t>
            </a:r>
            <a:r>
              <a:rPr lang="fr-FR" sz="1100" dirty="0" err="1">
                <a:solidFill>
                  <a:srgbClr val="FF0000"/>
                </a:solidFill>
                <a:latin typeface="Courier New" panose="02070309020205020404" pitchFamily="49" charset="0"/>
                <a:cs typeface="Courier New" panose="02070309020205020404" pitchFamily="49" charset="0"/>
              </a:rPr>
              <a:t>nom,prenom&amp;desc</a:t>
            </a:r>
            <a:r>
              <a:rPr lang="fr-FR" sz="1100" dirty="0">
                <a:solidFill>
                  <a:srgbClr val="FF0000"/>
                </a:solidFill>
                <a:latin typeface="Courier New" panose="02070309020205020404" pitchFamily="49" charset="0"/>
                <a:cs typeface="Courier New" panose="02070309020205020404" pitchFamily="49" charset="0"/>
              </a:rPr>
              <a:t>=</a:t>
            </a:r>
            <a:r>
              <a:rPr lang="fr-FR" sz="1100" dirty="0" err="1">
                <a:solidFill>
                  <a:srgbClr val="FF0000"/>
                </a:solidFill>
                <a:latin typeface="Courier New" panose="02070309020205020404" pitchFamily="49" charset="0"/>
                <a:cs typeface="Courier New" panose="02070309020205020404" pitchFamily="49" charset="0"/>
              </a:rPr>
              <a:t>departement</a:t>
            </a:r>
            <a:r>
              <a:rPr lang="fr-FR" sz="1100" dirty="0" err="1">
                <a:solidFill>
                  <a:schemeClr val="tx1"/>
                </a:solidFill>
                <a:latin typeface="Courier New" panose="02070309020205020404" pitchFamily="49" charset="0"/>
                <a:cs typeface="Courier New" panose="02070309020205020404" pitchFamily="49" charset="0"/>
              </a:rPr>
              <a:t>&amp;uom</a:t>
            </a:r>
            <a:r>
              <a:rPr lang="fr-FR" sz="1100" dirty="0">
                <a:solidFill>
                  <a:schemeClr val="tx1"/>
                </a:solidFill>
                <a:latin typeface="Courier New" panose="02070309020205020404" pitchFamily="49" charset="0"/>
                <a:cs typeface="Courier New" panose="02070309020205020404" pitchFamily="49" charset="0"/>
              </a:rPr>
              <a:t>=87800&amp;vip=1&amp;fields=</a:t>
            </a:r>
            <a:r>
              <a:rPr lang="fr-FR" sz="1100" dirty="0" err="1">
                <a:solidFill>
                  <a:schemeClr val="tx1"/>
                </a:solidFill>
                <a:latin typeface="Courier New" panose="02070309020205020404" pitchFamily="49" charset="0"/>
                <a:cs typeface="Courier New" panose="02070309020205020404" pitchFamily="49" charset="0"/>
              </a:rPr>
              <a:t>nom,prenom,dep</a:t>
            </a:r>
            <a:r>
              <a:rPr lang="fr-FR" sz="1100" dirty="0">
                <a:solidFill>
                  <a:schemeClr val="tx1"/>
                </a:solidFill>
                <a:latin typeface="Courier New" panose="02070309020205020404" pitchFamily="49" charset="0"/>
                <a:cs typeface="Courier New" panose="02070309020205020404" pitchFamily="49" charset="0"/>
              </a:rPr>
              <a:t> HTTP/1.1 </a:t>
            </a:r>
          </a:p>
          <a:p>
            <a:r>
              <a:rPr lang="fr-FR" sz="1100" dirty="0">
                <a:solidFill>
                  <a:schemeClr val="tx1"/>
                </a:solidFill>
              </a:rPr>
              <a:t>Host: </a:t>
            </a:r>
            <a:r>
              <a:rPr lang="fr-FR" sz="1100" dirty="0" err="1">
                <a:solidFill>
                  <a:schemeClr val="tx1"/>
                </a:solidFill>
              </a:rPr>
              <a:t>casagroup.gca</a:t>
            </a:r>
            <a:r>
              <a:rPr lang="fr-FR" sz="1100" dirty="0">
                <a:solidFill>
                  <a:schemeClr val="tx1"/>
                </a:solidFill>
              </a:rPr>
              <a:t> </a:t>
            </a:r>
          </a:p>
          <a:p>
            <a:r>
              <a:rPr lang="fr-FR" sz="1100" dirty="0" err="1">
                <a:solidFill>
                  <a:schemeClr val="tx1"/>
                </a:solidFill>
              </a:rPr>
              <a:t>Accept</a:t>
            </a:r>
            <a:r>
              <a:rPr lang="fr-FR" sz="1100" dirty="0">
                <a:solidFill>
                  <a:schemeClr val="tx1"/>
                </a:solidFill>
              </a:rPr>
              <a:t>: application/</a:t>
            </a:r>
            <a:r>
              <a:rPr lang="fr-FR" sz="1100" dirty="0" err="1">
                <a:solidFill>
                  <a:schemeClr val="tx1"/>
                </a:solidFill>
              </a:rPr>
              <a:t>json</a:t>
            </a:r>
            <a:r>
              <a:rPr lang="fr-FR" sz="1100" dirty="0">
                <a:solidFill>
                  <a:schemeClr val="tx1"/>
                </a:solidFill>
              </a:rPr>
              <a:t> </a:t>
            </a:r>
          </a:p>
        </p:txBody>
      </p:sp>
      <p:sp>
        <p:nvSpPr>
          <p:cNvPr id="8" name="Espace réservé du texte 2"/>
          <p:cNvSpPr txBox="1">
            <a:spLocks/>
          </p:cNvSpPr>
          <p:nvPr/>
        </p:nvSpPr>
        <p:spPr>
          <a:xfrm>
            <a:off x="153153" y="4175365"/>
            <a:ext cx="8626475" cy="436030"/>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0975" lvl="1" indent="0">
              <a:buNone/>
            </a:pPr>
            <a:r>
              <a:rPr lang="fr-FR" dirty="0" smtClean="0"/>
              <a:t>Réponse :</a:t>
            </a:r>
          </a:p>
        </p:txBody>
      </p:sp>
      <p:sp>
        <p:nvSpPr>
          <p:cNvPr id="6" name="Rectangle à coins arrondis 5"/>
          <p:cNvSpPr/>
          <p:nvPr/>
        </p:nvSpPr>
        <p:spPr>
          <a:xfrm>
            <a:off x="7860041" y="156520"/>
            <a:ext cx="1326292"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Conforme GTNI REST</a:t>
            </a:r>
            <a:endParaRPr lang="fr-FR" sz="1100" dirty="0"/>
          </a:p>
        </p:txBody>
      </p:sp>
      <p:sp>
        <p:nvSpPr>
          <p:cNvPr id="9" name="Trapèze 8"/>
          <p:cNvSpPr/>
          <p:nvPr/>
        </p:nvSpPr>
        <p:spPr>
          <a:xfrm rot="10800000">
            <a:off x="6542506"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Rectangle 9"/>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2717031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smtClean="0"/>
              <a:t>Bonnes pratiques (2/</a:t>
            </a:r>
            <a:r>
              <a:rPr lang="fr-FR" sz="1600" dirty="0"/>
              <a:t>10) </a:t>
            </a:r>
            <a:r>
              <a:rPr lang="fr-FR" sz="1600" dirty="0" smtClean="0"/>
              <a:t>: sélection </a:t>
            </a:r>
            <a:r>
              <a:rPr lang="fr-FR" sz="1600" dirty="0"/>
              <a:t>d</a:t>
            </a:r>
            <a:r>
              <a:rPr lang="fr-FR" sz="1600" dirty="0" smtClean="0"/>
              <a:t>es champs</a:t>
            </a:r>
            <a:endParaRPr lang="fr-FR" sz="1600" dirty="0"/>
          </a:p>
        </p:txBody>
      </p:sp>
      <p:sp>
        <p:nvSpPr>
          <p:cNvPr id="3" name="Espace réservé du texte 2"/>
          <p:cNvSpPr>
            <a:spLocks noGrp="1"/>
          </p:cNvSpPr>
          <p:nvPr>
            <p:ph type="body" sz="quarter" idx="14"/>
          </p:nvPr>
        </p:nvSpPr>
        <p:spPr>
          <a:xfrm>
            <a:off x="269100" y="927100"/>
            <a:ext cx="8626475" cy="3246955"/>
          </a:xfrm>
        </p:spPr>
        <p:txBody>
          <a:bodyPr/>
          <a:lstStyle/>
          <a:p>
            <a:r>
              <a:rPr lang="fr-FR" u="sng" dirty="0"/>
              <a:t>Requête </a:t>
            </a:r>
            <a:r>
              <a:rPr lang="fr-FR" u="sng" dirty="0" smtClean="0"/>
              <a:t>de type GET :</a:t>
            </a:r>
          </a:p>
          <a:p>
            <a:endParaRPr lang="fr-FR" u="sng" dirty="0" smtClean="0"/>
          </a:p>
          <a:p>
            <a:pPr lvl="1"/>
            <a:r>
              <a:rPr lang="fr-FR" dirty="0"/>
              <a:t>Utiliser </a:t>
            </a:r>
            <a:r>
              <a:rPr lang="fr-FR" dirty="0" err="1">
                <a:latin typeface="Courier New" panose="02070309020205020404" pitchFamily="49" charset="0"/>
                <a:cs typeface="Courier New" panose="02070309020205020404" pitchFamily="49" charset="0"/>
              </a:rPr>
              <a:t>fields</a:t>
            </a:r>
            <a:r>
              <a:rPr lang="fr-FR" dirty="0"/>
              <a:t> pour gérer les réponses partielles</a:t>
            </a:r>
          </a:p>
          <a:p>
            <a:pPr lvl="2"/>
            <a:r>
              <a:rPr lang="fr-FR" dirty="0"/>
              <a:t>Cette fonctionnalité est primordiale pour les contextes d’utilisation nomade où la bande passante doit être </a:t>
            </a:r>
            <a:r>
              <a:rPr lang="fr-FR" dirty="0" smtClean="0"/>
              <a:t>optimisée</a:t>
            </a:r>
          </a:p>
          <a:p>
            <a:pPr marL="361950" lvl="2" indent="0">
              <a:buNone/>
            </a:pPr>
            <a:endParaRPr lang="fr-FR" dirty="0"/>
          </a:p>
          <a:p>
            <a:pPr lvl="2"/>
            <a:r>
              <a:rPr lang="fr-FR" dirty="0"/>
              <a:t>Permettre la sélection des attributs à remonter, sur un niveau de ressource, via la notation </a:t>
            </a:r>
            <a:r>
              <a:rPr lang="fr-FR" dirty="0" err="1">
                <a:latin typeface="Courier New" panose="02070309020205020404" pitchFamily="49" charset="0"/>
                <a:cs typeface="Courier New" panose="02070309020205020404" pitchFamily="49" charset="0"/>
              </a:rPr>
              <a:t>fields</a:t>
            </a:r>
            <a:r>
              <a:rPr lang="fr-FR" dirty="0">
                <a:latin typeface="Courier New" panose="02070309020205020404" pitchFamily="49" charset="0"/>
                <a:cs typeface="Courier New" panose="02070309020205020404" pitchFamily="49" charset="0"/>
              </a:rPr>
              <a:t>=attribute1,</a:t>
            </a:r>
            <a:r>
              <a:rPr lang="fr-FR" dirty="0" smtClean="0">
                <a:latin typeface="Courier New" panose="02070309020205020404" pitchFamily="49" charset="0"/>
                <a:cs typeface="Courier New" panose="02070309020205020404" pitchFamily="49" charset="0"/>
              </a:rPr>
              <a:t>attributeN</a:t>
            </a:r>
          </a:p>
          <a:p>
            <a:pPr marL="361950" lvl="2" indent="0">
              <a:buNone/>
            </a:pPr>
            <a:endParaRPr lang="fr-FR" dirty="0">
              <a:latin typeface="Courier New" panose="02070309020205020404" pitchFamily="49" charset="0"/>
              <a:cs typeface="Courier New" panose="02070309020205020404" pitchFamily="49" charset="0"/>
            </a:endParaRPr>
          </a:p>
          <a:p>
            <a:pPr lvl="2"/>
            <a:r>
              <a:rPr lang="fr-FR" dirty="0"/>
              <a:t>Dans le cas où les performances constituent un enjeu fort, permettre d’utiliser la notation </a:t>
            </a:r>
            <a:r>
              <a:rPr lang="fr-FR" dirty="0" err="1">
                <a:latin typeface="Courier New" panose="02070309020205020404" pitchFamily="49" charset="0"/>
                <a:cs typeface="Courier New" panose="02070309020205020404" pitchFamily="49" charset="0"/>
              </a:rPr>
              <a:t>fields</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object</a:t>
            </a:r>
            <a:r>
              <a:rPr lang="fr-FR" dirty="0">
                <a:latin typeface="Courier New" panose="02070309020205020404" pitchFamily="49" charset="0"/>
                <a:cs typeface="Courier New" panose="02070309020205020404" pitchFamily="49" charset="0"/>
              </a:rPr>
              <a:t>(attribute1,attributeN</a:t>
            </a:r>
            <a:r>
              <a:rPr lang="fr-FR" dirty="0" smtClean="0">
                <a:latin typeface="Courier New" panose="02070309020205020404" pitchFamily="49" charset="0"/>
                <a:cs typeface="Courier New" panose="02070309020205020404" pitchFamily="49" charset="0"/>
              </a:rPr>
              <a:t>)</a:t>
            </a:r>
          </a:p>
          <a:p>
            <a:pPr marL="180975" lvl="1" indent="0">
              <a:buNone/>
            </a:pPr>
            <a:endParaRPr lang="fr-FR" dirty="0" smtClean="0">
              <a:latin typeface="Courier New" panose="02070309020205020404" pitchFamily="49" charset="0"/>
              <a:cs typeface="Courier New" panose="02070309020205020404" pitchFamily="49" charset="0"/>
            </a:endParaRPr>
          </a:p>
          <a:p>
            <a:pPr marL="180975" lvl="1" indent="0">
              <a:buNone/>
            </a:pPr>
            <a:endParaRPr lang="fr-FR" dirty="0">
              <a:latin typeface="Courier New" panose="02070309020205020404" pitchFamily="49" charset="0"/>
              <a:cs typeface="Courier New" panose="02070309020205020404" pitchFamily="49" charset="0"/>
            </a:endParaRPr>
          </a:p>
          <a:p>
            <a:pPr marL="180975" lvl="1" indent="0">
              <a:buNone/>
            </a:pPr>
            <a:r>
              <a:rPr lang="fr-FR" dirty="0" smtClean="0"/>
              <a:t>Exemple</a:t>
            </a:r>
            <a:endParaRPr lang="fr-FR" dirty="0"/>
          </a:p>
        </p:txBody>
      </p:sp>
      <p:sp>
        <p:nvSpPr>
          <p:cNvPr id="5" name="Rectangle 4"/>
          <p:cNvSpPr/>
          <p:nvPr/>
        </p:nvSpPr>
        <p:spPr>
          <a:xfrm>
            <a:off x="753531" y="5190047"/>
            <a:ext cx="7882467" cy="592678"/>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2"/>
            <a:r>
              <a:rPr lang="en-US" sz="1200" dirty="0">
                <a:solidFill>
                  <a:schemeClr val="tx1"/>
                </a:solidFill>
                <a:latin typeface="Courier New" panose="02070309020205020404" pitchFamily="49" charset="0"/>
                <a:cs typeface="Courier New" panose="02070309020205020404" pitchFamily="49" charset="0"/>
              </a:rPr>
              <a:t>GET /</a:t>
            </a:r>
            <a:r>
              <a:rPr lang="en-US" sz="1200" dirty="0" smtClean="0">
                <a:solidFill>
                  <a:schemeClr val="tx1"/>
                </a:solidFill>
                <a:latin typeface="Courier New" panose="02070309020205020404" pitchFamily="49" charset="0"/>
                <a:cs typeface="Courier New" panose="02070309020205020404" pitchFamily="49" charset="0"/>
              </a:rPr>
              <a:t>clients/a1z2e3?</a:t>
            </a:r>
            <a:r>
              <a:rPr lang="en-US" sz="1200" dirty="0" smtClean="0">
                <a:solidFill>
                  <a:srgbClr val="FF0000"/>
                </a:solidFill>
                <a:latin typeface="Courier New" panose="02070309020205020404" pitchFamily="49" charset="0"/>
                <a:cs typeface="Courier New" panose="02070309020205020404" pitchFamily="49" charset="0"/>
              </a:rPr>
              <a:t>fields</a:t>
            </a:r>
            <a:r>
              <a:rPr lang="en-US" sz="1200" dirty="0" smtClean="0">
                <a:solidFill>
                  <a:schemeClr val="tx1"/>
                </a:solidFill>
                <a:latin typeface="Courier New" panose="02070309020205020404" pitchFamily="49" charset="0"/>
                <a:cs typeface="Courier New" panose="02070309020205020404" pitchFamily="49" charset="0"/>
              </a:rPr>
              <a:t>=</a:t>
            </a:r>
            <a:r>
              <a:rPr lang="en-US" sz="1200" dirty="0" err="1" smtClean="0">
                <a:solidFill>
                  <a:schemeClr val="tx1"/>
                </a:solidFill>
                <a:latin typeface="Courier New" panose="02070309020205020404" pitchFamily="49" charset="0"/>
                <a:cs typeface="Courier New" panose="02070309020205020404" pitchFamily="49" charset="0"/>
              </a:rPr>
              <a:t>first_name,last_name</a:t>
            </a:r>
            <a:r>
              <a:rPr lang="en-US" sz="1200" dirty="0" smtClean="0">
                <a:solidFill>
                  <a:schemeClr val="tx1"/>
                </a:solidFill>
                <a:latin typeface="Courier New" panose="02070309020205020404" pitchFamily="49" charset="0"/>
                <a:cs typeface="Courier New" panose="02070309020205020404" pitchFamily="49" charset="0"/>
              </a:rPr>
              <a:t/>
            </a:r>
            <a:br>
              <a:rPr lang="en-US" sz="1200" dirty="0" smtClean="0">
                <a:solidFill>
                  <a:schemeClr val="tx1"/>
                </a:solidFill>
                <a:latin typeface="Courier New" panose="02070309020205020404" pitchFamily="49" charset="0"/>
                <a:cs typeface="Courier New" panose="02070309020205020404" pitchFamily="49" charset="0"/>
              </a:rPr>
            </a:br>
            <a:r>
              <a:rPr lang="en-US" sz="1200" dirty="0" smtClean="0">
                <a:solidFill>
                  <a:schemeClr val="tx1"/>
                </a:solidFill>
                <a:latin typeface="Courier New" panose="02070309020205020404" pitchFamily="49" charset="0"/>
                <a:cs typeface="Courier New" panose="02070309020205020404" pitchFamily="49" charset="0"/>
              </a:rPr>
              <a:t>200 </a:t>
            </a:r>
            <a:r>
              <a:rPr lang="en-US" sz="1200" dirty="0">
                <a:solidFill>
                  <a:schemeClr val="tx1"/>
                </a:solidFill>
                <a:latin typeface="Courier New" panose="02070309020205020404" pitchFamily="49" charset="0"/>
                <a:cs typeface="Courier New" panose="02070309020205020404" pitchFamily="49" charset="0"/>
              </a:rPr>
              <a:t>OK</a:t>
            </a:r>
            <a:br>
              <a:rPr lang="en-US" sz="1200" dirty="0">
                <a:solidFill>
                  <a:schemeClr val="tx1"/>
                </a:solidFill>
                <a:latin typeface="Courier New" panose="02070309020205020404" pitchFamily="49" charset="0"/>
                <a:cs typeface="Courier New" panose="02070309020205020404" pitchFamily="49" charset="0"/>
              </a:rPr>
            </a:br>
            <a:r>
              <a:rPr lang="en-US" sz="1200" dirty="0">
                <a:solidFill>
                  <a:schemeClr val="tx1"/>
                </a:solidFill>
                <a:latin typeface="Courier New" panose="02070309020205020404" pitchFamily="49" charset="0"/>
                <a:cs typeface="Courier New" panose="02070309020205020404" pitchFamily="49" charset="0"/>
              </a:rPr>
              <a:t>{ "id":“a1z2e3", "</a:t>
            </a:r>
            <a:r>
              <a:rPr lang="en-US" sz="1200" dirty="0" err="1" smtClean="0">
                <a:solidFill>
                  <a:schemeClr val="tx1"/>
                </a:solidFill>
                <a:latin typeface="Courier New" panose="02070309020205020404" pitchFamily="49" charset="0"/>
                <a:cs typeface="Courier New" panose="02070309020205020404" pitchFamily="49" charset="0"/>
              </a:rPr>
              <a:t>first_name</a:t>
            </a:r>
            <a:r>
              <a:rPr lang="en-US" sz="1200" dirty="0" err="1">
                <a:solidFill>
                  <a:schemeClr val="tx1"/>
                </a:solidFill>
                <a:latin typeface="Courier New" panose="02070309020205020404" pitchFamily="49" charset="0"/>
                <a:cs typeface="Courier New" panose="02070309020205020404" pitchFamily="49" charset="0"/>
              </a:rPr>
              <a:t>":"Jean</a:t>
            </a:r>
            <a:r>
              <a:rPr lang="en-US" sz="1200" dirty="0">
                <a:solidFill>
                  <a:schemeClr val="tx1"/>
                </a:solidFill>
                <a:latin typeface="Courier New" panose="02070309020205020404" pitchFamily="49" charset="0"/>
                <a:cs typeface="Courier New" panose="02070309020205020404" pitchFamily="49" charset="0"/>
              </a:rPr>
              <a:t>", </a:t>
            </a:r>
            <a:r>
              <a:rPr lang="en-US" sz="1200" dirty="0" smtClean="0">
                <a:solidFill>
                  <a:schemeClr val="tx1"/>
                </a:solidFill>
                <a:latin typeface="Courier New" panose="02070309020205020404" pitchFamily="49" charset="0"/>
                <a:cs typeface="Courier New" panose="02070309020205020404" pitchFamily="49" charset="0"/>
              </a:rPr>
              <a:t>“last_name</a:t>
            </a:r>
            <a:r>
              <a:rPr lang="en-US" sz="1200" dirty="0">
                <a:solidFill>
                  <a:schemeClr val="tx1"/>
                </a:solidFill>
                <a:latin typeface="Courier New" panose="02070309020205020404" pitchFamily="49" charset="0"/>
                <a:cs typeface="Courier New" panose="02070309020205020404" pitchFamily="49" charset="0"/>
              </a:rPr>
              <a:t>":"</a:t>
            </a:r>
            <a:r>
              <a:rPr lang="en-US" sz="1200" dirty="0" err="1">
                <a:solidFill>
                  <a:schemeClr val="tx1"/>
                </a:solidFill>
                <a:latin typeface="Courier New" panose="02070309020205020404" pitchFamily="49" charset="0"/>
                <a:cs typeface="Courier New" panose="02070309020205020404" pitchFamily="49" charset="0"/>
              </a:rPr>
              <a:t>Dupont</a:t>
            </a:r>
            <a:r>
              <a:rPr lang="en-US" sz="1200" dirty="0">
                <a:solidFill>
                  <a:schemeClr val="tx1"/>
                </a:solidFill>
                <a:latin typeface="Courier New" panose="02070309020205020404" pitchFamily="49" charset="0"/>
                <a:cs typeface="Courier New" panose="02070309020205020404" pitchFamily="49" charset="0"/>
              </a:rPr>
              <a:t>" }</a:t>
            </a:r>
          </a:p>
        </p:txBody>
      </p:sp>
      <p:sp>
        <p:nvSpPr>
          <p:cNvPr id="6" name="Rectangle à coins arrondis 5"/>
          <p:cNvSpPr/>
          <p:nvPr/>
        </p:nvSpPr>
        <p:spPr>
          <a:xfrm>
            <a:off x="7860041" y="156520"/>
            <a:ext cx="1326292"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Conforme GTNI REST</a:t>
            </a:r>
            <a:endParaRPr lang="fr-FR" sz="1100" dirty="0"/>
          </a:p>
        </p:txBody>
      </p:sp>
      <p:sp>
        <p:nvSpPr>
          <p:cNvPr id="7" name="Trapèze 6"/>
          <p:cNvSpPr/>
          <p:nvPr/>
        </p:nvSpPr>
        <p:spPr>
          <a:xfrm rot="10800000">
            <a:off x="6542506"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24109362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smtClean="0"/>
              <a:t>Bonnes pratiques (3/</a:t>
            </a:r>
            <a:r>
              <a:rPr lang="fr-FR" sz="1600" dirty="0"/>
              <a:t>10) : </a:t>
            </a:r>
            <a:r>
              <a:rPr lang="fr-FR" sz="1600" dirty="0" smtClean="0"/>
              <a:t>pagination et clé de repositionnement</a:t>
            </a:r>
            <a:endParaRPr lang="fr-FR" sz="1600" dirty="0"/>
          </a:p>
        </p:txBody>
      </p:sp>
      <p:sp>
        <p:nvSpPr>
          <p:cNvPr id="11" name="Espace réservé du texte 2"/>
          <p:cNvSpPr txBox="1">
            <a:spLocks/>
          </p:cNvSpPr>
          <p:nvPr/>
        </p:nvSpPr>
        <p:spPr>
          <a:xfrm>
            <a:off x="120825" y="927101"/>
            <a:ext cx="4245234" cy="2137375"/>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sz="1200" dirty="0"/>
              <a:t>Dans la </a:t>
            </a:r>
            <a:r>
              <a:rPr lang="fr-FR" sz="1200" b="1" dirty="0">
                <a:solidFill>
                  <a:schemeClr val="tx2">
                    <a:lumMod val="75000"/>
                  </a:schemeClr>
                </a:solidFill>
              </a:rPr>
              <a:t>requête</a:t>
            </a:r>
            <a:r>
              <a:rPr lang="fr-FR" sz="1200" dirty="0">
                <a:solidFill>
                  <a:schemeClr val="tx2">
                    <a:lumMod val="75000"/>
                  </a:schemeClr>
                </a:solidFill>
              </a:rPr>
              <a:t> </a:t>
            </a:r>
            <a:r>
              <a:rPr lang="fr-FR" sz="1200" dirty="0"/>
              <a:t>: attributs spécifiques de la </a:t>
            </a:r>
            <a:r>
              <a:rPr lang="fr-FR" sz="1200" dirty="0" err="1"/>
              <a:t>query</a:t>
            </a:r>
            <a:r>
              <a:rPr lang="fr-FR" sz="1200" dirty="0"/>
              <a:t> string </a:t>
            </a:r>
          </a:p>
          <a:p>
            <a:pPr lvl="1"/>
            <a:r>
              <a:rPr lang="fr-FR" sz="1200" dirty="0">
                <a:latin typeface="Courier New" panose="02070309020205020404" pitchFamily="49" charset="0"/>
                <a:cs typeface="Courier New" panose="02070309020205020404" pitchFamily="49" charset="0"/>
              </a:rPr>
              <a:t>count</a:t>
            </a:r>
            <a:r>
              <a:rPr lang="fr-FR" sz="1200" dirty="0"/>
              <a:t> : indique le nombre d'occurrences souhaitées.  </a:t>
            </a:r>
          </a:p>
          <a:p>
            <a:pPr lvl="2"/>
            <a:r>
              <a:rPr lang="fr-FR" sz="1200" dirty="0"/>
              <a:t>Donnée facultative. Par défaut on restitue le maximum spécifié dans le contrat d'interface. </a:t>
            </a:r>
          </a:p>
          <a:p>
            <a:pPr lvl="1"/>
            <a:r>
              <a:rPr lang="fr-FR" sz="1200" dirty="0" err="1" smtClean="0">
                <a:latin typeface="Courier New" panose="02070309020205020404" pitchFamily="49" charset="0"/>
                <a:cs typeface="Courier New" panose="02070309020205020404" pitchFamily="49" charset="0"/>
              </a:rPr>
              <a:t>start_index</a:t>
            </a:r>
            <a:r>
              <a:rPr lang="fr-FR" sz="1200" dirty="0" smtClean="0"/>
              <a:t> </a:t>
            </a:r>
            <a:r>
              <a:rPr lang="fr-FR" sz="1200" dirty="0"/>
              <a:t>: indique la clé à partir de laquelle la lecture des instances restituées doit être faite </a:t>
            </a:r>
          </a:p>
          <a:p>
            <a:pPr lvl="2"/>
            <a:r>
              <a:rPr lang="fr-FR" sz="1200" dirty="0"/>
              <a:t>Donnée facultative. Par défaut la requête se fait en début de liste </a:t>
            </a:r>
            <a:endParaRPr lang="fr-FR" sz="1200" dirty="0" smtClean="0"/>
          </a:p>
          <a:p>
            <a:endParaRPr lang="fr-FR" sz="1200" dirty="0"/>
          </a:p>
        </p:txBody>
      </p:sp>
      <p:sp>
        <p:nvSpPr>
          <p:cNvPr id="12" name="Espace réservé du texte 2"/>
          <p:cNvSpPr txBox="1">
            <a:spLocks/>
          </p:cNvSpPr>
          <p:nvPr/>
        </p:nvSpPr>
        <p:spPr>
          <a:xfrm>
            <a:off x="4366059" y="927100"/>
            <a:ext cx="4879546" cy="2269181"/>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sz="1200" dirty="0"/>
              <a:t>Dans la </a:t>
            </a:r>
            <a:r>
              <a:rPr lang="fr-FR" sz="1200" b="1" dirty="0">
                <a:solidFill>
                  <a:schemeClr val="tx2">
                    <a:lumMod val="75000"/>
                  </a:schemeClr>
                </a:solidFill>
              </a:rPr>
              <a:t>réponse</a:t>
            </a:r>
            <a:r>
              <a:rPr lang="fr-FR" sz="1200" dirty="0"/>
              <a:t>  : attributs regroupés dans une propriété "</a:t>
            </a:r>
            <a:r>
              <a:rPr lang="fr-FR" sz="1200" dirty="0">
                <a:latin typeface="Courier New" panose="02070309020205020404" pitchFamily="49" charset="0"/>
                <a:cs typeface="Courier New" panose="02070309020205020404" pitchFamily="49" charset="0"/>
              </a:rPr>
              <a:t>paging</a:t>
            </a:r>
            <a:r>
              <a:rPr lang="fr-FR" sz="1200" dirty="0"/>
              <a:t>" </a:t>
            </a:r>
          </a:p>
          <a:p>
            <a:pPr lvl="1"/>
            <a:r>
              <a:rPr lang="fr-FR" sz="1200" dirty="0">
                <a:latin typeface="Courier New" panose="02070309020205020404" pitchFamily="49" charset="0"/>
                <a:cs typeface="Courier New" panose="02070309020205020404" pitchFamily="49" charset="0"/>
              </a:rPr>
              <a:t>count</a:t>
            </a:r>
            <a:r>
              <a:rPr lang="fr-FR" sz="1200" dirty="0"/>
              <a:t> : Nombre d'occurrences restituées. Donnée obligatoire </a:t>
            </a:r>
          </a:p>
          <a:p>
            <a:pPr lvl="1"/>
            <a:r>
              <a:rPr lang="fr-FR" sz="1200" dirty="0">
                <a:latin typeface="Courier New" panose="02070309020205020404" pitchFamily="49" charset="0"/>
                <a:cs typeface="Courier New" panose="02070309020205020404" pitchFamily="49" charset="0"/>
              </a:rPr>
              <a:t>total</a:t>
            </a:r>
            <a:r>
              <a:rPr lang="fr-FR" sz="1200" dirty="0"/>
              <a:t> : Nombre d'occurrences total de la liste. Donnée obligatoire </a:t>
            </a:r>
            <a:r>
              <a:rPr lang="fr-FR" sz="1200" dirty="0" smtClean="0"/>
              <a:t> </a:t>
            </a:r>
            <a:endParaRPr lang="fr-FR" sz="1200" dirty="0"/>
          </a:p>
          <a:p>
            <a:pPr lvl="1"/>
            <a:r>
              <a:rPr lang="fr-FR" sz="1200" dirty="0" err="1">
                <a:latin typeface="Courier New" panose="02070309020205020404" pitchFamily="49" charset="0"/>
                <a:cs typeface="Courier New" panose="02070309020205020404" pitchFamily="49" charset="0"/>
              </a:rPr>
              <a:t>n</a:t>
            </a:r>
            <a:r>
              <a:rPr lang="fr-FR" sz="1200" dirty="0" err="1" smtClean="0">
                <a:latin typeface="Courier New" panose="02070309020205020404" pitchFamily="49" charset="0"/>
                <a:cs typeface="Courier New" panose="02070309020205020404" pitchFamily="49" charset="0"/>
              </a:rPr>
              <a:t>ext_set_start_index</a:t>
            </a:r>
            <a:r>
              <a:rPr lang="fr-FR" sz="1200" dirty="0" smtClean="0"/>
              <a:t> </a:t>
            </a:r>
            <a:r>
              <a:rPr lang="fr-FR" sz="1200" dirty="0"/>
              <a:t>: indique la clé à partir de laquelle la lecture des instances restituées doit être faite pour restituer la </a:t>
            </a:r>
            <a:r>
              <a:rPr lang="fr-FR" sz="1200" dirty="0" smtClean="0"/>
              <a:t>suite </a:t>
            </a:r>
            <a:r>
              <a:rPr lang="fr-FR" sz="1200" dirty="0"/>
              <a:t>de la liste. Donnée qui doit être renseignée pour toute requête pour laquelle cela est pertinent (autres que la </a:t>
            </a:r>
            <a:r>
              <a:rPr lang="fr-FR" sz="1200" dirty="0" smtClean="0"/>
              <a:t>dernière</a:t>
            </a:r>
            <a:r>
              <a:rPr lang="fr-FR" sz="1200" dirty="0"/>
              <a:t>) </a:t>
            </a:r>
          </a:p>
          <a:p>
            <a:pPr lvl="1"/>
            <a:r>
              <a:rPr lang="fr-FR" sz="1200" dirty="0" err="1">
                <a:latin typeface="Courier New" panose="02070309020205020404" pitchFamily="49" charset="0"/>
                <a:cs typeface="Courier New" panose="02070309020205020404" pitchFamily="49" charset="0"/>
              </a:rPr>
              <a:t>p</a:t>
            </a:r>
            <a:r>
              <a:rPr lang="fr-FR" sz="1200" dirty="0" err="1" smtClean="0">
                <a:latin typeface="Courier New" panose="02070309020205020404" pitchFamily="49" charset="0"/>
                <a:cs typeface="Courier New" panose="02070309020205020404" pitchFamily="49" charset="0"/>
              </a:rPr>
              <a:t>revious_set_start_index</a:t>
            </a:r>
            <a:r>
              <a:rPr lang="fr-FR" sz="1200" dirty="0" smtClean="0"/>
              <a:t> </a:t>
            </a:r>
            <a:r>
              <a:rPr lang="fr-FR" sz="1200" dirty="0"/>
              <a:t>: indique la clé à partir de laquelle la lecture des instances restituées doit être faite pour restituer </a:t>
            </a:r>
            <a:r>
              <a:rPr lang="fr-FR" sz="1200" dirty="0" smtClean="0"/>
              <a:t>la </a:t>
            </a:r>
            <a:r>
              <a:rPr lang="fr-FR" sz="1200" dirty="0"/>
              <a:t>page précédente de la liste. Donnée </a:t>
            </a:r>
            <a:r>
              <a:rPr lang="fr-FR" sz="1200" dirty="0" smtClean="0"/>
              <a:t>facultative</a:t>
            </a:r>
          </a:p>
        </p:txBody>
      </p:sp>
      <p:sp>
        <p:nvSpPr>
          <p:cNvPr id="14" name="Rectangle 13"/>
          <p:cNvSpPr/>
          <p:nvPr/>
        </p:nvSpPr>
        <p:spPr>
          <a:xfrm>
            <a:off x="145533" y="3426943"/>
            <a:ext cx="4492371" cy="610209"/>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sz="1000" dirty="0">
                <a:solidFill>
                  <a:schemeClr val="tx1"/>
                </a:solidFill>
                <a:latin typeface="Courier New" panose="02070309020205020404" pitchFamily="49" charset="0"/>
                <a:cs typeface="Courier New" panose="02070309020205020404" pitchFamily="49" charset="0"/>
              </a:rPr>
              <a:t>GET /</a:t>
            </a:r>
            <a:r>
              <a:rPr lang="fr-FR" sz="1000" dirty="0" err="1" smtClean="0">
                <a:solidFill>
                  <a:schemeClr val="tx1"/>
                </a:solidFill>
                <a:latin typeface="Courier New" panose="02070309020205020404" pitchFamily="49" charset="0"/>
                <a:cs typeface="Courier New" panose="02070309020205020404" pitchFamily="49" charset="0"/>
              </a:rPr>
              <a:t>clients?</a:t>
            </a:r>
            <a:r>
              <a:rPr lang="fr-FR" sz="1000" dirty="0" err="1" smtClean="0">
                <a:solidFill>
                  <a:srgbClr val="FF0000"/>
                </a:solidFill>
                <a:latin typeface="Courier New" panose="02070309020205020404" pitchFamily="49" charset="0"/>
                <a:cs typeface="Courier New" panose="02070309020205020404" pitchFamily="49" charset="0"/>
              </a:rPr>
              <a:t>count</a:t>
            </a:r>
            <a:r>
              <a:rPr lang="fr-FR" sz="1000" dirty="0" smtClean="0">
                <a:solidFill>
                  <a:schemeClr val="tx1"/>
                </a:solidFill>
                <a:latin typeface="Courier New" panose="02070309020205020404" pitchFamily="49" charset="0"/>
                <a:cs typeface="Courier New" panose="02070309020205020404" pitchFamily="49" charset="0"/>
              </a:rPr>
              <a:t>=20</a:t>
            </a:r>
          </a:p>
          <a:p>
            <a:endParaRPr lang="fr-FR" sz="1000" dirty="0">
              <a:solidFill>
                <a:schemeClr val="tx1"/>
              </a:solidFill>
              <a:latin typeface="Courier New" panose="02070309020205020404" pitchFamily="49" charset="0"/>
              <a:cs typeface="Courier New" panose="02070309020205020404" pitchFamily="49" charset="0"/>
            </a:endParaRPr>
          </a:p>
          <a:p>
            <a:r>
              <a:rPr lang="fr-FR" sz="1000" dirty="0">
                <a:solidFill>
                  <a:schemeClr val="tx1"/>
                </a:solidFill>
                <a:latin typeface="Courier New" panose="02070309020205020404" pitchFamily="49" charset="0"/>
                <a:cs typeface="Courier New" panose="02070309020205020404" pitchFamily="49" charset="0"/>
              </a:rPr>
              <a:t>GET /</a:t>
            </a:r>
            <a:r>
              <a:rPr lang="fr-FR" sz="1000" dirty="0" err="1" smtClean="0">
                <a:solidFill>
                  <a:schemeClr val="tx1"/>
                </a:solidFill>
                <a:latin typeface="Courier New" panose="02070309020205020404" pitchFamily="49" charset="0"/>
                <a:cs typeface="Courier New" panose="02070309020205020404" pitchFamily="49" charset="0"/>
              </a:rPr>
              <a:t>clients?</a:t>
            </a:r>
            <a:r>
              <a:rPr lang="fr-FR" sz="1000" dirty="0" err="1" smtClean="0">
                <a:solidFill>
                  <a:srgbClr val="FF0000"/>
                </a:solidFill>
                <a:latin typeface="Courier New" panose="02070309020205020404" pitchFamily="49" charset="0"/>
                <a:cs typeface="Courier New" panose="02070309020205020404" pitchFamily="49" charset="0"/>
              </a:rPr>
              <a:t>start_index</a:t>
            </a:r>
            <a:r>
              <a:rPr lang="fr-FR" sz="1000" dirty="0" smtClean="0">
                <a:solidFill>
                  <a:schemeClr val="tx1"/>
                </a:solidFill>
                <a:latin typeface="Courier New" panose="02070309020205020404" pitchFamily="49" charset="0"/>
                <a:cs typeface="Courier New" panose="02070309020205020404" pitchFamily="49" charset="0"/>
              </a:rPr>
              <a:t>=982cr-</a:t>
            </a:r>
            <a:r>
              <a:rPr lang="fr-FR" sz="1000" dirty="0">
                <a:solidFill>
                  <a:schemeClr val="tx1"/>
                </a:solidFill>
                <a:latin typeface="Courier New" panose="02070309020205020404" pitchFamily="49" charset="0"/>
                <a:cs typeface="Courier New" panose="02070309020205020404" pitchFamily="49" charset="0"/>
              </a:rPr>
              <a:t>*</a:t>
            </a:r>
            <a:r>
              <a:rPr lang="fr-FR" sz="1000" dirty="0" smtClean="0">
                <a:solidFill>
                  <a:schemeClr val="tx1"/>
                </a:solidFill>
                <a:latin typeface="Courier New" panose="02070309020205020404" pitchFamily="49" charset="0"/>
                <a:cs typeface="Courier New" panose="02070309020205020404" pitchFamily="49" charset="0"/>
              </a:rPr>
              <a:t>85g24&amp;</a:t>
            </a:r>
            <a:r>
              <a:rPr lang="fr-FR" sz="1000" dirty="0" smtClean="0">
                <a:solidFill>
                  <a:srgbClr val="FF0000"/>
                </a:solidFill>
                <a:latin typeface="Courier New" panose="02070309020205020404" pitchFamily="49" charset="0"/>
                <a:cs typeface="Courier New" panose="02070309020205020404" pitchFamily="49" charset="0"/>
              </a:rPr>
              <a:t>count</a:t>
            </a:r>
            <a:r>
              <a:rPr lang="fr-FR" sz="1000" dirty="0" smtClean="0">
                <a:solidFill>
                  <a:schemeClr val="tx1"/>
                </a:solidFill>
                <a:latin typeface="Courier New" panose="02070309020205020404" pitchFamily="49" charset="0"/>
                <a:cs typeface="Courier New" panose="02070309020205020404" pitchFamily="49" charset="0"/>
              </a:rPr>
              <a:t>=20</a:t>
            </a:r>
          </a:p>
        </p:txBody>
      </p:sp>
      <p:sp>
        <p:nvSpPr>
          <p:cNvPr id="15" name="Rectangle 14"/>
          <p:cNvSpPr/>
          <p:nvPr/>
        </p:nvSpPr>
        <p:spPr>
          <a:xfrm>
            <a:off x="4835613" y="3262183"/>
            <a:ext cx="4558270" cy="1016202"/>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sz="1000" dirty="0">
                <a:solidFill>
                  <a:schemeClr val="tx1"/>
                </a:solidFill>
                <a:latin typeface="Courier New" panose="02070309020205020404" pitchFamily="49" charset="0"/>
                <a:cs typeface="Courier New" panose="02070309020205020404" pitchFamily="49" charset="0"/>
              </a:rPr>
              <a:t>"</a:t>
            </a:r>
            <a:r>
              <a:rPr lang="fr-FR" sz="1000" dirty="0">
                <a:solidFill>
                  <a:srgbClr val="FF0000"/>
                </a:solidFill>
                <a:latin typeface="Courier New" panose="02070309020205020404" pitchFamily="49" charset="0"/>
                <a:cs typeface="Courier New" panose="02070309020205020404" pitchFamily="49" charset="0"/>
              </a:rPr>
              <a:t>paging</a:t>
            </a:r>
            <a:r>
              <a:rPr lang="fr-FR" sz="1000" dirty="0">
                <a:solidFill>
                  <a:schemeClr val="tx1"/>
                </a:solidFill>
                <a:latin typeface="Courier New" panose="02070309020205020404" pitchFamily="49" charset="0"/>
                <a:cs typeface="Courier New" panose="02070309020205020404" pitchFamily="49" charset="0"/>
              </a:rPr>
              <a:t>": { </a:t>
            </a:r>
          </a:p>
          <a:p>
            <a:r>
              <a:rPr lang="fr-FR" sz="1000" dirty="0">
                <a:solidFill>
                  <a:schemeClr val="tx1"/>
                </a:solidFill>
                <a:latin typeface="Courier New" panose="02070309020205020404" pitchFamily="49" charset="0"/>
                <a:cs typeface="Courier New" panose="02070309020205020404" pitchFamily="49" charset="0"/>
              </a:rPr>
              <a:t>    "</a:t>
            </a:r>
            <a:r>
              <a:rPr lang="fr-FR" sz="1000" dirty="0">
                <a:solidFill>
                  <a:srgbClr val="FF0000"/>
                </a:solidFill>
                <a:latin typeface="Courier New" panose="02070309020205020404" pitchFamily="49" charset="0"/>
                <a:cs typeface="Courier New" panose="02070309020205020404" pitchFamily="49" charset="0"/>
              </a:rPr>
              <a:t>count</a:t>
            </a:r>
            <a:r>
              <a:rPr lang="fr-FR" sz="1000" dirty="0">
                <a:solidFill>
                  <a:schemeClr val="tx1"/>
                </a:solidFill>
                <a:latin typeface="Courier New" panose="02070309020205020404" pitchFamily="49" charset="0"/>
                <a:cs typeface="Courier New" panose="02070309020205020404" pitchFamily="49" charset="0"/>
              </a:rPr>
              <a:t>": "20", </a:t>
            </a:r>
          </a:p>
          <a:p>
            <a:r>
              <a:rPr lang="fr-FR" sz="1000" dirty="0">
                <a:solidFill>
                  <a:schemeClr val="tx1"/>
                </a:solidFill>
                <a:latin typeface="Courier New" panose="02070309020205020404" pitchFamily="49" charset="0"/>
                <a:cs typeface="Courier New" panose="02070309020205020404" pitchFamily="49" charset="0"/>
              </a:rPr>
              <a:t>    "</a:t>
            </a:r>
            <a:r>
              <a:rPr lang="fr-FR" sz="1000" dirty="0">
                <a:solidFill>
                  <a:srgbClr val="FF0000"/>
                </a:solidFill>
                <a:latin typeface="Courier New" panose="02070309020205020404" pitchFamily="49" charset="0"/>
                <a:cs typeface="Courier New" panose="02070309020205020404" pitchFamily="49" charset="0"/>
              </a:rPr>
              <a:t>total</a:t>
            </a:r>
            <a:r>
              <a:rPr lang="fr-FR" sz="1000" dirty="0">
                <a:solidFill>
                  <a:schemeClr val="tx1"/>
                </a:solidFill>
                <a:latin typeface="Courier New" panose="02070309020205020404" pitchFamily="49" charset="0"/>
                <a:cs typeface="Courier New" panose="02070309020205020404" pitchFamily="49" charset="0"/>
              </a:rPr>
              <a:t>": "180", </a:t>
            </a:r>
          </a:p>
          <a:p>
            <a:r>
              <a:rPr lang="fr-FR" sz="1000" dirty="0">
                <a:solidFill>
                  <a:schemeClr val="tx1"/>
                </a:solidFill>
                <a:latin typeface="Courier New" panose="02070309020205020404" pitchFamily="49" charset="0"/>
                <a:cs typeface="Courier New" panose="02070309020205020404" pitchFamily="49" charset="0"/>
              </a:rPr>
              <a:t>    "</a:t>
            </a:r>
            <a:r>
              <a:rPr lang="fr-FR" sz="1000" dirty="0" err="1" smtClean="0">
                <a:solidFill>
                  <a:srgbClr val="FF0000"/>
                </a:solidFill>
                <a:latin typeface="Courier New" panose="02070309020205020404" pitchFamily="49" charset="0"/>
                <a:cs typeface="Courier New" panose="02070309020205020404" pitchFamily="49" charset="0"/>
              </a:rPr>
              <a:t>next_set_start_index</a:t>
            </a:r>
            <a:r>
              <a:rPr lang="fr-FR" sz="1000" dirty="0">
                <a:solidFill>
                  <a:schemeClr val="tx1"/>
                </a:solidFill>
                <a:latin typeface="Courier New" panose="02070309020205020404" pitchFamily="49" charset="0"/>
                <a:cs typeface="Courier New" panose="02070309020205020404" pitchFamily="49" charset="0"/>
              </a:rPr>
              <a:t>": "982cr-*85g24", </a:t>
            </a:r>
          </a:p>
          <a:p>
            <a:r>
              <a:rPr lang="fr-FR" sz="1000" dirty="0">
                <a:solidFill>
                  <a:schemeClr val="tx1"/>
                </a:solidFill>
                <a:latin typeface="Courier New" panose="02070309020205020404" pitchFamily="49" charset="0"/>
                <a:cs typeface="Courier New" panose="02070309020205020404" pitchFamily="49" charset="0"/>
              </a:rPr>
              <a:t>    "</a:t>
            </a:r>
            <a:r>
              <a:rPr lang="fr-FR" sz="1000" dirty="0" err="1" smtClean="0">
                <a:solidFill>
                  <a:srgbClr val="FF0000"/>
                </a:solidFill>
                <a:latin typeface="Courier New" panose="02070309020205020404" pitchFamily="49" charset="0"/>
                <a:cs typeface="Courier New" panose="02070309020205020404" pitchFamily="49" charset="0"/>
              </a:rPr>
              <a:t>previous_set_start_index</a:t>
            </a:r>
            <a:r>
              <a:rPr lang="fr-FR" sz="1000" dirty="0">
                <a:solidFill>
                  <a:schemeClr val="tx1"/>
                </a:solidFill>
                <a:latin typeface="Courier New" panose="02070309020205020404" pitchFamily="49" charset="0"/>
                <a:cs typeface="Courier New" panose="02070309020205020404" pitchFamily="49" charset="0"/>
              </a:rPr>
              <a:t>": "r7-*q35r6(55" </a:t>
            </a:r>
          </a:p>
          <a:p>
            <a:r>
              <a:rPr lang="fr-FR" sz="1000" dirty="0">
                <a:solidFill>
                  <a:schemeClr val="tx1"/>
                </a:solidFill>
                <a:latin typeface="Courier New" panose="02070309020205020404" pitchFamily="49" charset="0"/>
                <a:cs typeface="Courier New" panose="02070309020205020404" pitchFamily="49" charset="0"/>
              </a:rPr>
              <a:t>  } </a:t>
            </a:r>
          </a:p>
        </p:txBody>
      </p:sp>
      <p:sp>
        <p:nvSpPr>
          <p:cNvPr id="16" name="Rectangle à coins arrondis 15"/>
          <p:cNvSpPr/>
          <p:nvPr/>
        </p:nvSpPr>
        <p:spPr>
          <a:xfrm rot="2233264">
            <a:off x="8034985" y="545553"/>
            <a:ext cx="1945274"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t>s</a:t>
            </a:r>
            <a:r>
              <a:rPr lang="fr-FR" sz="1100" dirty="0" smtClean="0"/>
              <a:t>olution alternative proposée par GTNI REST</a:t>
            </a:r>
            <a:endParaRPr lang="fr-FR" sz="1100" dirty="0"/>
          </a:p>
        </p:txBody>
      </p:sp>
      <p:sp>
        <p:nvSpPr>
          <p:cNvPr id="18" name="Rectangle 17"/>
          <p:cNvSpPr/>
          <p:nvPr/>
        </p:nvSpPr>
        <p:spPr>
          <a:xfrm>
            <a:off x="145532" y="4950941"/>
            <a:ext cx="2246186" cy="1102780"/>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sz="1000" dirty="0">
                <a:solidFill>
                  <a:schemeClr val="tx1"/>
                </a:solidFill>
                <a:latin typeface="Courier New" panose="02070309020205020404" pitchFamily="49" charset="0"/>
                <a:cs typeface="Courier New" panose="02070309020205020404" pitchFamily="49" charset="0"/>
              </a:rPr>
              <a:t>GET /partenaires/982cr-85g24/comptes/45674125811/</a:t>
            </a:r>
            <a:r>
              <a:rPr lang="fr-FR" sz="1000" dirty="0" err="1">
                <a:solidFill>
                  <a:schemeClr val="tx1"/>
                </a:solidFill>
                <a:latin typeface="Courier New" panose="02070309020205020404" pitchFamily="49" charset="0"/>
                <a:cs typeface="Courier New" panose="02070309020205020404" pitchFamily="49" charset="0"/>
              </a:rPr>
              <a:t>mouvements?periode</a:t>
            </a:r>
            <a:r>
              <a:rPr lang="fr-FR" sz="1000" dirty="0">
                <a:solidFill>
                  <a:schemeClr val="tx1"/>
                </a:solidFill>
                <a:latin typeface="Courier New" panose="02070309020205020404" pitchFamily="49" charset="0"/>
                <a:cs typeface="Courier New" panose="02070309020205020404" pitchFamily="49" charset="0"/>
              </a:rPr>
              <a:t>=T12015&amp;</a:t>
            </a:r>
            <a:r>
              <a:rPr lang="fr-FR" sz="1000" dirty="0">
                <a:solidFill>
                  <a:srgbClr val="FF0000"/>
                </a:solidFill>
                <a:latin typeface="Courier New" panose="02070309020205020404" pitchFamily="49" charset="0"/>
                <a:cs typeface="Courier New" panose="02070309020205020404" pitchFamily="49" charset="0"/>
              </a:rPr>
              <a:t>count</a:t>
            </a:r>
            <a:r>
              <a:rPr lang="fr-FR" sz="1000" dirty="0">
                <a:solidFill>
                  <a:schemeClr val="tx1"/>
                </a:solidFill>
                <a:latin typeface="Courier New" panose="02070309020205020404" pitchFamily="49" charset="0"/>
                <a:cs typeface="Courier New" panose="02070309020205020404" pitchFamily="49" charset="0"/>
              </a:rPr>
              <a:t>=20</a:t>
            </a:r>
            <a:endParaRPr lang="fr-FR" sz="1000" dirty="0" smtClean="0">
              <a:solidFill>
                <a:schemeClr val="tx1"/>
              </a:solidFill>
              <a:latin typeface="Courier New" panose="02070309020205020404" pitchFamily="49" charset="0"/>
              <a:cs typeface="Courier New" panose="02070309020205020404" pitchFamily="49" charset="0"/>
            </a:endParaRPr>
          </a:p>
        </p:txBody>
      </p:sp>
      <p:sp>
        <p:nvSpPr>
          <p:cNvPr id="19" name="Rectangle 18"/>
          <p:cNvSpPr/>
          <p:nvPr/>
        </p:nvSpPr>
        <p:spPr>
          <a:xfrm>
            <a:off x="2542657" y="4590219"/>
            <a:ext cx="7280851" cy="1847969"/>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sz="1000" dirty="0">
                <a:solidFill>
                  <a:schemeClr val="tx1"/>
                </a:solidFill>
                <a:latin typeface="Courier New" panose="02070309020205020404" pitchFamily="49" charset="0"/>
                <a:cs typeface="Courier New" panose="02070309020205020404" pitchFamily="49" charset="0"/>
              </a:rPr>
              <a:t>{ </a:t>
            </a:r>
          </a:p>
          <a:p>
            <a:r>
              <a:rPr lang="fr-FR" sz="1000" dirty="0">
                <a:solidFill>
                  <a:schemeClr val="tx1"/>
                </a:solidFill>
                <a:latin typeface="Courier New" panose="02070309020205020404" pitchFamily="49" charset="0"/>
                <a:cs typeface="Courier New" panose="02070309020205020404" pitchFamily="49" charset="0"/>
              </a:rPr>
              <a:t>   "mouvements" : [ </a:t>
            </a:r>
          </a:p>
          <a:p>
            <a:r>
              <a:rPr lang="fr-FR" sz="1000" dirty="0">
                <a:solidFill>
                  <a:schemeClr val="tx1"/>
                </a:solidFill>
                <a:latin typeface="Courier New" panose="02070309020205020404" pitchFamily="49" charset="0"/>
                <a:cs typeface="Courier New" panose="02070309020205020404" pitchFamily="49" charset="0"/>
              </a:rPr>
              <a:t>      {"id" : "r7rb44r6(55", "date" : "2014-01-01", "montant" : "100,00", "sens" : "D"}, </a:t>
            </a:r>
          </a:p>
          <a:p>
            <a:r>
              <a:rPr lang="fr-FR" sz="1000" dirty="0">
                <a:solidFill>
                  <a:schemeClr val="tx1"/>
                </a:solidFill>
                <a:latin typeface="Courier New" panose="02070309020205020404" pitchFamily="49" charset="0"/>
                <a:cs typeface="Courier New" panose="02070309020205020404" pitchFamily="49" charset="0"/>
              </a:rPr>
              <a:t>… </a:t>
            </a:r>
          </a:p>
          <a:p>
            <a:r>
              <a:rPr lang="fr-FR" sz="1000" dirty="0">
                <a:solidFill>
                  <a:schemeClr val="tx1"/>
                </a:solidFill>
                <a:latin typeface="Courier New" panose="02070309020205020404" pitchFamily="49" charset="0"/>
                <a:cs typeface="Courier New" panose="02070309020205020404" pitchFamily="49" charset="0"/>
              </a:rPr>
              <a:t>      {"id" : "r7rb44r8ach", "date" : "2014-03-31", "montant" : "150,00", "sens" : "C"} </a:t>
            </a:r>
          </a:p>
          <a:p>
            <a:r>
              <a:rPr lang="fr-FR" sz="1000" dirty="0">
                <a:solidFill>
                  <a:schemeClr val="tx1"/>
                </a:solidFill>
                <a:latin typeface="Courier New" panose="02070309020205020404" pitchFamily="49" charset="0"/>
                <a:cs typeface="Courier New" panose="02070309020205020404" pitchFamily="49" charset="0"/>
              </a:rPr>
              <a:t>  ], </a:t>
            </a:r>
          </a:p>
          <a:p>
            <a:r>
              <a:rPr lang="fr-FR" sz="1000" dirty="0">
                <a:solidFill>
                  <a:schemeClr val="tx1"/>
                </a:solidFill>
                <a:latin typeface="Courier New" panose="02070309020205020404" pitchFamily="49" charset="0"/>
                <a:cs typeface="Courier New" panose="02070309020205020404" pitchFamily="49" charset="0"/>
              </a:rPr>
              <a:t>   "</a:t>
            </a:r>
            <a:r>
              <a:rPr lang="fr-FR" sz="1000" dirty="0">
                <a:solidFill>
                  <a:srgbClr val="FF0000"/>
                </a:solidFill>
                <a:latin typeface="Courier New" panose="02070309020205020404" pitchFamily="49" charset="0"/>
                <a:cs typeface="Courier New" panose="02070309020205020404" pitchFamily="49" charset="0"/>
              </a:rPr>
              <a:t>paging</a:t>
            </a:r>
            <a:r>
              <a:rPr lang="fr-FR" sz="1000" dirty="0">
                <a:solidFill>
                  <a:schemeClr val="tx1"/>
                </a:solidFill>
                <a:latin typeface="Courier New" panose="02070309020205020404" pitchFamily="49" charset="0"/>
                <a:cs typeface="Courier New" panose="02070309020205020404" pitchFamily="49" charset="0"/>
              </a:rPr>
              <a:t>": { </a:t>
            </a:r>
          </a:p>
          <a:p>
            <a:r>
              <a:rPr lang="fr-FR" sz="1000" dirty="0">
                <a:solidFill>
                  <a:schemeClr val="tx1"/>
                </a:solidFill>
                <a:latin typeface="Courier New" panose="02070309020205020404" pitchFamily="49" charset="0"/>
                <a:cs typeface="Courier New" panose="02070309020205020404" pitchFamily="49" charset="0"/>
              </a:rPr>
              <a:t>        "</a:t>
            </a:r>
            <a:r>
              <a:rPr lang="fr-FR" sz="1000" dirty="0">
                <a:solidFill>
                  <a:srgbClr val="FF0000"/>
                </a:solidFill>
                <a:latin typeface="Courier New" panose="02070309020205020404" pitchFamily="49" charset="0"/>
                <a:cs typeface="Courier New" panose="02070309020205020404" pitchFamily="49" charset="0"/>
              </a:rPr>
              <a:t>count</a:t>
            </a:r>
            <a:r>
              <a:rPr lang="fr-FR" sz="1000" dirty="0">
                <a:solidFill>
                  <a:schemeClr val="tx1"/>
                </a:solidFill>
                <a:latin typeface="Courier New" panose="02070309020205020404" pitchFamily="49" charset="0"/>
                <a:cs typeface="Courier New" panose="02070309020205020404" pitchFamily="49" charset="0"/>
              </a:rPr>
              <a:t>": "20", "</a:t>
            </a:r>
            <a:r>
              <a:rPr lang="fr-FR" sz="1000" dirty="0">
                <a:solidFill>
                  <a:srgbClr val="FF0000"/>
                </a:solidFill>
                <a:latin typeface="Courier New" panose="02070309020205020404" pitchFamily="49" charset="0"/>
                <a:cs typeface="Courier New" panose="02070309020205020404" pitchFamily="49" charset="0"/>
              </a:rPr>
              <a:t>total</a:t>
            </a:r>
            <a:r>
              <a:rPr lang="fr-FR" sz="1000" dirty="0">
                <a:solidFill>
                  <a:schemeClr val="tx1"/>
                </a:solidFill>
                <a:latin typeface="Courier New" panose="02070309020205020404" pitchFamily="49" charset="0"/>
                <a:cs typeface="Courier New" panose="02070309020205020404" pitchFamily="49" charset="0"/>
              </a:rPr>
              <a:t>": "180", </a:t>
            </a:r>
          </a:p>
          <a:p>
            <a:r>
              <a:rPr lang="fr-FR" sz="1000" dirty="0">
                <a:solidFill>
                  <a:schemeClr val="tx1"/>
                </a:solidFill>
                <a:latin typeface="Courier New" panose="02070309020205020404" pitchFamily="49" charset="0"/>
                <a:cs typeface="Courier New" panose="02070309020205020404" pitchFamily="49" charset="0"/>
              </a:rPr>
              <a:t>        "</a:t>
            </a:r>
            <a:r>
              <a:rPr lang="fr-FR" sz="1000" dirty="0" err="1" smtClean="0">
                <a:solidFill>
                  <a:srgbClr val="FF0000"/>
                </a:solidFill>
                <a:latin typeface="Courier New" panose="02070309020205020404" pitchFamily="49" charset="0"/>
                <a:cs typeface="Courier New" panose="02070309020205020404" pitchFamily="49" charset="0"/>
              </a:rPr>
              <a:t>next_set_start_index</a:t>
            </a:r>
            <a:r>
              <a:rPr lang="fr-FR" sz="1000" dirty="0">
                <a:solidFill>
                  <a:schemeClr val="tx1"/>
                </a:solidFill>
                <a:latin typeface="Courier New" panose="02070309020205020404" pitchFamily="49" charset="0"/>
                <a:cs typeface="Courier New" panose="02070309020205020404" pitchFamily="49" charset="0"/>
              </a:rPr>
              <a:t>": "982cr-*85g24",  </a:t>
            </a:r>
          </a:p>
          <a:p>
            <a:r>
              <a:rPr lang="fr-FR" sz="1000" dirty="0">
                <a:solidFill>
                  <a:schemeClr val="tx1"/>
                </a:solidFill>
                <a:latin typeface="Courier New" panose="02070309020205020404" pitchFamily="49" charset="0"/>
                <a:cs typeface="Courier New" panose="02070309020205020404" pitchFamily="49" charset="0"/>
              </a:rPr>
              <a:t>        "</a:t>
            </a:r>
            <a:r>
              <a:rPr lang="fr-FR" sz="1000" dirty="0" err="1" smtClean="0">
                <a:solidFill>
                  <a:srgbClr val="FF0000"/>
                </a:solidFill>
                <a:latin typeface="Courier New" panose="02070309020205020404" pitchFamily="49" charset="0"/>
                <a:cs typeface="Courier New" panose="02070309020205020404" pitchFamily="49" charset="0"/>
              </a:rPr>
              <a:t>previous_set_start_index</a:t>
            </a:r>
            <a:r>
              <a:rPr lang="fr-FR" sz="1000" dirty="0">
                <a:solidFill>
                  <a:schemeClr val="tx1"/>
                </a:solidFill>
                <a:latin typeface="Courier New" panose="02070309020205020404" pitchFamily="49" charset="0"/>
                <a:cs typeface="Courier New" panose="02070309020205020404" pitchFamily="49" charset="0"/>
              </a:rPr>
              <a:t>": "r7-*q35r6(55" </a:t>
            </a:r>
          </a:p>
          <a:p>
            <a:r>
              <a:rPr lang="fr-FR" sz="1000" dirty="0">
                <a:solidFill>
                  <a:schemeClr val="tx1"/>
                </a:solidFill>
                <a:latin typeface="Courier New" panose="02070309020205020404" pitchFamily="49" charset="0"/>
                <a:cs typeface="Courier New" panose="02070309020205020404" pitchFamily="49" charset="0"/>
              </a:rPr>
              <a:t>    }, </a:t>
            </a:r>
          </a:p>
          <a:p>
            <a:r>
              <a:rPr lang="fr-FR" sz="1000" dirty="0" smtClean="0">
                <a:solidFill>
                  <a:schemeClr val="tx1"/>
                </a:solidFill>
                <a:latin typeface="Courier New" panose="02070309020205020404" pitchFamily="49" charset="0"/>
                <a:cs typeface="Courier New" panose="02070309020205020404" pitchFamily="49" charset="0"/>
              </a:rPr>
              <a:t>} </a:t>
            </a:r>
            <a:endParaRPr lang="fr-FR" sz="1000" dirty="0">
              <a:solidFill>
                <a:schemeClr val="tx1"/>
              </a:solidFill>
              <a:latin typeface="Courier New" panose="02070309020205020404" pitchFamily="49" charset="0"/>
              <a:cs typeface="Courier New" panose="02070309020205020404" pitchFamily="49" charset="0"/>
            </a:endParaRPr>
          </a:p>
        </p:txBody>
      </p:sp>
      <p:sp>
        <p:nvSpPr>
          <p:cNvPr id="20" name="Flèche droite rayée 19"/>
          <p:cNvSpPr/>
          <p:nvPr/>
        </p:nvSpPr>
        <p:spPr>
          <a:xfrm>
            <a:off x="4182972" y="3530597"/>
            <a:ext cx="713064" cy="276837"/>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1" name="Flèche droite rayée 20"/>
          <p:cNvSpPr/>
          <p:nvPr/>
        </p:nvSpPr>
        <p:spPr>
          <a:xfrm>
            <a:off x="2035187" y="5020711"/>
            <a:ext cx="713064" cy="276837"/>
          </a:xfrm>
          <a:prstGeom prst="striped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2" name="ZoneTexte 21"/>
          <p:cNvSpPr txBox="1"/>
          <p:nvPr/>
        </p:nvSpPr>
        <p:spPr>
          <a:xfrm>
            <a:off x="486032" y="4601550"/>
            <a:ext cx="1285103" cy="276999"/>
          </a:xfrm>
          <a:prstGeom prst="rect">
            <a:avLst/>
          </a:prstGeom>
          <a:noFill/>
        </p:spPr>
        <p:txBody>
          <a:bodyPr wrap="square" rtlCol="0">
            <a:spAutoFit/>
          </a:bodyPr>
          <a:lstStyle/>
          <a:p>
            <a:r>
              <a:rPr lang="fr-FR" sz="1200" dirty="0" smtClean="0"/>
              <a:t>Exemple</a:t>
            </a:r>
            <a:endParaRPr lang="fr-FR" sz="1200" dirty="0"/>
          </a:p>
        </p:txBody>
      </p:sp>
      <p:sp>
        <p:nvSpPr>
          <p:cNvPr id="17" name="Trapèze 16"/>
          <p:cNvSpPr/>
          <p:nvPr/>
        </p:nvSpPr>
        <p:spPr>
          <a:xfrm rot="10800000">
            <a:off x="6542506"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 name="Rectangle 22"/>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9817575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smtClean="0"/>
              <a:t>Bonnes pratiques (4/10) : insertion des données</a:t>
            </a:r>
            <a:endParaRPr lang="fr-FR" sz="1600" dirty="0"/>
          </a:p>
        </p:txBody>
      </p:sp>
      <p:sp>
        <p:nvSpPr>
          <p:cNvPr id="3" name="Espace réservé du texte 2"/>
          <p:cNvSpPr>
            <a:spLocks noGrp="1"/>
          </p:cNvSpPr>
          <p:nvPr>
            <p:ph type="body" sz="quarter" idx="14"/>
          </p:nvPr>
        </p:nvSpPr>
        <p:spPr>
          <a:xfrm>
            <a:off x="403225" y="1084782"/>
            <a:ext cx="8626475" cy="708021"/>
          </a:xfrm>
        </p:spPr>
        <p:txBody>
          <a:bodyPr/>
          <a:lstStyle/>
          <a:p>
            <a:pPr marL="180975" lvl="1" indent="0">
              <a:buNone/>
            </a:pPr>
            <a:r>
              <a:rPr lang="fr-FR" u="sng" dirty="0" smtClean="0"/>
              <a:t>Requête de type POST :</a:t>
            </a:r>
          </a:p>
          <a:p>
            <a:pPr lvl="2"/>
            <a:r>
              <a:rPr lang="fr-FR" dirty="0" smtClean="0"/>
              <a:t>Retour </a:t>
            </a:r>
            <a:r>
              <a:rPr lang="fr-FR" dirty="0"/>
              <a:t>correct = </a:t>
            </a:r>
            <a:r>
              <a:rPr lang="fr-FR" sz="1400" b="1" dirty="0" smtClean="0"/>
              <a:t>201 </a:t>
            </a:r>
            <a:r>
              <a:rPr lang="fr-FR" sz="1400" b="1" dirty="0" err="1" smtClean="0"/>
              <a:t>Created</a:t>
            </a:r>
            <a:r>
              <a:rPr lang="fr-FR" sz="1400" b="1" dirty="0" smtClean="0"/>
              <a:t> </a:t>
            </a:r>
            <a:r>
              <a:rPr lang="fr-FR" sz="1400" dirty="0" smtClean="0"/>
              <a:t>(200 OK dans la version actuelle du socle ASIC)</a:t>
            </a:r>
            <a:endParaRPr lang="fr-FR" sz="1400" dirty="0"/>
          </a:p>
          <a:p>
            <a:endParaRPr lang="fr-FR" dirty="0" smtClean="0"/>
          </a:p>
          <a:p>
            <a:endParaRPr lang="fr-FR" dirty="0"/>
          </a:p>
        </p:txBody>
      </p:sp>
      <p:sp>
        <p:nvSpPr>
          <p:cNvPr id="5" name="Rectangle 4"/>
          <p:cNvSpPr/>
          <p:nvPr/>
        </p:nvSpPr>
        <p:spPr>
          <a:xfrm>
            <a:off x="726532" y="2985881"/>
            <a:ext cx="3748215" cy="2167467"/>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fr-FR" sz="1100" dirty="0">
              <a:solidFill>
                <a:schemeClr val="tx1"/>
              </a:solidFill>
            </a:endParaRPr>
          </a:p>
          <a:p>
            <a:r>
              <a:rPr lang="fr-FR" sz="1100" dirty="0">
                <a:solidFill>
                  <a:schemeClr val="tx1"/>
                </a:solidFill>
              </a:rPr>
              <a:t>POST /clients HTTP/1.1 </a:t>
            </a:r>
          </a:p>
          <a:p>
            <a:r>
              <a:rPr lang="fr-FR" sz="1100" dirty="0">
                <a:solidFill>
                  <a:schemeClr val="tx1"/>
                </a:solidFill>
              </a:rPr>
              <a:t>Host: </a:t>
            </a:r>
            <a:r>
              <a:rPr lang="fr-FR" sz="1100" dirty="0" err="1">
                <a:solidFill>
                  <a:schemeClr val="tx1"/>
                </a:solidFill>
              </a:rPr>
              <a:t>appfoo.casa.group.gca</a:t>
            </a:r>
            <a:r>
              <a:rPr lang="fr-FR" sz="1100" dirty="0">
                <a:solidFill>
                  <a:schemeClr val="tx1"/>
                </a:solidFill>
              </a:rPr>
              <a:t> </a:t>
            </a:r>
          </a:p>
          <a:p>
            <a:r>
              <a:rPr lang="fr-FR" sz="1100" dirty="0">
                <a:solidFill>
                  <a:schemeClr val="tx1"/>
                </a:solidFill>
              </a:rPr>
              <a:t>[</a:t>
            </a:r>
            <a:r>
              <a:rPr lang="fr-FR" sz="1100" i="1" dirty="0">
                <a:solidFill>
                  <a:schemeClr val="tx1"/>
                </a:solidFill>
              </a:rPr>
              <a:t>d’autres headers</a:t>
            </a:r>
            <a:r>
              <a:rPr lang="fr-FR" sz="1100" dirty="0">
                <a:solidFill>
                  <a:schemeClr val="tx1"/>
                </a:solidFill>
              </a:rPr>
              <a:t>] </a:t>
            </a:r>
          </a:p>
          <a:p>
            <a:r>
              <a:rPr lang="fr-FR" sz="1100" dirty="0">
                <a:solidFill>
                  <a:schemeClr val="tx1"/>
                </a:solidFill>
                <a:latin typeface="Courier New" panose="02070309020205020404" pitchFamily="49" charset="0"/>
                <a:cs typeface="Courier New" panose="02070309020205020404" pitchFamily="49" charset="0"/>
              </a:rPr>
              <a:t>{ </a:t>
            </a:r>
          </a:p>
          <a:p>
            <a:r>
              <a:rPr lang="fr-FR" sz="1100" dirty="0">
                <a:solidFill>
                  <a:schemeClr val="tx1"/>
                </a:solidFill>
                <a:latin typeface="Courier New" panose="02070309020205020404" pitchFamily="49" charset="0"/>
                <a:cs typeface="Courier New" panose="02070309020205020404" pitchFamily="49" charset="0"/>
              </a:rPr>
              <a:t>client": { </a:t>
            </a:r>
          </a:p>
          <a:p>
            <a:r>
              <a:rPr lang="fr-FR" sz="1100" dirty="0" smtClean="0">
                <a:solidFill>
                  <a:schemeClr val="tx1"/>
                </a:solidFill>
                <a:latin typeface="Courier New" panose="02070309020205020404" pitchFamily="49" charset="0"/>
                <a:cs typeface="Courier New" panose="02070309020205020404" pitchFamily="49" charset="0"/>
              </a:rPr>
              <a:t>"</a:t>
            </a:r>
            <a:r>
              <a:rPr lang="fr-FR" sz="1100" dirty="0" err="1">
                <a:solidFill>
                  <a:schemeClr val="tx1"/>
                </a:solidFill>
                <a:latin typeface="Courier New" panose="02070309020205020404" pitchFamily="49" charset="0"/>
                <a:cs typeface="Courier New" panose="02070309020205020404" pitchFamily="49" charset="0"/>
              </a:rPr>
              <a:t>last_name</a:t>
            </a:r>
            <a:r>
              <a:rPr lang="fr-FR" sz="1100" dirty="0" smtClean="0">
                <a:solidFill>
                  <a:schemeClr val="tx1"/>
                </a:solidFill>
                <a:latin typeface="Courier New" panose="02070309020205020404" pitchFamily="49" charset="0"/>
                <a:cs typeface="Courier New" panose="02070309020205020404" pitchFamily="49" charset="0"/>
              </a:rPr>
              <a:t>": </a:t>
            </a:r>
            <a:r>
              <a:rPr lang="fr-FR" sz="1100" dirty="0">
                <a:solidFill>
                  <a:schemeClr val="tx1"/>
                </a:solidFill>
                <a:latin typeface="Courier New" panose="02070309020205020404" pitchFamily="49" charset="0"/>
                <a:cs typeface="Courier New" panose="02070309020205020404" pitchFamily="49" charset="0"/>
              </a:rPr>
              <a:t>"SMITH", </a:t>
            </a:r>
            <a:r>
              <a:rPr lang="fr-FR" sz="1100" dirty="0" smtClean="0">
                <a:solidFill>
                  <a:schemeClr val="tx1"/>
                </a:solidFill>
                <a:latin typeface="Courier New" panose="02070309020205020404" pitchFamily="49" charset="0"/>
                <a:cs typeface="Courier New" panose="02070309020205020404" pitchFamily="49" charset="0"/>
              </a:rPr>
              <a:t>"</a:t>
            </a:r>
            <a:r>
              <a:rPr lang="fr-FR" sz="1100" dirty="0" err="1" smtClean="0">
                <a:solidFill>
                  <a:schemeClr val="tx1"/>
                </a:solidFill>
                <a:latin typeface="Courier New" panose="02070309020205020404" pitchFamily="49" charset="0"/>
                <a:cs typeface="Courier New" panose="02070309020205020404" pitchFamily="49" charset="0"/>
              </a:rPr>
              <a:t>first_name</a:t>
            </a:r>
            <a:r>
              <a:rPr lang="fr-FR" sz="1100" dirty="0" smtClean="0">
                <a:solidFill>
                  <a:schemeClr val="tx1"/>
                </a:solidFill>
                <a:latin typeface="Courier New" panose="02070309020205020404" pitchFamily="49" charset="0"/>
                <a:cs typeface="Courier New" panose="02070309020205020404" pitchFamily="49" charset="0"/>
              </a:rPr>
              <a:t>": </a:t>
            </a:r>
            <a:r>
              <a:rPr lang="fr-FR" sz="1100" dirty="0">
                <a:solidFill>
                  <a:schemeClr val="tx1"/>
                </a:solidFill>
                <a:latin typeface="Courier New" panose="02070309020205020404" pitchFamily="49" charset="0"/>
                <a:cs typeface="Courier New" panose="02070309020205020404" pitchFamily="49" charset="0"/>
              </a:rPr>
              <a:t>"Hannibal", </a:t>
            </a:r>
          </a:p>
          <a:p>
            <a:r>
              <a:rPr lang="fr-FR" sz="1100" dirty="0">
                <a:solidFill>
                  <a:schemeClr val="tx1"/>
                </a:solidFill>
                <a:latin typeface="Courier New" panose="02070309020205020404" pitchFamily="49" charset="0"/>
                <a:cs typeface="Courier New" panose="02070309020205020404" pitchFamily="49" charset="0"/>
              </a:rPr>
              <a:t>… </a:t>
            </a:r>
          </a:p>
          <a:p>
            <a:r>
              <a:rPr lang="fr-FR" sz="1100" dirty="0">
                <a:solidFill>
                  <a:schemeClr val="tx1"/>
                </a:solidFill>
                <a:latin typeface="Courier New" panose="02070309020205020404" pitchFamily="49" charset="0"/>
                <a:cs typeface="Courier New" panose="02070309020205020404" pitchFamily="49" charset="0"/>
              </a:rPr>
              <a:t>… </a:t>
            </a:r>
          </a:p>
          <a:p>
            <a:r>
              <a:rPr lang="fr-FR" sz="1100" dirty="0">
                <a:solidFill>
                  <a:schemeClr val="tx1"/>
                </a:solidFill>
                <a:latin typeface="Courier New" panose="02070309020205020404" pitchFamily="49" charset="0"/>
                <a:cs typeface="Courier New" panose="02070309020205020404" pitchFamily="49" charset="0"/>
              </a:rPr>
              <a:t>} </a:t>
            </a:r>
          </a:p>
          <a:p>
            <a:r>
              <a:rPr lang="fr-FR" sz="1100" dirty="0">
                <a:solidFill>
                  <a:schemeClr val="tx1"/>
                </a:solidFill>
                <a:latin typeface="Courier New" panose="02070309020205020404" pitchFamily="49" charset="0"/>
                <a:cs typeface="Courier New" panose="02070309020205020404" pitchFamily="49" charset="0"/>
              </a:rPr>
              <a:t>} </a:t>
            </a:r>
          </a:p>
        </p:txBody>
      </p:sp>
      <p:sp>
        <p:nvSpPr>
          <p:cNvPr id="7" name="Rectangle 6"/>
          <p:cNvSpPr/>
          <p:nvPr/>
        </p:nvSpPr>
        <p:spPr>
          <a:xfrm>
            <a:off x="4817534" y="2985881"/>
            <a:ext cx="3843866" cy="2167467"/>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fr-FR" sz="1100" dirty="0">
              <a:solidFill>
                <a:schemeClr val="tx1"/>
              </a:solidFill>
            </a:endParaRPr>
          </a:p>
          <a:p>
            <a:r>
              <a:rPr lang="fr-FR" sz="1100" dirty="0" smtClean="0">
                <a:solidFill>
                  <a:schemeClr val="tx1"/>
                </a:solidFill>
              </a:rPr>
              <a:t>HTTP/1.1 </a:t>
            </a:r>
            <a:r>
              <a:rPr lang="fr-FR" sz="1100" b="1" dirty="0">
                <a:solidFill>
                  <a:schemeClr val="tx1"/>
                </a:solidFill>
              </a:rPr>
              <a:t>201 </a:t>
            </a:r>
            <a:r>
              <a:rPr lang="fr-FR" sz="1100" b="1" dirty="0" err="1">
                <a:solidFill>
                  <a:schemeClr val="tx1"/>
                </a:solidFill>
              </a:rPr>
              <a:t>Created</a:t>
            </a:r>
            <a:r>
              <a:rPr lang="fr-FR" sz="1100" b="1" dirty="0">
                <a:solidFill>
                  <a:schemeClr val="tx1"/>
                </a:solidFill>
              </a:rPr>
              <a:t> </a:t>
            </a:r>
          </a:p>
          <a:p>
            <a:r>
              <a:rPr lang="fr-FR" sz="1100" dirty="0">
                <a:solidFill>
                  <a:schemeClr val="tx1"/>
                </a:solidFill>
              </a:rPr>
              <a:t>Location: http://appfoo.casa.group.gca/clients/a012f651 </a:t>
            </a:r>
          </a:p>
          <a:p>
            <a:r>
              <a:rPr lang="fr-FR" sz="1100" dirty="0">
                <a:solidFill>
                  <a:schemeClr val="tx1"/>
                </a:solidFill>
              </a:rPr>
              <a:t>[</a:t>
            </a:r>
            <a:r>
              <a:rPr lang="fr-FR" sz="1100" i="1" dirty="0">
                <a:solidFill>
                  <a:schemeClr val="tx1"/>
                </a:solidFill>
              </a:rPr>
              <a:t>d’autres headers</a:t>
            </a:r>
            <a:r>
              <a:rPr lang="fr-FR" sz="1100" dirty="0">
                <a:solidFill>
                  <a:schemeClr val="tx1"/>
                </a:solidFill>
              </a:rPr>
              <a:t>] </a:t>
            </a:r>
          </a:p>
          <a:p>
            <a:r>
              <a:rPr lang="fr-FR" sz="1100" dirty="0">
                <a:solidFill>
                  <a:schemeClr val="tx1"/>
                </a:solidFill>
                <a:latin typeface="Courier New" panose="02070309020205020404" pitchFamily="49" charset="0"/>
                <a:cs typeface="Courier New" panose="02070309020205020404" pitchFamily="49" charset="0"/>
              </a:rPr>
              <a:t>{ </a:t>
            </a:r>
            <a:endParaRPr lang="fr-FR" sz="1100" dirty="0" smtClean="0">
              <a:solidFill>
                <a:schemeClr val="tx1"/>
              </a:solidFill>
              <a:latin typeface="Courier New" panose="02070309020205020404" pitchFamily="49" charset="0"/>
              <a:cs typeface="Courier New" panose="02070309020205020404" pitchFamily="49" charset="0"/>
            </a:endParaRPr>
          </a:p>
          <a:p>
            <a:r>
              <a:rPr lang="fr-FR" sz="1100" dirty="0" smtClean="0">
                <a:solidFill>
                  <a:schemeClr val="tx1"/>
                </a:solidFill>
                <a:latin typeface="Courier New" panose="02070309020205020404" pitchFamily="49" charset="0"/>
                <a:cs typeface="Courier New" panose="02070309020205020404" pitchFamily="49" charset="0"/>
              </a:rPr>
              <a:t>{"</a:t>
            </a:r>
            <a:r>
              <a:rPr lang="fr-FR" sz="1100" dirty="0">
                <a:solidFill>
                  <a:schemeClr val="tx1"/>
                </a:solidFill>
                <a:latin typeface="Courier New" panose="02070309020205020404" pitchFamily="49" charset="0"/>
                <a:cs typeface="Courier New" panose="02070309020205020404" pitchFamily="49" charset="0"/>
              </a:rPr>
              <a:t>id": "a012f651" , </a:t>
            </a:r>
            <a:r>
              <a:rPr lang="fr-FR" sz="1100" dirty="0" smtClean="0">
                <a:solidFill>
                  <a:schemeClr val="tx1"/>
                </a:solidFill>
                <a:latin typeface="Courier New" panose="02070309020205020404" pitchFamily="49" charset="0"/>
                <a:cs typeface="Courier New" panose="02070309020205020404" pitchFamily="49" charset="0"/>
              </a:rPr>
              <a:t>"</a:t>
            </a:r>
            <a:r>
              <a:rPr lang="fr-FR" sz="1100" dirty="0" err="1" smtClean="0">
                <a:solidFill>
                  <a:schemeClr val="tx1"/>
                </a:solidFill>
                <a:latin typeface="Courier New" panose="02070309020205020404" pitchFamily="49" charset="0"/>
                <a:cs typeface="Courier New" panose="02070309020205020404" pitchFamily="49" charset="0"/>
              </a:rPr>
              <a:t>last_name</a:t>
            </a:r>
            <a:r>
              <a:rPr lang="fr-FR" sz="1100" dirty="0" smtClean="0">
                <a:solidFill>
                  <a:schemeClr val="tx1"/>
                </a:solidFill>
                <a:latin typeface="Courier New" panose="02070309020205020404" pitchFamily="49" charset="0"/>
                <a:cs typeface="Courier New" panose="02070309020205020404" pitchFamily="49" charset="0"/>
              </a:rPr>
              <a:t>": </a:t>
            </a:r>
            <a:r>
              <a:rPr lang="fr-FR" sz="1100" dirty="0">
                <a:solidFill>
                  <a:schemeClr val="tx1"/>
                </a:solidFill>
                <a:latin typeface="Courier New" panose="02070309020205020404" pitchFamily="49" charset="0"/>
                <a:cs typeface="Courier New" panose="02070309020205020404" pitchFamily="49" charset="0"/>
              </a:rPr>
              <a:t>"SMITH</a:t>
            </a:r>
            <a:r>
              <a:rPr lang="fr-FR" sz="1100" dirty="0" smtClean="0">
                <a:solidFill>
                  <a:schemeClr val="tx1"/>
                </a:solidFill>
                <a:latin typeface="Courier New" panose="02070309020205020404" pitchFamily="49" charset="0"/>
                <a:cs typeface="Courier New" panose="02070309020205020404" pitchFamily="49" charset="0"/>
              </a:rPr>
              <a:t>","</a:t>
            </a:r>
            <a:r>
              <a:rPr lang="fr-FR" sz="1100" dirty="0" err="1" smtClean="0">
                <a:solidFill>
                  <a:schemeClr val="tx1"/>
                </a:solidFill>
                <a:latin typeface="Courier New" panose="02070309020205020404" pitchFamily="49" charset="0"/>
                <a:cs typeface="Courier New" panose="02070309020205020404" pitchFamily="49" charset="0"/>
              </a:rPr>
              <a:t>first_name</a:t>
            </a:r>
            <a:r>
              <a:rPr lang="fr-FR" sz="1100" dirty="0" smtClean="0">
                <a:solidFill>
                  <a:schemeClr val="tx1"/>
                </a:solidFill>
                <a:latin typeface="Courier New" panose="02070309020205020404" pitchFamily="49" charset="0"/>
                <a:cs typeface="Courier New" panose="02070309020205020404" pitchFamily="49" charset="0"/>
              </a:rPr>
              <a:t>": </a:t>
            </a:r>
            <a:r>
              <a:rPr lang="fr-FR" sz="1100" dirty="0">
                <a:solidFill>
                  <a:schemeClr val="tx1"/>
                </a:solidFill>
                <a:latin typeface="Courier New" panose="02070309020205020404" pitchFamily="49" charset="0"/>
                <a:cs typeface="Courier New" panose="02070309020205020404" pitchFamily="49" charset="0"/>
              </a:rPr>
              <a:t>"Hannibal", …, </a:t>
            </a:r>
            <a:endParaRPr lang="fr-FR" sz="1100" dirty="0" smtClean="0">
              <a:solidFill>
                <a:schemeClr val="tx1"/>
              </a:solidFill>
              <a:latin typeface="Courier New" panose="02070309020205020404" pitchFamily="49" charset="0"/>
              <a:cs typeface="Courier New" panose="02070309020205020404" pitchFamily="49" charset="0"/>
            </a:endParaRPr>
          </a:p>
          <a:p>
            <a:r>
              <a:rPr lang="fr-FR" sz="1100" dirty="0" smtClean="0">
                <a:solidFill>
                  <a:schemeClr val="tx1"/>
                </a:solidFill>
                <a:latin typeface="Courier New" panose="02070309020205020404" pitchFamily="49" charset="0"/>
                <a:cs typeface="Courier New" panose="02070309020205020404" pitchFamily="49" charset="0"/>
              </a:rPr>
              <a:t>} </a:t>
            </a:r>
            <a:endParaRPr lang="fr-FR" sz="1100" dirty="0">
              <a:solidFill>
                <a:schemeClr val="tx1"/>
              </a:solidFill>
              <a:latin typeface="Courier New" panose="02070309020205020404" pitchFamily="49" charset="0"/>
              <a:cs typeface="Courier New" panose="02070309020205020404" pitchFamily="49" charset="0"/>
            </a:endParaRPr>
          </a:p>
          <a:p>
            <a:r>
              <a:rPr lang="fr-FR" sz="1100" dirty="0">
                <a:solidFill>
                  <a:schemeClr val="tx1"/>
                </a:solidFill>
                <a:latin typeface="Courier New" panose="02070309020205020404" pitchFamily="49" charset="0"/>
                <a:cs typeface="Courier New" panose="02070309020205020404" pitchFamily="49" charset="0"/>
              </a:rPr>
              <a:t>} </a:t>
            </a:r>
          </a:p>
        </p:txBody>
      </p:sp>
      <p:sp>
        <p:nvSpPr>
          <p:cNvPr id="9" name="Espace réservé du texte 2"/>
          <p:cNvSpPr txBox="1">
            <a:spLocks/>
          </p:cNvSpPr>
          <p:nvPr/>
        </p:nvSpPr>
        <p:spPr>
          <a:xfrm>
            <a:off x="726532" y="2622452"/>
            <a:ext cx="1359710" cy="393371"/>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0975" lvl="1" indent="0">
              <a:buFontTx/>
              <a:buNone/>
            </a:pPr>
            <a:r>
              <a:rPr lang="fr-FR" dirty="0" smtClean="0"/>
              <a:t>Requête</a:t>
            </a:r>
          </a:p>
        </p:txBody>
      </p:sp>
      <p:sp>
        <p:nvSpPr>
          <p:cNvPr id="10" name="Espace réservé du texte 2"/>
          <p:cNvSpPr txBox="1">
            <a:spLocks/>
          </p:cNvSpPr>
          <p:nvPr/>
        </p:nvSpPr>
        <p:spPr>
          <a:xfrm>
            <a:off x="4817533" y="2039706"/>
            <a:ext cx="4271434" cy="946175"/>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0975" lvl="1" indent="0">
              <a:buFontTx/>
              <a:buNone/>
            </a:pPr>
            <a:r>
              <a:rPr lang="fr-FR" dirty="0" smtClean="0"/>
              <a:t>Réponse</a:t>
            </a:r>
          </a:p>
          <a:p>
            <a:pPr lvl="2"/>
            <a:r>
              <a:rPr lang="fr-FR" dirty="0" smtClean="0"/>
              <a:t>Retour correct = </a:t>
            </a:r>
            <a:r>
              <a:rPr lang="fr-FR" sz="1400" b="1" dirty="0" smtClean="0">
                <a:solidFill>
                  <a:schemeClr val="dk1"/>
                </a:solidFill>
              </a:rPr>
              <a:t>201 </a:t>
            </a:r>
            <a:r>
              <a:rPr lang="fr-FR" sz="1400" b="1" dirty="0" err="1" smtClean="0">
                <a:solidFill>
                  <a:schemeClr val="dk1"/>
                </a:solidFill>
              </a:rPr>
              <a:t>Created</a:t>
            </a:r>
            <a:r>
              <a:rPr lang="fr-FR" sz="1400" b="1" dirty="0" smtClean="0">
                <a:solidFill>
                  <a:schemeClr val="dk1"/>
                </a:solidFill>
              </a:rPr>
              <a:t>  </a:t>
            </a:r>
            <a:r>
              <a:rPr lang="fr-FR" sz="1400" dirty="0" smtClean="0"/>
              <a:t>(</a:t>
            </a:r>
            <a:r>
              <a:rPr lang="fr-FR" sz="1400" dirty="0"/>
              <a:t>200 OK dans la version actuelle du socle ASIC)</a:t>
            </a:r>
            <a:r>
              <a:rPr lang="fr-FR" sz="1400" b="1" dirty="0" smtClean="0">
                <a:solidFill>
                  <a:schemeClr val="dk1"/>
                </a:solidFill>
              </a:rPr>
              <a:t> </a:t>
            </a:r>
            <a:endParaRPr lang="fr-FR" b="1" dirty="0" smtClean="0"/>
          </a:p>
          <a:p>
            <a:endParaRPr lang="fr-FR" dirty="0"/>
          </a:p>
        </p:txBody>
      </p:sp>
      <p:sp>
        <p:nvSpPr>
          <p:cNvPr id="13" name="Espace réservé du texte 2"/>
          <p:cNvSpPr txBox="1">
            <a:spLocks/>
          </p:cNvSpPr>
          <p:nvPr/>
        </p:nvSpPr>
        <p:spPr>
          <a:xfrm>
            <a:off x="573900" y="5501203"/>
            <a:ext cx="8087500" cy="708021"/>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dirty="0" smtClean="0">
                <a:solidFill>
                  <a:srgbClr val="FF0000"/>
                </a:solidFill>
              </a:rPr>
              <a:t>Une </a:t>
            </a:r>
            <a:r>
              <a:rPr lang="fr-FR" dirty="0">
                <a:solidFill>
                  <a:srgbClr val="FF0000"/>
                </a:solidFill>
              </a:rPr>
              <a:t>requête POST avec un identifiant valorisé est </a:t>
            </a:r>
            <a:r>
              <a:rPr lang="fr-FR" dirty="0" smtClean="0">
                <a:solidFill>
                  <a:srgbClr val="FF0000"/>
                </a:solidFill>
              </a:rPr>
              <a:t>incorrecte </a:t>
            </a:r>
            <a:r>
              <a:rPr lang="fr-FR" dirty="0">
                <a:solidFill>
                  <a:srgbClr val="FF0000"/>
                </a:solidFill>
              </a:rPr>
              <a:t>(Utiliser PUT)</a:t>
            </a:r>
          </a:p>
          <a:p>
            <a:pPr lvl="2"/>
            <a:r>
              <a:rPr lang="fr-FR" dirty="0" smtClean="0"/>
              <a:t>L'identifiant </a:t>
            </a:r>
            <a:r>
              <a:rPr lang="fr-FR" dirty="0"/>
              <a:t>est créé par l'entité gestionnaire de la ressource et retourné au client </a:t>
            </a:r>
          </a:p>
          <a:p>
            <a:pPr marL="180975" lvl="1" indent="0">
              <a:buFontTx/>
              <a:buNone/>
            </a:pPr>
            <a:endParaRPr lang="fr-FR" dirty="0" smtClean="0"/>
          </a:p>
        </p:txBody>
      </p:sp>
      <p:sp>
        <p:nvSpPr>
          <p:cNvPr id="11" name="Trapèze 10"/>
          <p:cNvSpPr/>
          <p:nvPr/>
        </p:nvSpPr>
        <p:spPr>
          <a:xfrm rot="10800000">
            <a:off x="6542506"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Rectangle 11"/>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28790152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smtClean="0"/>
              <a:t>Bonnes pratiques (5/10) </a:t>
            </a:r>
            <a:r>
              <a:rPr lang="fr-FR" sz="1600" dirty="0"/>
              <a:t>:</a:t>
            </a:r>
            <a:r>
              <a:rPr lang="fr-FR" sz="1600" dirty="0" smtClean="0"/>
              <a:t> </a:t>
            </a:r>
            <a:r>
              <a:rPr lang="fr-FR" sz="1600" dirty="0"/>
              <a:t>m</a:t>
            </a:r>
            <a:r>
              <a:rPr lang="fr-FR" sz="1600" dirty="0" smtClean="0"/>
              <a:t>ise à jour d’une ressource</a:t>
            </a:r>
            <a:endParaRPr lang="fr-FR" sz="1600" dirty="0"/>
          </a:p>
        </p:txBody>
      </p:sp>
      <p:sp>
        <p:nvSpPr>
          <p:cNvPr id="3" name="Espace réservé du texte 2"/>
          <p:cNvSpPr>
            <a:spLocks noGrp="1"/>
          </p:cNvSpPr>
          <p:nvPr>
            <p:ph type="body" sz="quarter" idx="14"/>
          </p:nvPr>
        </p:nvSpPr>
        <p:spPr>
          <a:xfrm>
            <a:off x="269100" y="927101"/>
            <a:ext cx="8626475" cy="708021"/>
          </a:xfrm>
        </p:spPr>
        <p:txBody>
          <a:bodyPr/>
          <a:lstStyle/>
          <a:p>
            <a:pPr marL="180975" lvl="1" indent="0">
              <a:buNone/>
            </a:pPr>
            <a:r>
              <a:rPr lang="fr-FR" u="sng" dirty="0" smtClean="0"/>
              <a:t>Requête de type PUT </a:t>
            </a:r>
            <a:r>
              <a:rPr lang="fr-FR" dirty="0" smtClean="0"/>
              <a:t>:</a:t>
            </a:r>
          </a:p>
          <a:p>
            <a:endParaRPr lang="fr-FR" dirty="0" smtClean="0"/>
          </a:p>
          <a:p>
            <a:endParaRPr lang="fr-FR" dirty="0"/>
          </a:p>
        </p:txBody>
      </p:sp>
      <p:sp>
        <p:nvSpPr>
          <p:cNvPr id="5" name="Rectangle 4"/>
          <p:cNvSpPr/>
          <p:nvPr/>
        </p:nvSpPr>
        <p:spPr>
          <a:xfrm>
            <a:off x="922867" y="1965709"/>
            <a:ext cx="2599266" cy="1855241"/>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sz="1100" dirty="0" smtClean="0">
                <a:solidFill>
                  <a:schemeClr val="tx1"/>
                </a:solidFill>
              </a:rPr>
              <a:t>PUT </a:t>
            </a:r>
            <a:r>
              <a:rPr lang="fr-FR" sz="1100" dirty="0">
                <a:solidFill>
                  <a:schemeClr val="tx1"/>
                </a:solidFill>
              </a:rPr>
              <a:t>/clients/123 </a:t>
            </a:r>
            <a:r>
              <a:rPr lang="fr-FR" sz="1100" dirty="0" smtClean="0">
                <a:solidFill>
                  <a:schemeClr val="tx1"/>
                </a:solidFill>
              </a:rPr>
              <a:t>HTTP/1.1 </a:t>
            </a:r>
          </a:p>
          <a:p>
            <a:r>
              <a:rPr lang="fr-FR" sz="1100" dirty="0" smtClean="0">
                <a:solidFill>
                  <a:schemeClr val="tx1"/>
                </a:solidFill>
              </a:rPr>
              <a:t>Host</a:t>
            </a:r>
            <a:r>
              <a:rPr lang="fr-FR" sz="1100" dirty="0">
                <a:solidFill>
                  <a:schemeClr val="tx1"/>
                </a:solidFill>
              </a:rPr>
              <a:t>: </a:t>
            </a:r>
            <a:r>
              <a:rPr lang="fr-FR" sz="1100" dirty="0" err="1">
                <a:solidFill>
                  <a:schemeClr val="tx1"/>
                </a:solidFill>
              </a:rPr>
              <a:t>appfoo.casa.group.gca</a:t>
            </a:r>
            <a:r>
              <a:rPr lang="fr-FR" sz="1100" dirty="0">
                <a:solidFill>
                  <a:schemeClr val="tx1"/>
                </a:solidFill>
              </a:rPr>
              <a:t> </a:t>
            </a:r>
            <a:endParaRPr lang="fr-FR" sz="1100" dirty="0" smtClean="0">
              <a:solidFill>
                <a:schemeClr val="tx1"/>
              </a:solidFill>
            </a:endParaRPr>
          </a:p>
          <a:p>
            <a:r>
              <a:rPr lang="fr-FR" sz="1100" dirty="0" smtClean="0">
                <a:solidFill>
                  <a:schemeClr val="tx1"/>
                </a:solidFill>
              </a:rPr>
              <a:t>[</a:t>
            </a:r>
            <a:r>
              <a:rPr lang="fr-FR" sz="1100" dirty="0">
                <a:solidFill>
                  <a:schemeClr val="tx1"/>
                </a:solidFill>
              </a:rPr>
              <a:t>d’autres headers] </a:t>
            </a:r>
            <a:endParaRPr lang="fr-FR" sz="1100" dirty="0" smtClean="0">
              <a:solidFill>
                <a:schemeClr val="tx1"/>
              </a:solidFill>
            </a:endParaRPr>
          </a:p>
          <a:p>
            <a:endParaRPr lang="fr-FR" sz="1100" dirty="0">
              <a:solidFill>
                <a:schemeClr val="tx1"/>
              </a:solidFill>
            </a:endParaRPr>
          </a:p>
          <a:p>
            <a:r>
              <a:rPr lang="fr-FR" sz="1100" dirty="0" smtClean="0">
                <a:solidFill>
                  <a:schemeClr val="tx1"/>
                </a:solidFill>
                <a:latin typeface="Courier New" panose="02070309020205020404" pitchFamily="49" charset="0"/>
                <a:cs typeface="Courier New" panose="02070309020205020404" pitchFamily="49" charset="0"/>
              </a:rPr>
              <a:t>{</a:t>
            </a:r>
          </a:p>
          <a:p>
            <a:r>
              <a:rPr lang="fr-FR" sz="1100" dirty="0">
                <a:solidFill>
                  <a:schemeClr val="tx1"/>
                </a:solidFill>
                <a:latin typeface="Courier New" panose="02070309020205020404" pitchFamily="49" charset="0"/>
                <a:cs typeface="Courier New" panose="02070309020205020404" pitchFamily="49" charset="0"/>
              </a:rPr>
              <a:t>	</a:t>
            </a:r>
            <a:r>
              <a:rPr lang="fr-FR" sz="1100" dirty="0" smtClean="0">
                <a:solidFill>
                  <a:schemeClr val="tx1"/>
                </a:solidFill>
                <a:latin typeface="Courier New" panose="02070309020205020404" pitchFamily="49" charset="0"/>
                <a:cs typeface="Courier New" panose="02070309020205020404" pitchFamily="49" charset="0"/>
              </a:rPr>
              <a:t>"</a:t>
            </a:r>
            <a:r>
              <a:rPr lang="fr-FR" sz="1100" dirty="0">
                <a:solidFill>
                  <a:schemeClr val="tx1"/>
                </a:solidFill>
                <a:latin typeface="Courier New" panose="02070309020205020404" pitchFamily="49" charset="0"/>
                <a:cs typeface="Courier New" panose="02070309020205020404" pitchFamily="49" charset="0"/>
              </a:rPr>
              <a:t>client": { "id": "123" , </a:t>
            </a:r>
            <a:r>
              <a:rPr lang="fr-FR" sz="1100" dirty="0" smtClean="0">
                <a:solidFill>
                  <a:schemeClr val="tx1"/>
                </a:solidFill>
                <a:latin typeface="Courier New" panose="02070309020205020404" pitchFamily="49" charset="0"/>
                <a:cs typeface="Courier New" panose="02070309020205020404" pitchFamily="49" charset="0"/>
              </a:rPr>
              <a:t>"</a:t>
            </a:r>
            <a:r>
              <a:rPr lang="fr-FR" sz="1100" dirty="0" err="1" smtClean="0">
                <a:solidFill>
                  <a:schemeClr val="tx1"/>
                </a:solidFill>
                <a:latin typeface="Courier New" panose="02070309020205020404" pitchFamily="49" charset="0"/>
                <a:cs typeface="Courier New" panose="02070309020205020404" pitchFamily="49" charset="0"/>
              </a:rPr>
              <a:t>last_name</a:t>
            </a:r>
            <a:r>
              <a:rPr lang="fr-FR" sz="1100" dirty="0" smtClean="0">
                <a:solidFill>
                  <a:schemeClr val="tx1"/>
                </a:solidFill>
                <a:latin typeface="Courier New" panose="02070309020205020404" pitchFamily="49" charset="0"/>
                <a:cs typeface="Courier New" panose="02070309020205020404" pitchFamily="49" charset="0"/>
              </a:rPr>
              <a:t>": </a:t>
            </a:r>
            <a:r>
              <a:rPr lang="fr-FR" sz="1100" dirty="0">
                <a:solidFill>
                  <a:schemeClr val="tx1"/>
                </a:solidFill>
                <a:latin typeface="Courier New" panose="02070309020205020404" pitchFamily="49" charset="0"/>
                <a:cs typeface="Courier New" panose="02070309020205020404" pitchFamily="49" charset="0"/>
              </a:rPr>
              <a:t>"SMITH", </a:t>
            </a:r>
            <a:r>
              <a:rPr lang="fr-FR" sz="1100" dirty="0" smtClean="0">
                <a:solidFill>
                  <a:schemeClr val="tx1"/>
                </a:solidFill>
                <a:latin typeface="Courier New" panose="02070309020205020404" pitchFamily="49" charset="0"/>
                <a:cs typeface="Courier New" panose="02070309020205020404" pitchFamily="49" charset="0"/>
              </a:rPr>
              <a:t>"</a:t>
            </a:r>
            <a:r>
              <a:rPr lang="fr-FR" sz="1100" dirty="0" err="1" smtClean="0">
                <a:solidFill>
                  <a:schemeClr val="tx1"/>
                </a:solidFill>
                <a:latin typeface="Courier New" panose="02070309020205020404" pitchFamily="49" charset="0"/>
                <a:cs typeface="Courier New" panose="02070309020205020404" pitchFamily="49" charset="0"/>
              </a:rPr>
              <a:t>fisrt_name</a:t>
            </a:r>
            <a:r>
              <a:rPr lang="fr-FR" sz="1100" dirty="0" smtClean="0">
                <a:solidFill>
                  <a:schemeClr val="tx1"/>
                </a:solidFill>
                <a:latin typeface="Courier New" panose="02070309020205020404" pitchFamily="49" charset="0"/>
                <a:cs typeface="Courier New" panose="02070309020205020404" pitchFamily="49" charset="0"/>
              </a:rPr>
              <a:t>": </a:t>
            </a:r>
            <a:r>
              <a:rPr lang="fr-FR" sz="1100" dirty="0">
                <a:solidFill>
                  <a:schemeClr val="tx1"/>
                </a:solidFill>
                <a:latin typeface="Courier New" panose="02070309020205020404" pitchFamily="49" charset="0"/>
                <a:cs typeface="Courier New" panose="02070309020205020404" pitchFamily="49" charset="0"/>
              </a:rPr>
              <a:t>"Hannibal", …. } </a:t>
            </a:r>
            <a:endParaRPr lang="fr-FR" sz="1100" dirty="0" smtClean="0">
              <a:solidFill>
                <a:schemeClr val="tx1"/>
              </a:solidFill>
              <a:latin typeface="Courier New" panose="02070309020205020404" pitchFamily="49" charset="0"/>
              <a:cs typeface="Courier New" panose="02070309020205020404" pitchFamily="49" charset="0"/>
            </a:endParaRPr>
          </a:p>
          <a:p>
            <a:r>
              <a:rPr lang="fr-FR" sz="1100" dirty="0" smtClean="0">
                <a:solidFill>
                  <a:schemeClr val="tx1"/>
                </a:solidFill>
                <a:latin typeface="Courier New" panose="02070309020205020404" pitchFamily="49" charset="0"/>
                <a:cs typeface="Courier New" panose="02070309020205020404" pitchFamily="49" charset="0"/>
              </a:rPr>
              <a:t>} </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7" name="Rectangle 6"/>
          <p:cNvSpPr/>
          <p:nvPr/>
        </p:nvSpPr>
        <p:spPr>
          <a:xfrm>
            <a:off x="4758267" y="1965709"/>
            <a:ext cx="4137308" cy="1533509"/>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100" dirty="0" smtClean="0">
                <a:solidFill>
                  <a:schemeClr val="tx1"/>
                </a:solidFill>
              </a:rPr>
              <a:t>HTTP/1.1 </a:t>
            </a:r>
            <a:r>
              <a:rPr lang="en-US" sz="1100" dirty="0">
                <a:solidFill>
                  <a:schemeClr val="tx1"/>
                </a:solidFill>
              </a:rPr>
              <a:t>200 OK </a:t>
            </a:r>
            <a:endParaRPr lang="en-US" sz="1100" dirty="0" smtClean="0">
              <a:solidFill>
                <a:schemeClr val="tx1"/>
              </a:solidFill>
            </a:endParaRPr>
          </a:p>
          <a:p>
            <a:r>
              <a:rPr lang="en-US" sz="1100" dirty="0" smtClean="0">
                <a:solidFill>
                  <a:schemeClr val="tx1"/>
                </a:solidFill>
              </a:rPr>
              <a:t>[</a:t>
            </a:r>
            <a:r>
              <a:rPr lang="en-US" sz="1100" dirty="0" err="1">
                <a:solidFill>
                  <a:schemeClr val="tx1"/>
                </a:solidFill>
              </a:rPr>
              <a:t>d’autres</a:t>
            </a:r>
            <a:r>
              <a:rPr lang="en-US" sz="1100" dirty="0">
                <a:solidFill>
                  <a:schemeClr val="tx1"/>
                </a:solidFill>
              </a:rPr>
              <a:t> headers] </a:t>
            </a:r>
            <a:endParaRPr lang="en-US" sz="1100" dirty="0" smtClean="0">
              <a:solidFill>
                <a:schemeClr val="tx1"/>
              </a:solidFill>
            </a:endParaRPr>
          </a:p>
          <a:p>
            <a:endParaRPr lang="en-US" sz="1100" dirty="0">
              <a:solidFill>
                <a:schemeClr val="tx1"/>
              </a:solidFill>
            </a:endParaRPr>
          </a:p>
          <a:p>
            <a:r>
              <a:rPr lang="en-US" sz="1100" dirty="0" smtClean="0">
                <a:solidFill>
                  <a:schemeClr val="tx1"/>
                </a:solidFill>
                <a:latin typeface="Courier New" panose="02070309020205020404" pitchFamily="49" charset="0"/>
                <a:cs typeface="Courier New" panose="02070309020205020404" pitchFamily="49" charset="0"/>
              </a:rPr>
              <a:t>{</a:t>
            </a:r>
          </a:p>
          <a:p>
            <a:r>
              <a:rPr lang="en-US" sz="1100" dirty="0">
                <a:solidFill>
                  <a:schemeClr val="tx1"/>
                </a:solidFill>
                <a:latin typeface="Courier New" panose="02070309020205020404" pitchFamily="49" charset="0"/>
                <a:cs typeface="Courier New" panose="02070309020205020404" pitchFamily="49" charset="0"/>
              </a:rPr>
              <a:t>	</a:t>
            </a:r>
            <a:r>
              <a:rPr lang="en-US" sz="1100" dirty="0" smtClean="0">
                <a:solidFill>
                  <a:schemeClr val="tx1"/>
                </a:solidFill>
                <a:latin typeface="Courier New" panose="02070309020205020404" pitchFamily="49" charset="0"/>
                <a:cs typeface="Courier New" panose="02070309020205020404" pitchFamily="49" charset="0"/>
              </a:rPr>
              <a:t>"</a:t>
            </a:r>
            <a:r>
              <a:rPr lang="en-US" sz="1100" dirty="0">
                <a:solidFill>
                  <a:schemeClr val="tx1"/>
                </a:solidFill>
                <a:latin typeface="Courier New" panose="02070309020205020404" pitchFamily="49" charset="0"/>
                <a:cs typeface="Courier New" panose="02070309020205020404" pitchFamily="49" charset="0"/>
              </a:rPr>
              <a:t>client": { "id": "123" , </a:t>
            </a:r>
            <a:r>
              <a:rPr lang="en-US" sz="1100" dirty="0" smtClean="0">
                <a:solidFill>
                  <a:schemeClr val="tx1"/>
                </a:solidFill>
                <a:latin typeface="Courier New" panose="02070309020205020404" pitchFamily="49" charset="0"/>
                <a:cs typeface="Courier New" panose="02070309020205020404" pitchFamily="49" charset="0"/>
              </a:rPr>
              <a:t>"</a:t>
            </a:r>
            <a:r>
              <a:rPr lang="fr-FR" sz="1100" dirty="0">
                <a:solidFill>
                  <a:schemeClr val="tx1"/>
                </a:solidFill>
                <a:latin typeface="Courier New" panose="02070309020205020404" pitchFamily="49" charset="0"/>
                <a:cs typeface="Courier New" panose="02070309020205020404" pitchFamily="49" charset="0"/>
              </a:rPr>
              <a:t> </a:t>
            </a:r>
            <a:r>
              <a:rPr lang="fr-FR" sz="1100" dirty="0" err="1">
                <a:solidFill>
                  <a:schemeClr val="tx1"/>
                </a:solidFill>
                <a:latin typeface="Courier New" panose="02070309020205020404" pitchFamily="49" charset="0"/>
                <a:cs typeface="Courier New" panose="02070309020205020404" pitchFamily="49" charset="0"/>
              </a:rPr>
              <a:t>last_name</a:t>
            </a:r>
            <a:r>
              <a:rPr lang="fr-FR" sz="1100" dirty="0">
                <a:solidFill>
                  <a:schemeClr val="tx1"/>
                </a:solidFill>
                <a:latin typeface="Courier New" panose="02070309020205020404" pitchFamily="49" charset="0"/>
                <a:cs typeface="Courier New" panose="02070309020205020404" pitchFamily="49" charset="0"/>
              </a:rPr>
              <a:t> </a:t>
            </a:r>
            <a:r>
              <a:rPr lang="en-US" sz="1100" dirty="0" smtClean="0">
                <a:solidFill>
                  <a:schemeClr val="tx1"/>
                </a:solidFill>
                <a:latin typeface="Courier New" panose="02070309020205020404" pitchFamily="49" charset="0"/>
                <a:cs typeface="Courier New" panose="02070309020205020404" pitchFamily="49" charset="0"/>
              </a:rPr>
              <a:t>": </a:t>
            </a:r>
            <a:r>
              <a:rPr lang="en-US" sz="1100" dirty="0">
                <a:solidFill>
                  <a:schemeClr val="tx1"/>
                </a:solidFill>
                <a:latin typeface="Courier New" panose="02070309020205020404" pitchFamily="49" charset="0"/>
                <a:cs typeface="Courier New" panose="02070309020205020404" pitchFamily="49" charset="0"/>
              </a:rPr>
              <a:t>"SMITH", </a:t>
            </a:r>
            <a:r>
              <a:rPr lang="en-US" sz="1100" dirty="0" smtClean="0">
                <a:solidFill>
                  <a:schemeClr val="tx1"/>
                </a:solidFill>
                <a:latin typeface="Courier New" panose="02070309020205020404" pitchFamily="49" charset="0"/>
                <a:cs typeface="Courier New" panose="02070309020205020404" pitchFamily="49" charset="0"/>
              </a:rPr>
              <a:t>"</a:t>
            </a:r>
            <a:r>
              <a:rPr lang="fr-FR" sz="1100" dirty="0">
                <a:solidFill>
                  <a:schemeClr val="tx1"/>
                </a:solidFill>
                <a:latin typeface="Courier New" panose="02070309020205020404" pitchFamily="49" charset="0"/>
                <a:cs typeface="Courier New" panose="02070309020205020404" pitchFamily="49" charset="0"/>
              </a:rPr>
              <a:t> </a:t>
            </a:r>
            <a:r>
              <a:rPr lang="fr-FR" sz="1100" dirty="0" err="1">
                <a:solidFill>
                  <a:schemeClr val="tx1"/>
                </a:solidFill>
                <a:latin typeface="Courier New" panose="02070309020205020404" pitchFamily="49" charset="0"/>
                <a:cs typeface="Courier New" panose="02070309020205020404" pitchFamily="49" charset="0"/>
              </a:rPr>
              <a:t>fisrt_name</a:t>
            </a:r>
            <a:r>
              <a:rPr lang="fr-FR" sz="1100" dirty="0">
                <a:solidFill>
                  <a:schemeClr val="tx1"/>
                </a:solidFill>
                <a:latin typeface="Courier New" panose="02070309020205020404" pitchFamily="49" charset="0"/>
                <a:cs typeface="Courier New" panose="02070309020205020404" pitchFamily="49" charset="0"/>
              </a:rPr>
              <a:t> </a:t>
            </a:r>
            <a:r>
              <a:rPr lang="en-US" sz="1100" dirty="0" smtClean="0">
                <a:solidFill>
                  <a:schemeClr val="tx1"/>
                </a:solidFill>
                <a:latin typeface="Courier New" panose="02070309020205020404" pitchFamily="49" charset="0"/>
                <a:cs typeface="Courier New" panose="02070309020205020404" pitchFamily="49" charset="0"/>
              </a:rPr>
              <a:t>": </a:t>
            </a:r>
            <a:r>
              <a:rPr lang="en-US" sz="1100" dirty="0">
                <a:solidFill>
                  <a:schemeClr val="tx1"/>
                </a:solidFill>
                <a:latin typeface="Courier New" panose="02070309020205020404" pitchFamily="49" charset="0"/>
                <a:cs typeface="Courier New" panose="02070309020205020404" pitchFamily="49" charset="0"/>
              </a:rPr>
              <a:t>"Hannibal", …. </a:t>
            </a:r>
            <a:r>
              <a:rPr lang="en-US" sz="1100" dirty="0" smtClean="0">
                <a:solidFill>
                  <a:schemeClr val="tx1"/>
                </a:solidFill>
                <a:latin typeface="Courier New" panose="02070309020205020404" pitchFamily="49" charset="0"/>
                <a:cs typeface="Courier New" panose="02070309020205020404" pitchFamily="49" charset="0"/>
              </a:rPr>
              <a:t>}</a:t>
            </a:r>
          </a:p>
          <a:p>
            <a:endParaRPr lang="en-US" sz="1100" dirty="0">
              <a:solidFill>
                <a:schemeClr val="tx1"/>
              </a:solidFill>
              <a:latin typeface="Courier New" panose="02070309020205020404" pitchFamily="49" charset="0"/>
              <a:cs typeface="Courier New" panose="02070309020205020404" pitchFamily="49" charset="0"/>
            </a:endParaRPr>
          </a:p>
          <a:p>
            <a:r>
              <a:rPr lang="en-US" sz="1100" dirty="0" smtClean="0">
                <a:solidFill>
                  <a:schemeClr val="tx1"/>
                </a:solidFill>
                <a:latin typeface="Courier New" panose="02070309020205020404" pitchFamily="49" charset="0"/>
                <a:cs typeface="Courier New" panose="02070309020205020404" pitchFamily="49" charset="0"/>
              </a:rPr>
              <a:t> </a:t>
            </a:r>
            <a:r>
              <a:rPr lang="en-US" sz="1100" dirty="0">
                <a:solidFill>
                  <a:schemeClr val="tx1"/>
                </a:solidFill>
                <a:latin typeface="Courier New" panose="02070309020205020404" pitchFamily="49" charset="0"/>
                <a:cs typeface="Courier New" panose="02070309020205020404" pitchFamily="49" charset="0"/>
              </a:rPr>
              <a:t>} </a:t>
            </a:r>
            <a:endParaRPr lang="fr-FR" sz="1100" dirty="0">
              <a:solidFill>
                <a:schemeClr val="tx1"/>
              </a:solidFill>
              <a:latin typeface="Courier New" panose="02070309020205020404" pitchFamily="49" charset="0"/>
              <a:cs typeface="Courier New" panose="02070309020205020404" pitchFamily="49" charset="0"/>
            </a:endParaRPr>
          </a:p>
        </p:txBody>
      </p:sp>
      <p:sp>
        <p:nvSpPr>
          <p:cNvPr id="9" name="Espace réservé du texte 2"/>
          <p:cNvSpPr txBox="1">
            <a:spLocks/>
          </p:cNvSpPr>
          <p:nvPr/>
        </p:nvSpPr>
        <p:spPr>
          <a:xfrm>
            <a:off x="922867" y="1576621"/>
            <a:ext cx="2948233" cy="389088"/>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0975" lvl="1" indent="0">
              <a:buFontTx/>
              <a:buNone/>
            </a:pPr>
            <a:r>
              <a:rPr lang="fr-FR" dirty="0" smtClean="0"/>
              <a:t>Requête</a:t>
            </a:r>
          </a:p>
        </p:txBody>
      </p:sp>
      <p:sp>
        <p:nvSpPr>
          <p:cNvPr id="10" name="Espace réservé du texte 2"/>
          <p:cNvSpPr txBox="1">
            <a:spLocks/>
          </p:cNvSpPr>
          <p:nvPr/>
        </p:nvSpPr>
        <p:spPr>
          <a:xfrm>
            <a:off x="4758267" y="1249211"/>
            <a:ext cx="3259666" cy="708021"/>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0975" lvl="1" indent="0">
              <a:buFontTx/>
              <a:buNone/>
            </a:pPr>
            <a:r>
              <a:rPr lang="fr-FR" dirty="0" smtClean="0"/>
              <a:t>Réponse</a:t>
            </a:r>
          </a:p>
          <a:p>
            <a:pPr lvl="2"/>
            <a:r>
              <a:rPr lang="fr-FR" dirty="0" smtClean="0"/>
              <a:t>Retour correct = </a:t>
            </a:r>
            <a:r>
              <a:rPr lang="fr-FR" sz="1400" b="1" dirty="0" smtClean="0">
                <a:solidFill>
                  <a:schemeClr val="dk1"/>
                </a:solidFill>
              </a:rPr>
              <a:t>200 OK </a:t>
            </a:r>
            <a:endParaRPr lang="fr-FR" b="1" dirty="0" smtClean="0"/>
          </a:p>
          <a:p>
            <a:endParaRPr lang="fr-FR" dirty="0"/>
          </a:p>
        </p:txBody>
      </p:sp>
      <p:sp>
        <p:nvSpPr>
          <p:cNvPr id="13" name="Espace réservé du texte 2"/>
          <p:cNvSpPr txBox="1">
            <a:spLocks/>
          </p:cNvSpPr>
          <p:nvPr/>
        </p:nvSpPr>
        <p:spPr>
          <a:xfrm>
            <a:off x="156520" y="4509750"/>
            <a:ext cx="9316994" cy="1827125"/>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fr-FR" sz="1400" dirty="0"/>
              <a:t>Le choix de restituer un code 200 ou 204 est à l'initiative du fournisseur de la ressource. </a:t>
            </a:r>
            <a:endParaRPr lang="fr-FR" sz="1400" dirty="0" smtClean="0"/>
          </a:p>
          <a:p>
            <a:pPr lvl="2"/>
            <a:r>
              <a:rPr lang="fr-FR" sz="1400" dirty="0" smtClean="0">
                <a:solidFill>
                  <a:srgbClr val="FF0000"/>
                </a:solidFill>
              </a:rPr>
              <a:t>Si </a:t>
            </a:r>
            <a:r>
              <a:rPr lang="fr-FR" sz="1400" dirty="0">
                <a:solidFill>
                  <a:srgbClr val="FF0000"/>
                </a:solidFill>
              </a:rPr>
              <a:t>l'on souhaite ne restituer aucun contenu</a:t>
            </a:r>
            <a:r>
              <a:rPr lang="fr-FR" sz="1400" dirty="0"/>
              <a:t>, le code </a:t>
            </a:r>
            <a:r>
              <a:rPr lang="fr-FR" sz="1400" dirty="0" smtClean="0"/>
              <a:t>de statut HTTP </a:t>
            </a:r>
            <a:r>
              <a:rPr lang="fr-FR" sz="1400" dirty="0"/>
              <a:t>restitué doit être </a:t>
            </a:r>
            <a:r>
              <a:rPr lang="fr-FR" sz="1400" dirty="0">
                <a:solidFill>
                  <a:schemeClr val="tx1"/>
                </a:solidFill>
              </a:rPr>
              <a:t>204 </a:t>
            </a:r>
            <a:r>
              <a:rPr lang="fr-FR" sz="1400" dirty="0" smtClean="0">
                <a:solidFill>
                  <a:schemeClr val="tx1"/>
                </a:solidFill>
              </a:rPr>
              <a:t> (non supporté par le socle ASIC)</a:t>
            </a:r>
          </a:p>
          <a:p>
            <a:pPr lvl="2"/>
            <a:r>
              <a:rPr lang="fr-FR" sz="1400" dirty="0" smtClean="0">
                <a:solidFill>
                  <a:srgbClr val="FF0000"/>
                </a:solidFill>
              </a:rPr>
              <a:t>Si </a:t>
            </a:r>
            <a:r>
              <a:rPr lang="fr-FR" sz="1400" dirty="0">
                <a:solidFill>
                  <a:srgbClr val="FF0000"/>
                </a:solidFill>
              </a:rPr>
              <a:t>l'on restitue </a:t>
            </a:r>
            <a:r>
              <a:rPr lang="fr-FR" sz="1400" dirty="0"/>
              <a:t>un code </a:t>
            </a:r>
            <a:r>
              <a:rPr lang="fr-FR" sz="1400" dirty="0" smtClean="0"/>
              <a:t>de statut HTTP </a:t>
            </a:r>
            <a:r>
              <a:rPr lang="fr-FR" sz="1400" dirty="0">
                <a:solidFill>
                  <a:srgbClr val="FF0000"/>
                </a:solidFill>
              </a:rPr>
              <a:t>200</a:t>
            </a:r>
            <a:r>
              <a:rPr lang="fr-FR" sz="1400" dirty="0"/>
              <a:t>, il doit être accompagné d'un contenu constitué de la représentation de la ressource modifiée </a:t>
            </a:r>
            <a:endParaRPr lang="fr-FR" sz="1400" dirty="0" smtClean="0"/>
          </a:p>
          <a:p>
            <a:pPr marL="361950" lvl="2" indent="0">
              <a:buNone/>
            </a:pPr>
            <a:endParaRPr lang="fr-FR" sz="1400" dirty="0"/>
          </a:p>
          <a:p>
            <a:pPr lvl="1"/>
            <a:r>
              <a:rPr lang="fr-FR" sz="1400" dirty="0"/>
              <a:t>PUT Peut également être utilisé pour une création si l'identifiant de la ressource à créer est connu </a:t>
            </a:r>
          </a:p>
          <a:p>
            <a:pPr lvl="1"/>
            <a:endParaRPr lang="fr-FR" sz="1400" dirty="0"/>
          </a:p>
        </p:txBody>
      </p:sp>
      <p:sp>
        <p:nvSpPr>
          <p:cNvPr id="11" name="Rectangle 10"/>
          <p:cNvSpPr/>
          <p:nvPr/>
        </p:nvSpPr>
        <p:spPr>
          <a:xfrm>
            <a:off x="4758267" y="3540408"/>
            <a:ext cx="4137308" cy="321732"/>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sz="1100" dirty="0" smtClean="0">
                <a:solidFill>
                  <a:schemeClr val="tx1"/>
                </a:solidFill>
              </a:rPr>
              <a:t>HTTP/1.1 </a:t>
            </a:r>
            <a:r>
              <a:rPr lang="fr-FR" sz="1100" dirty="0">
                <a:solidFill>
                  <a:schemeClr val="tx1"/>
                </a:solidFill>
              </a:rPr>
              <a:t>204 No Content </a:t>
            </a:r>
            <a:endParaRPr lang="en-US" sz="1100" dirty="0">
              <a:solidFill>
                <a:schemeClr val="tx1"/>
              </a:solidFill>
            </a:endParaRPr>
          </a:p>
        </p:txBody>
      </p:sp>
      <p:sp>
        <p:nvSpPr>
          <p:cNvPr id="14" name="Rectangle 13"/>
          <p:cNvSpPr/>
          <p:nvPr/>
        </p:nvSpPr>
        <p:spPr>
          <a:xfrm>
            <a:off x="4758266" y="3913622"/>
            <a:ext cx="4137307" cy="321732"/>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sz="1100" dirty="0">
                <a:solidFill>
                  <a:schemeClr val="tx1"/>
                </a:solidFill>
              </a:rPr>
              <a:t>HTTP/1.1 404 Not </a:t>
            </a:r>
            <a:r>
              <a:rPr lang="fr-FR" sz="1100" dirty="0" err="1">
                <a:solidFill>
                  <a:schemeClr val="tx1"/>
                </a:solidFill>
              </a:rPr>
              <a:t>Found</a:t>
            </a:r>
            <a:r>
              <a:rPr lang="fr-FR" sz="1100" dirty="0">
                <a:solidFill>
                  <a:schemeClr val="tx1"/>
                </a:solidFill>
              </a:rPr>
              <a:t> </a:t>
            </a:r>
            <a:endParaRPr lang="en-US" sz="1100" dirty="0">
              <a:solidFill>
                <a:schemeClr val="tx1"/>
              </a:solidFill>
            </a:endParaRPr>
          </a:p>
        </p:txBody>
      </p:sp>
      <p:sp>
        <p:nvSpPr>
          <p:cNvPr id="12" name="Trapèze 11"/>
          <p:cNvSpPr/>
          <p:nvPr/>
        </p:nvSpPr>
        <p:spPr>
          <a:xfrm rot="10800000">
            <a:off x="6542506"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Rectangle 14"/>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24891420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smtClean="0"/>
              <a:t>Bonnes pratiques (6/10) : </a:t>
            </a:r>
            <a:r>
              <a:rPr lang="fr-FR" sz="1600" dirty="0"/>
              <a:t>s</a:t>
            </a:r>
            <a:r>
              <a:rPr lang="fr-FR" sz="1600" dirty="0" smtClean="0"/>
              <a:t>uppression d’une ressource</a:t>
            </a:r>
            <a:endParaRPr lang="fr-FR" sz="1600" dirty="0"/>
          </a:p>
        </p:txBody>
      </p:sp>
      <p:sp>
        <p:nvSpPr>
          <p:cNvPr id="3" name="Espace réservé du texte 2"/>
          <p:cNvSpPr>
            <a:spLocks noGrp="1"/>
          </p:cNvSpPr>
          <p:nvPr>
            <p:ph type="body" sz="quarter" idx="14"/>
          </p:nvPr>
        </p:nvSpPr>
        <p:spPr>
          <a:xfrm>
            <a:off x="269100" y="927101"/>
            <a:ext cx="8626475" cy="1753885"/>
          </a:xfrm>
        </p:spPr>
        <p:txBody>
          <a:bodyPr/>
          <a:lstStyle/>
          <a:p>
            <a:pPr marL="180975" lvl="1" indent="0">
              <a:buNone/>
            </a:pPr>
            <a:r>
              <a:rPr lang="fr-FR" u="sng" dirty="0" smtClean="0"/>
              <a:t>Requête de type DELETE </a:t>
            </a:r>
            <a:r>
              <a:rPr lang="fr-FR" dirty="0" smtClean="0"/>
              <a:t>:</a:t>
            </a:r>
          </a:p>
          <a:p>
            <a:pPr marL="180975" lvl="1" indent="0">
              <a:buNone/>
            </a:pPr>
            <a:endParaRPr lang="fr-FR" dirty="0" smtClean="0"/>
          </a:p>
          <a:p>
            <a:pPr marL="180975" lvl="1" indent="0">
              <a:buNone/>
            </a:pPr>
            <a:endParaRPr lang="fr-FR" dirty="0" smtClean="0"/>
          </a:p>
          <a:p>
            <a:pPr lvl="1"/>
            <a:r>
              <a:rPr lang="fr-FR" dirty="0" smtClean="0"/>
              <a:t> Pas </a:t>
            </a:r>
            <a:r>
              <a:rPr lang="fr-FR" dirty="0"/>
              <a:t>de </a:t>
            </a:r>
            <a:r>
              <a:rPr lang="fr-FR" dirty="0" smtClean="0"/>
              <a:t>corps dans </a:t>
            </a:r>
            <a:r>
              <a:rPr lang="fr-FR" dirty="0"/>
              <a:t>la </a:t>
            </a:r>
            <a:r>
              <a:rPr lang="fr-FR" dirty="0" smtClean="0"/>
              <a:t>requête</a:t>
            </a:r>
            <a:endParaRPr lang="fr-FR" dirty="0"/>
          </a:p>
          <a:p>
            <a:endParaRPr lang="fr-FR" dirty="0"/>
          </a:p>
        </p:txBody>
      </p:sp>
      <p:sp>
        <p:nvSpPr>
          <p:cNvPr id="5" name="Rectangle 4"/>
          <p:cNvSpPr/>
          <p:nvPr/>
        </p:nvSpPr>
        <p:spPr>
          <a:xfrm>
            <a:off x="716119" y="3936614"/>
            <a:ext cx="2599266" cy="724422"/>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sz="1100" dirty="0" smtClean="0">
                <a:solidFill>
                  <a:schemeClr val="tx1"/>
                </a:solidFill>
              </a:rPr>
              <a:t>DELETE </a:t>
            </a:r>
            <a:r>
              <a:rPr lang="fr-FR" sz="1100" dirty="0">
                <a:solidFill>
                  <a:schemeClr val="tx1"/>
                </a:solidFill>
              </a:rPr>
              <a:t>/clients/123 HTTP/1.1 Host: </a:t>
            </a:r>
            <a:r>
              <a:rPr lang="fr-FR" sz="1100" dirty="0" err="1">
                <a:solidFill>
                  <a:schemeClr val="tx1"/>
                </a:solidFill>
              </a:rPr>
              <a:t>appfoo.casa.group.gca</a:t>
            </a:r>
            <a:r>
              <a:rPr lang="fr-FR" sz="1100" dirty="0">
                <a:solidFill>
                  <a:schemeClr val="tx1"/>
                </a:solidFill>
              </a:rPr>
              <a:t> [d’autres headers]</a:t>
            </a:r>
          </a:p>
        </p:txBody>
      </p:sp>
      <p:sp>
        <p:nvSpPr>
          <p:cNvPr id="7" name="Rectangle 6"/>
          <p:cNvSpPr/>
          <p:nvPr/>
        </p:nvSpPr>
        <p:spPr>
          <a:xfrm>
            <a:off x="4687922" y="3936614"/>
            <a:ext cx="3843866" cy="362211"/>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sz="1100" dirty="0" smtClean="0">
                <a:solidFill>
                  <a:schemeClr val="tx1"/>
                </a:solidFill>
              </a:rPr>
              <a:t>HTTP/1.1 </a:t>
            </a:r>
            <a:r>
              <a:rPr lang="fr-FR" sz="1100" dirty="0">
                <a:solidFill>
                  <a:schemeClr val="tx1"/>
                </a:solidFill>
              </a:rPr>
              <a:t>204 OK</a:t>
            </a:r>
          </a:p>
        </p:txBody>
      </p:sp>
      <p:sp>
        <p:nvSpPr>
          <p:cNvPr id="9" name="Espace réservé du texte 2"/>
          <p:cNvSpPr txBox="1">
            <a:spLocks/>
          </p:cNvSpPr>
          <p:nvPr/>
        </p:nvSpPr>
        <p:spPr>
          <a:xfrm>
            <a:off x="716119" y="3576629"/>
            <a:ext cx="2948233" cy="359985"/>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0975" lvl="1" indent="0">
              <a:buFontTx/>
              <a:buNone/>
            </a:pPr>
            <a:r>
              <a:rPr lang="fr-FR" dirty="0" smtClean="0"/>
              <a:t>Requête</a:t>
            </a:r>
          </a:p>
        </p:txBody>
      </p:sp>
      <p:sp>
        <p:nvSpPr>
          <p:cNvPr id="10" name="Espace réservé du texte 2"/>
          <p:cNvSpPr txBox="1">
            <a:spLocks/>
          </p:cNvSpPr>
          <p:nvPr/>
        </p:nvSpPr>
        <p:spPr>
          <a:xfrm>
            <a:off x="4687922" y="2951652"/>
            <a:ext cx="4632203" cy="984962"/>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0975" lvl="1" indent="0">
              <a:buFontTx/>
              <a:buNone/>
            </a:pPr>
            <a:r>
              <a:rPr lang="fr-FR" dirty="0" smtClean="0"/>
              <a:t>Réponse</a:t>
            </a:r>
          </a:p>
          <a:p>
            <a:pPr lvl="2"/>
            <a:r>
              <a:rPr lang="fr-FR" dirty="0" smtClean="0"/>
              <a:t>Retour correct = </a:t>
            </a:r>
            <a:r>
              <a:rPr lang="fr-FR" sz="1400" b="1" dirty="0" smtClean="0">
                <a:solidFill>
                  <a:schemeClr val="dk1"/>
                </a:solidFill>
              </a:rPr>
              <a:t>204 OK </a:t>
            </a:r>
          </a:p>
          <a:p>
            <a:pPr marL="361950" lvl="2" indent="0">
              <a:buNone/>
            </a:pPr>
            <a:r>
              <a:rPr lang="fr-FR" sz="1400" dirty="0" smtClean="0"/>
              <a:t>(</a:t>
            </a:r>
            <a:r>
              <a:rPr lang="fr-FR" sz="1400" dirty="0"/>
              <a:t>200 OK dans la version actuelle du socle ASIC</a:t>
            </a:r>
            <a:r>
              <a:rPr lang="fr-FR" sz="1400" dirty="0" smtClean="0"/>
              <a:t>)</a:t>
            </a:r>
            <a:r>
              <a:rPr lang="fr-FR" sz="1400" b="1" dirty="0" smtClean="0">
                <a:solidFill>
                  <a:schemeClr val="dk1"/>
                </a:solidFill>
              </a:rPr>
              <a:t> </a:t>
            </a:r>
            <a:endParaRPr lang="fr-FR" b="1" dirty="0" smtClean="0"/>
          </a:p>
        </p:txBody>
      </p:sp>
      <p:sp>
        <p:nvSpPr>
          <p:cNvPr id="14" name="Rectangle 13"/>
          <p:cNvSpPr/>
          <p:nvPr/>
        </p:nvSpPr>
        <p:spPr>
          <a:xfrm>
            <a:off x="4687922" y="4875362"/>
            <a:ext cx="3843866" cy="321732"/>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sz="1100" dirty="0">
                <a:solidFill>
                  <a:schemeClr val="tx1"/>
                </a:solidFill>
              </a:rPr>
              <a:t>HTTP/1.1 404 Not </a:t>
            </a:r>
            <a:r>
              <a:rPr lang="fr-FR" sz="1100" dirty="0" err="1">
                <a:solidFill>
                  <a:schemeClr val="tx1"/>
                </a:solidFill>
              </a:rPr>
              <a:t>Found</a:t>
            </a:r>
            <a:r>
              <a:rPr lang="fr-FR" sz="1100" dirty="0">
                <a:solidFill>
                  <a:schemeClr val="tx1"/>
                </a:solidFill>
              </a:rPr>
              <a:t> </a:t>
            </a:r>
            <a:endParaRPr lang="en-US" sz="1100" dirty="0">
              <a:solidFill>
                <a:schemeClr val="tx1"/>
              </a:solidFill>
            </a:endParaRPr>
          </a:p>
        </p:txBody>
      </p:sp>
      <p:sp>
        <p:nvSpPr>
          <p:cNvPr id="15" name="Espace réservé du texte 2"/>
          <p:cNvSpPr txBox="1">
            <a:spLocks/>
          </p:cNvSpPr>
          <p:nvPr/>
        </p:nvSpPr>
        <p:spPr>
          <a:xfrm>
            <a:off x="4687922" y="4425478"/>
            <a:ext cx="3259666" cy="428651"/>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0975" lvl="1" indent="0">
              <a:buFontTx/>
              <a:buNone/>
            </a:pPr>
            <a:r>
              <a:rPr lang="fr-FR" dirty="0" smtClean="0"/>
              <a:t>Ou si non trouvé</a:t>
            </a:r>
            <a:endParaRPr lang="fr-FR" b="1" dirty="0" smtClean="0"/>
          </a:p>
        </p:txBody>
      </p:sp>
      <p:sp>
        <p:nvSpPr>
          <p:cNvPr id="11" name="Trapèze 10"/>
          <p:cNvSpPr/>
          <p:nvPr/>
        </p:nvSpPr>
        <p:spPr>
          <a:xfrm rot="10800000">
            <a:off x="6542506"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Rectangle 11"/>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1813508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a:xfrm>
            <a:off x="269101" y="128277"/>
            <a:ext cx="8162131" cy="665603"/>
          </a:xfrm>
        </p:spPr>
        <p:txBody>
          <a:bodyPr/>
          <a:lstStyle/>
          <a:p>
            <a:r>
              <a:rPr lang="fr-FR" dirty="0" smtClean="0"/>
              <a:t>Qu'est-ce qu'une API ?</a:t>
            </a:r>
          </a:p>
        </p:txBody>
      </p:sp>
      <p:sp>
        <p:nvSpPr>
          <p:cNvPr id="14" name="Trapèze 13"/>
          <p:cNvSpPr/>
          <p:nvPr/>
        </p:nvSpPr>
        <p:spPr>
          <a:xfrm rot="10800000">
            <a:off x="7218022"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prstClr val="white"/>
              </a:solidFill>
              <a:latin typeface="Arial"/>
            </a:endParaRPr>
          </a:p>
        </p:txBody>
      </p:sp>
      <p:sp>
        <p:nvSpPr>
          <p:cNvPr id="16" name="Espace réservé du texte 2"/>
          <p:cNvSpPr>
            <a:spLocks noGrp="1"/>
          </p:cNvSpPr>
          <p:nvPr>
            <p:ph type="body" sz="quarter" idx="14"/>
          </p:nvPr>
        </p:nvSpPr>
        <p:spPr>
          <a:xfrm>
            <a:off x="0" y="1144877"/>
            <a:ext cx="9468556" cy="5459957"/>
          </a:xfrm>
          <a:noFill/>
        </p:spPr>
        <p:txBody>
          <a:bodyPr wrap="square" rtlCol="0">
            <a:spAutoFit/>
          </a:bodyPr>
          <a:lstStyle/>
          <a:p>
            <a:pPr marL="252142" lvl="1" indent="0">
              <a:buNone/>
            </a:pPr>
            <a:r>
              <a:rPr lang="fr-FR" sz="1600" dirty="0" smtClean="0"/>
              <a:t>C'est </a:t>
            </a:r>
            <a:r>
              <a:rPr lang="fr-FR" sz="1600" dirty="0"/>
              <a:t>un composant d’architecture qui facilite la consommation de ressources ou de données d’une application par les autres </a:t>
            </a:r>
            <a:r>
              <a:rPr lang="fr-FR" sz="1600" dirty="0" smtClean="0"/>
              <a:t>applications.</a:t>
            </a:r>
          </a:p>
          <a:p>
            <a:pPr marL="433117" lvl="1"/>
            <a:endParaRPr lang="fr-FR" sz="1600" dirty="0"/>
          </a:p>
          <a:p>
            <a:pPr marL="433117" lvl="1"/>
            <a:r>
              <a:rPr lang="fr-FR" sz="1600" dirty="0" smtClean="0"/>
              <a:t>Elle permet </a:t>
            </a:r>
            <a:r>
              <a:rPr lang="fr-FR" sz="1600" dirty="0"/>
              <a:t>aux développeurs d’accéder et réutiliser facilement les ressources construites par d’autres développeurs. </a:t>
            </a:r>
            <a:endParaRPr lang="fr-FR" sz="1600" dirty="0" smtClean="0"/>
          </a:p>
          <a:p>
            <a:pPr marL="433117" lvl="1"/>
            <a:endParaRPr lang="fr-FR" sz="1600" dirty="0" smtClean="0"/>
          </a:p>
          <a:p>
            <a:pPr marL="252142" lvl="1" indent="0">
              <a:buNone/>
            </a:pPr>
            <a:endParaRPr lang="fr-FR" sz="1600" dirty="0" smtClean="0"/>
          </a:p>
          <a:p>
            <a:pPr marL="252142" lvl="1" indent="0">
              <a:buNone/>
            </a:pPr>
            <a:r>
              <a:rPr lang="fr-FR" sz="1600" u="sng" dirty="0" smtClean="0"/>
              <a:t>Description d'une API </a:t>
            </a:r>
            <a:r>
              <a:rPr lang="fr-FR" sz="1600" dirty="0" smtClean="0"/>
              <a:t>:</a:t>
            </a:r>
          </a:p>
          <a:p>
            <a:pPr marL="252142" lvl="1" indent="0">
              <a:buNone/>
            </a:pPr>
            <a:endParaRPr lang="fr-FR" sz="1600" dirty="0"/>
          </a:p>
          <a:p>
            <a:pPr marL="537892" lvl="1" indent="-285750">
              <a:buFont typeface="Wingdings" charset="2"/>
              <a:buChar char="§"/>
            </a:pPr>
            <a:r>
              <a:rPr lang="fr-FR" sz="1600" dirty="0" smtClean="0"/>
              <a:t>C'est </a:t>
            </a:r>
            <a:r>
              <a:rPr lang="fr-FR" sz="1600" dirty="0"/>
              <a:t>une Enveloppe de Ressource(s) (une ou plusieurs)</a:t>
            </a:r>
          </a:p>
          <a:p>
            <a:pPr marL="537892" lvl="1" indent="-285750">
              <a:buFont typeface="Wingdings" charset="2"/>
              <a:buChar char="§"/>
            </a:pPr>
            <a:r>
              <a:rPr lang="fr-FR" sz="1600" dirty="0" smtClean="0"/>
              <a:t>Elle représente </a:t>
            </a:r>
            <a:r>
              <a:rPr lang="fr-FR" sz="1600" dirty="0"/>
              <a:t>une interface permettant de piloter l’accès à ces ressources et permet de fournir un certain niveau d’abstraction au consommateur en masquant la complexité d’accès au SI.</a:t>
            </a:r>
          </a:p>
          <a:p>
            <a:pPr marL="537892" lvl="1" indent="-285750">
              <a:buFont typeface="Wingdings" charset="2"/>
              <a:buChar char="§"/>
            </a:pPr>
            <a:r>
              <a:rPr lang="fr-FR" sz="1600" dirty="0" smtClean="0"/>
              <a:t>Elle est référencée </a:t>
            </a:r>
            <a:r>
              <a:rPr lang="fr-FR" sz="1600" dirty="0"/>
              <a:t>dans un annuaire </a:t>
            </a:r>
          </a:p>
          <a:p>
            <a:pPr marL="537892" lvl="1" indent="-285750">
              <a:buFont typeface="Wingdings" charset="2"/>
              <a:buChar char="§"/>
            </a:pPr>
            <a:r>
              <a:rPr lang="fr-FR" sz="1600" dirty="0" smtClean="0"/>
              <a:t>Elle est publiée </a:t>
            </a:r>
            <a:r>
              <a:rPr lang="fr-FR" sz="1600" dirty="0"/>
              <a:t>dans un Store pour ensuite être </a:t>
            </a:r>
            <a:r>
              <a:rPr lang="fr-FR" sz="1600" dirty="0" smtClean="0"/>
              <a:t>consommée </a:t>
            </a:r>
            <a:r>
              <a:rPr lang="fr-FR" sz="1600" dirty="0"/>
              <a:t>par des applications internes et/ou externes</a:t>
            </a:r>
          </a:p>
          <a:p>
            <a:pPr marL="537892" lvl="1" indent="-285750">
              <a:buFont typeface="Wingdings" charset="2"/>
              <a:buChar char="§"/>
            </a:pPr>
            <a:r>
              <a:rPr lang="fr-FR" sz="1600" dirty="0" smtClean="0"/>
              <a:t>Elle est </a:t>
            </a:r>
            <a:r>
              <a:rPr lang="fr-FR" sz="1600" dirty="0" err="1" smtClean="0"/>
              <a:t>versionée</a:t>
            </a:r>
            <a:endParaRPr lang="fr-FR" sz="1600" dirty="0"/>
          </a:p>
          <a:p>
            <a:pPr marL="537892" lvl="1" indent="-285750">
              <a:buFont typeface="Wingdings" charset="2"/>
              <a:buChar char="§"/>
            </a:pPr>
            <a:r>
              <a:rPr lang="fr-FR" sz="1600" dirty="0" smtClean="0"/>
              <a:t>Elle est définie </a:t>
            </a:r>
            <a:r>
              <a:rPr lang="fr-FR" sz="1600" dirty="0"/>
              <a:t>dans le cadre de référence d’une architecture REST</a:t>
            </a:r>
          </a:p>
          <a:p>
            <a:pPr marL="252142" lvl="1" indent="0">
              <a:buNone/>
            </a:pPr>
            <a:endParaRPr lang="fr-FR" sz="1600" dirty="0" smtClean="0"/>
          </a:p>
          <a:p>
            <a:pPr marL="252142" lvl="1" indent="0">
              <a:buNone/>
            </a:pPr>
            <a:endParaRPr lang="fr-FR" sz="1600" dirty="0"/>
          </a:p>
        </p:txBody>
      </p:sp>
      <p:sp>
        <p:nvSpPr>
          <p:cNvPr id="11" name="Rectangle 10"/>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9396717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a:xfrm>
            <a:off x="269101" y="1"/>
            <a:ext cx="8754249" cy="781051"/>
          </a:xfrm>
        </p:spPr>
        <p:txBody>
          <a:bodyPr/>
          <a:lstStyle/>
          <a:p>
            <a:r>
              <a:rPr lang="fr-FR" dirty="0"/>
              <a:t>Processus de </a:t>
            </a:r>
            <a:r>
              <a:rPr lang="fr-FR" dirty="0" smtClean="0"/>
              <a:t>conception des </a:t>
            </a:r>
            <a:r>
              <a:rPr lang="fr-FR" dirty="0"/>
              <a:t>Ressources</a:t>
            </a:r>
            <a:br>
              <a:rPr lang="fr-FR" dirty="0"/>
            </a:br>
            <a:r>
              <a:rPr lang="fr-FR" sz="1600" dirty="0" smtClean="0"/>
              <a:t>Bonnes pratiques (7/10) : métadonnées associées à une représentation </a:t>
            </a:r>
            <a:endParaRPr lang="fr-FR" sz="1600" dirty="0"/>
          </a:p>
        </p:txBody>
      </p:sp>
      <p:sp>
        <p:nvSpPr>
          <p:cNvPr id="3" name="Espace réservé du texte 2"/>
          <p:cNvSpPr>
            <a:spLocks noGrp="1"/>
          </p:cNvSpPr>
          <p:nvPr>
            <p:ph type="body" sz="quarter" idx="14"/>
          </p:nvPr>
        </p:nvSpPr>
        <p:spPr>
          <a:xfrm>
            <a:off x="269100" y="927101"/>
            <a:ext cx="8626475" cy="2076948"/>
          </a:xfrm>
        </p:spPr>
        <p:txBody>
          <a:bodyPr/>
          <a:lstStyle/>
          <a:p>
            <a:pPr marL="180975" lvl="1" indent="0">
              <a:buNone/>
            </a:pPr>
            <a:r>
              <a:rPr lang="fr-FR" u="sng" dirty="0" smtClean="0"/>
              <a:t>Requête de type HEAD </a:t>
            </a:r>
            <a:r>
              <a:rPr lang="fr-FR" dirty="0" smtClean="0"/>
              <a:t>:</a:t>
            </a:r>
          </a:p>
          <a:p>
            <a:pPr marL="180975" lvl="1" indent="0">
              <a:buNone/>
            </a:pPr>
            <a:endParaRPr lang="fr-FR" dirty="0" smtClean="0"/>
          </a:p>
          <a:p>
            <a:pPr lvl="1"/>
            <a:r>
              <a:rPr lang="fr-FR" dirty="0"/>
              <a:t>La réponse est identique à celle d’un GET, sans la représentation (</a:t>
            </a:r>
            <a:r>
              <a:rPr lang="fr-FR" dirty="0">
                <a:solidFill>
                  <a:srgbClr val="FF0000"/>
                </a:solidFill>
              </a:rPr>
              <a:t>pas de </a:t>
            </a:r>
            <a:r>
              <a:rPr lang="fr-FR" dirty="0" smtClean="0">
                <a:solidFill>
                  <a:srgbClr val="FF0000"/>
                </a:solidFill>
              </a:rPr>
              <a:t>body</a:t>
            </a:r>
            <a:r>
              <a:rPr lang="fr-FR" dirty="0" smtClean="0"/>
              <a:t>)</a:t>
            </a:r>
          </a:p>
          <a:p>
            <a:pPr lvl="2"/>
            <a:r>
              <a:rPr lang="fr-FR" i="1" dirty="0" smtClean="0"/>
              <a:t>Le </a:t>
            </a:r>
            <a:r>
              <a:rPr lang="fr-FR" i="1" dirty="0"/>
              <a:t>serveur doit restituer les mêmes en-têtes. Exemple : </a:t>
            </a:r>
            <a:endParaRPr lang="fr-FR" dirty="0"/>
          </a:p>
          <a:p>
            <a:pPr lvl="3"/>
            <a:r>
              <a:rPr lang="fr-FR" dirty="0" smtClean="0"/>
              <a:t>Le </a:t>
            </a:r>
            <a:r>
              <a:rPr lang="fr-FR" dirty="0"/>
              <a:t>type de contenu (Content-Type) </a:t>
            </a:r>
            <a:endParaRPr lang="fr-FR" dirty="0" smtClean="0"/>
          </a:p>
          <a:p>
            <a:pPr lvl="3"/>
            <a:r>
              <a:rPr lang="fr-FR" dirty="0" smtClean="0"/>
              <a:t>Les </a:t>
            </a:r>
            <a:r>
              <a:rPr lang="fr-FR" dirty="0"/>
              <a:t>éléments concernant la fraîcheur (Last-</a:t>
            </a:r>
            <a:r>
              <a:rPr lang="fr-FR" dirty="0" err="1"/>
              <a:t>Modified</a:t>
            </a:r>
            <a:r>
              <a:rPr lang="fr-FR" dirty="0"/>
              <a:t>, </a:t>
            </a:r>
            <a:r>
              <a:rPr lang="fr-FR" dirty="0" err="1"/>
              <a:t>ETag</a:t>
            </a:r>
            <a:r>
              <a:rPr lang="fr-FR" dirty="0"/>
              <a:t>) </a:t>
            </a:r>
            <a:endParaRPr lang="fr-FR" dirty="0" smtClean="0"/>
          </a:p>
          <a:p>
            <a:pPr lvl="3"/>
            <a:r>
              <a:rPr lang="fr-FR" dirty="0" smtClean="0"/>
              <a:t>La </a:t>
            </a:r>
            <a:r>
              <a:rPr lang="fr-FR" dirty="0"/>
              <a:t>taille de la ressource (Content-</a:t>
            </a:r>
            <a:r>
              <a:rPr lang="fr-FR" dirty="0" err="1"/>
              <a:t>Length</a:t>
            </a:r>
            <a:r>
              <a:rPr lang="fr-FR" dirty="0"/>
              <a:t>) </a:t>
            </a:r>
            <a:endParaRPr lang="fr-FR" dirty="0" smtClean="0"/>
          </a:p>
          <a:p>
            <a:endParaRPr lang="fr-FR" dirty="0" smtClean="0"/>
          </a:p>
          <a:p>
            <a:endParaRPr lang="fr-FR" dirty="0"/>
          </a:p>
        </p:txBody>
      </p:sp>
      <p:sp>
        <p:nvSpPr>
          <p:cNvPr id="5" name="Rectangle 4"/>
          <p:cNvSpPr/>
          <p:nvPr/>
        </p:nvSpPr>
        <p:spPr>
          <a:xfrm>
            <a:off x="1052840" y="3812875"/>
            <a:ext cx="2599266" cy="724422"/>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100" dirty="0">
                <a:solidFill>
                  <a:schemeClr val="tx1"/>
                </a:solidFill>
              </a:rPr>
              <a:t>HEAD /</a:t>
            </a:r>
            <a:r>
              <a:rPr lang="en-US" sz="1100" dirty="0" smtClean="0">
                <a:solidFill>
                  <a:schemeClr val="tx1"/>
                </a:solidFill>
              </a:rPr>
              <a:t>clients/1 </a:t>
            </a:r>
            <a:r>
              <a:rPr lang="en-US" sz="1100" dirty="0">
                <a:solidFill>
                  <a:schemeClr val="tx1"/>
                </a:solidFill>
              </a:rPr>
              <a:t>HTTP/1.1</a:t>
            </a:r>
          </a:p>
          <a:p>
            <a:r>
              <a:rPr lang="en-US" sz="1100" dirty="0">
                <a:solidFill>
                  <a:schemeClr val="tx1"/>
                </a:solidFill>
              </a:rPr>
              <a:t>Host: casa-service-api.fr</a:t>
            </a:r>
          </a:p>
          <a:p>
            <a:r>
              <a:rPr lang="en-US" sz="1100" dirty="0" smtClean="0">
                <a:solidFill>
                  <a:schemeClr val="tx1"/>
                </a:solidFill>
              </a:rPr>
              <a:t>Accept</a:t>
            </a:r>
            <a:r>
              <a:rPr lang="en-US" sz="1100" dirty="0">
                <a:solidFill>
                  <a:schemeClr val="tx1"/>
                </a:solidFill>
              </a:rPr>
              <a:t>: */*</a:t>
            </a:r>
          </a:p>
        </p:txBody>
      </p:sp>
      <p:sp>
        <p:nvSpPr>
          <p:cNvPr id="7" name="Rectangle 6"/>
          <p:cNvSpPr/>
          <p:nvPr/>
        </p:nvSpPr>
        <p:spPr>
          <a:xfrm>
            <a:off x="4888240" y="3812875"/>
            <a:ext cx="3843866" cy="1371618"/>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100" dirty="0">
                <a:solidFill>
                  <a:schemeClr val="tx1"/>
                </a:solidFill>
              </a:rPr>
              <a:t>HTTP/1.1 200 OK</a:t>
            </a:r>
          </a:p>
          <a:p>
            <a:r>
              <a:rPr lang="en-US" sz="1100" dirty="0">
                <a:solidFill>
                  <a:schemeClr val="tx1"/>
                </a:solidFill>
              </a:rPr>
              <a:t>Accept-Ranges: bytes</a:t>
            </a:r>
          </a:p>
          <a:p>
            <a:r>
              <a:rPr lang="en-US" sz="1100" dirty="0">
                <a:solidFill>
                  <a:schemeClr val="tx1"/>
                </a:solidFill>
              </a:rPr>
              <a:t>Content-Type: text/html; charset=UTF-8</a:t>
            </a:r>
          </a:p>
          <a:p>
            <a:r>
              <a:rPr lang="en-US" sz="1100" dirty="0">
                <a:solidFill>
                  <a:schemeClr val="tx1"/>
                </a:solidFill>
              </a:rPr>
              <a:t>Date: Fri, 09 Jan 2014 15:36:11 GMT</a:t>
            </a:r>
          </a:p>
          <a:p>
            <a:r>
              <a:rPr lang="en-US" sz="1100" dirty="0" err="1">
                <a:solidFill>
                  <a:schemeClr val="tx1"/>
                </a:solidFill>
              </a:rPr>
              <a:t>ETag</a:t>
            </a:r>
            <a:r>
              <a:rPr lang="en-US" sz="1100" dirty="0">
                <a:solidFill>
                  <a:schemeClr val="tx1"/>
                </a:solidFill>
              </a:rPr>
              <a:t>: “783456-3g8-5fg56b2970ec1“</a:t>
            </a:r>
          </a:p>
          <a:p>
            <a:r>
              <a:rPr lang="en-US" sz="1100" dirty="0">
                <a:solidFill>
                  <a:schemeClr val="tx1"/>
                </a:solidFill>
              </a:rPr>
              <a:t>Last-Modified: Thu, 25 Dec 2014 23:59:58 GMT</a:t>
            </a:r>
          </a:p>
          <a:p>
            <a:r>
              <a:rPr lang="en-US" sz="1100" dirty="0">
                <a:solidFill>
                  <a:schemeClr val="tx1"/>
                </a:solidFill>
              </a:rPr>
              <a:t>Content-Length: 900</a:t>
            </a:r>
          </a:p>
        </p:txBody>
      </p:sp>
      <p:sp>
        <p:nvSpPr>
          <p:cNvPr id="9" name="Espace réservé du texte 2"/>
          <p:cNvSpPr txBox="1">
            <a:spLocks/>
          </p:cNvSpPr>
          <p:nvPr/>
        </p:nvSpPr>
        <p:spPr>
          <a:xfrm>
            <a:off x="1052840" y="3393526"/>
            <a:ext cx="2948233" cy="410871"/>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0975" lvl="1" indent="0">
              <a:buFontTx/>
              <a:buNone/>
            </a:pPr>
            <a:r>
              <a:rPr lang="fr-FR" dirty="0" smtClean="0"/>
              <a:t>Requête</a:t>
            </a:r>
          </a:p>
        </p:txBody>
      </p:sp>
      <p:sp>
        <p:nvSpPr>
          <p:cNvPr id="10" name="Espace réservé du texte 2"/>
          <p:cNvSpPr txBox="1">
            <a:spLocks/>
          </p:cNvSpPr>
          <p:nvPr/>
        </p:nvSpPr>
        <p:spPr>
          <a:xfrm>
            <a:off x="4888240" y="3096376"/>
            <a:ext cx="3259666" cy="708021"/>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0975" lvl="1" indent="0">
              <a:buFontTx/>
              <a:buNone/>
            </a:pPr>
            <a:r>
              <a:rPr lang="fr-FR" dirty="0" smtClean="0"/>
              <a:t>Réponse</a:t>
            </a:r>
          </a:p>
          <a:p>
            <a:pPr lvl="2"/>
            <a:r>
              <a:rPr lang="fr-FR" dirty="0" smtClean="0"/>
              <a:t>Retour correct = </a:t>
            </a:r>
            <a:r>
              <a:rPr lang="fr-FR" sz="1400" b="1" dirty="0" smtClean="0">
                <a:solidFill>
                  <a:schemeClr val="dk1"/>
                </a:solidFill>
              </a:rPr>
              <a:t>200 OK </a:t>
            </a:r>
            <a:endParaRPr lang="fr-FR" b="1" dirty="0" smtClean="0"/>
          </a:p>
        </p:txBody>
      </p:sp>
      <p:sp>
        <p:nvSpPr>
          <p:cNvPr id="12" name="Espace réservé du texte 2"/>
          <p:cNvSpPr txBox="1">
            <a:spLocks/>
          </p:cNvSpPr>
          <p:nvPr/>
        </p:nvSpPr>
        <p:spPr>
          <a:xfrm>
            <a:off x="3173" y="5365430"/>
            <a:ext cx="9906000" cy="737087"/>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fr-FR" dirty="0"/>
              <a:t>Des entêtes supplémentaires pourraient fournir des </a:t>
            </a:r>
            <a:r>
              <a:rPr lang="fr-FR" dirty="0" smtClean="0"/>
              <a:t>compléments d’informations, </a:t>
            </a:r>
            <a:r>
              <a:rPr lang="fr-FR" dirty="0"/>
              <a:t>mais en général la réponse d’un HEAD est identique à celle d’un GET mais sans la représentation</a:t>
            </a:r>
            <a:r>
              <a:rPr lang="fr-FR" dirty="0" smtClean="0"/>
              <a:t>.</a:t>
            </a:r>
            <a:endParaRPr lang="fr-FR" dirty="0"/>
          </a:p>
        </p:txBody>
      </p:sp>
      <p:grpSp>
        <p:nvGrpSpPr>
          <p:cNvPr id="17" name="Groupe 16"/>
          <p:cNvGrpSpPr/>
          <p:nvPr/>
        </p:nvGrpSpPr>
        <p:grpSpPr>
          <a:xfrm>
            <a:off x="8732107" y="-336884"/>
            <a:ext cx="1177066" cy="1869649"/>
            <a:chOff x="8732107" y="-336884"/>
            <a:chExt cx="1177066" cy="1869649"/>
          </a:xfrm>
        </p:grpSpPr>
        <p:sp>
          <p:nvSpPr>
            <p:cNvPr id="18" name="Bande diagonale 17"/>
            <p:cNvSpPr/>
            <p:nvPr/>
          </p:nvSpPr>
          <p:spPr>
            <a:xfrm rot="5400000">
              <a:off x="8554257" y="177850"/>
              <a:ext cx="1532765" cy="1177066"/>
            </a:xfrm>
            <a:prstGeom prst="diagStrip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fr-FR" sz="1400" dirty="0">
                <a:solidFill>
                  <a:prstClr val="black"/>
                </a:solidFill>
              </a:endParaRPr>
            </a:p>
          </p:txBody>
        </p:sp>
        <p:sp>
          <p:nvSpPr>
            <p:cNvPr id="19" name="ZoneTexte 20"/>
            <p:cNvSpPr txBox="1">
              <a:spLocks noChangeArrowheads="1"/>
            </p:cNvSpPr>
            <p:nvPr/>
          </p:nvSpPr>
          <p:spPr bwMode="auto">
            <a:xfrm rot="3180285">
              <a:off x="8581974" y="225501"/>
              <a:ext cx="1742981" cy="61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57200">
                <a:defRPr sz="2000" b="1">
                  <a:solidFill>
                    <a:schemeClr val="tx1"/>
                  </a:solidFill>
                  <a:latin typeface="Arial" charset="0"/>
                  <a:cs typeface="Arial" charset="0"/>
                </a:defRPr>
              </a:lvl1pPr>
              <a:lvl2pPr defTabSz="457200">
                <a:defRPr>
                  <a:solidFill>
                    <a:schemeClr val="tx1"/>
                  </a:solidFill>
                  <a:latin typeface="Arial" charset="0"/>
                  <a:cs typeface="Arial" charset="0"/>
                </a:defRPr>
              </a:lvl2pPr>
              <a:lvl3pPr defTabSz="457200">
                <a:defRPr sz="1600">
                  <a:solidFill>
                    <a:schemeClr val="tx1"/>
                  </a:solidFill>
                  <a:latin typeface="Arial" charset="0"/>
                  <a:cs typeface="Arial" charset="0"/>
                </a:defRPr>
              </a:lvl3pPr>
              <a:lvl4pPr defTabSz="457200">
                <a:defRPr sz="1600">
                  <a:solidFill>
                    <a:schemeClr val="tx1"/>
                  </a:solidFill>
                  <a:latin typeface="Arial" charset="0"/>
                  <a:cs typeface="Arial" charset="0"/>
                </a:defRPr>
              </a:lvl4pPr>
              <a:lvl5pPr defTabSz="457200">
                <a:defRPr sz="1600">
                  <a:solidFill>
                    <a:schemeClr val="tx1"/>
                  </a:solidFill>
                  <a:latin typeface="Arial" charset="0"/>
                  <a:cs typeface="Arial" charset="0"/>
                </a:defRPr>
              </a:lvl5pPr>
              <a:lvl6pPr defTabSz="457200" eaLnBrk="0" hangingPunct="0">
                <a:defRPr sz="1600">
                  <a:solidFill>
                    <a:schemeClr val="tx1"/>
                  </a:solidFill>
                  <a:latin typeface="Arial" charset="0"/>
                  <a:cs typeface="Arial" charset="0"/>
                </a:defRPr>
              </a:lvl6pPr>
              <a:lvl7pPr defTabSz="457200" eaLnBrk="0" hangingPunct="0">
                <a:defRPr sz="1600">
                  <a:solidFill>
                    <a:schemeClr val="tx1"/>
                  </a:solidFill>
                  <a:latin typeface="Arial" charset="0"/>
                  <a:cs typeface="Arial" charset="0"/>
                </a:defRPr>
              </a:lvl7pPr>
              <a:lvl8pPr defTabSz="457200" eaLnBrk="0" hangingPunct="0">
                <a:defRPr sz="1600">
                  <a:solidFill>
                    <a:schemeClr val="tx1"/>
                  </a:solidFill>
                  <a:latin typeface="Arial" charset="0"/>
                  <a:cs typeface="Arial" charset="0"/>
                </a:defRPr>
              </a:lvl8pPr>
              <a:lvl9pPr defTabSz="457200" eaLnBrk="0" hangingPunct="0">
                <a:defRPr sz="1600">
                  <a:solidFill>
                    <a:schemeClr val="tx1"/>
                  </a:solidFill>
                  <a:latin typeface="Arial" charset="0"/>
                  <a:cs typeface="Arial" charset="0"/>
                </a:defRPr>
              </a:lvl9pPr>
            </a:lstStyle>
            <a:p>
              <a:pPr algn="ctr"/>
              <a:r>
                <a:rPr lang="fr-FR" altLang="fr-FR" sz="1600" dirty="0" smtClean="0">
                  <a:solidFill>
                    <a:prstClr val="white"/>
                  </a:solidFill>
                </a:rPr>
                <a:t>en cours</a:t>
              </a:r>
              <a:endParaRPr lang="fr-FR" altLang="fr-FR" sz="1600" dirty="0">
                <a:solidFill>
                  <a:prstClr val="white"/>
                </a:solidFill>
              </a:endParaRPr>
            </a:p>
          </p:txBody>
        </p:sp>
      </p:grpSp>
      <p:sp>
        <p:nvSpPr>
          <p:cNvPr id="14" name="Trapèze 13"/>
          <p:cNvSpPr/>
          <p:nvPr/>
        </p:nvSpPr>
        <p:spPr>
          <a:xfrm rot="10800000">
            <a:off x="6542506"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27097302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a:xfrm>
            <a:off x="269101" y="1"/>
            <a:ext cx="8727117" cy="781051"/>
          </a:xfrm>
        </p:spPr>
        <p:txBody>
          <a:bodyPr/>
          <a:lstStyle/>
          <a:p>
            <a:r>
              <a:rPr lang="fr-FR" dirty="0"/>
              <a:t>Processus de </a:t>
            </a:r>
            <a:r>
              <a:rPr lang="fr-FR" dirty="0" smtClean="0"/>
              <a:t>conception des </a:t>
            </a:r>
            <a:r>
              <a:rPr lang="fr-FR" dirty="0"/>
              <a:t>Ressources</a:t>
            </a:r>
            <a:br>
              <a:rPr lang="fr-FR" dirty="0"/>
            </a:br>
            <a:r>
              <a:rPr lang="fr-FR" sz="1600" dirty="0" smtClean="0"/>
              <a:t>Bonnes pratiques (8/10) : opérations autorisées sur une ressource</a:t>
            </a:r>
            <a:endParaRPr lang="fr-FR" sz="1600" dirty="0"/>
          </a:p>
        </p:txBody>
      </p:sp>
      <p:sp>
        <p:nvSpPr>
          <p:cNvPr id="3" name="Espace réservé du texte 2"/>
          <p:cNvSpPr>
            <a:spLocks noGrp="1"/>
          </p:cNvSpPr>
          <p:nvPr>
            <p:ph type="body" sz="quarter" idx="14"/>
          </p:nvPr>
        </p:nvSpPr>
        <p:spPr>
          <a:xfrm>
            <a:off x="269100" y="927101"/>
            <a:ext cx="9159077" cy="1562099"/>
          </a:xfrm>
        </p:spPr>
        <p:txBody>
          <a:bodyPr/>
          <a:lstStyle/>
          <a:p>
            <a:pPr marL="180975" lvl="1" indent="0">
              <a:buNone/>
            </a:pPr>
            <a:r>
              <a:rPr lang="fr-FR" u="sng" dirty="0" smtClean="0"/>
              <a:t>Requête de type OPTION </a:t>
            </a:r>
            <a:r>
              <a:rPr lang="fr-FR" dirty="0" smtClean="0"/>
              <a:t>:</a:t>
            </a:r>
          </a:p>
          <a:p>
            <a:pPr marL="180975" lvl="1" indent="0">
              <a:buNone/>
            </a:pPr>
            <a:endParaRPr lang="fr-FR" dirty="0" smtClean="0"/>
          </a:p>
          <a:p>
            <a:pPr marL="433117" lvl="1" indent="0"/>
            <a:r>
              <a:rPr lang="fr-FR" dirty="0" smtClean="0"/>
              <a:t> Permet </a:t>
            </a:r>
            <a:r>
              <a:rPr lang="fr-FR" dirty="0"/>
              <a:t>à un client de connaitre les </a:t>
            </a:r>
            <a:r>
              <a:rPr lang="fr-FR" dirty="0" smtClean="0"/>
              <a:t>interactions </a:t>
            </a:r>
            <a:r>
              <a:rPr lang="fr-FR" dirty="0"/>
              <a:t>autorisées avec la ressource.</a:t>
            </a:r>
          </a:p>
          <a:p>
            <a:pPr marL="433117" lvl="1" indent="0">
              <a:buNone/>
            </a:pPr>
            <a:endParaRPr lang="fr-FR" dirty="0" smtClean="0"/>
          </a:p>
          <a:p>
            <a:pPr marL="433117" lvl="1" indent="0">
              <a:buNone/>
            </a:pPr>
            <a:r>
              <a:rPr lang="fr-FR" dirty="0" smtClean="0"/>
              <a:t>La </a:t>
            </a:r>
            <a:r>
              <a:rPr lang="fr-FR" dirty="0"/>
              <a:t>réponse de l’exemple indique que la ressource existe (200 OK), quelle est la version supportée par le serveur et la liste des actions HTTP autorisées sur la ressource (via l'entête </a:t>
            </a:r>
            <a:r>
              <a:rPr lang="fr-FR" dirty="0" err="1"/>
              <a:t>Allow</a:t>
            </a:r>
            <a:r>
              <a:rPr lang="fr-FR" dirty="0"/>
              <a:t>).</a:t>
            </a:r>
          </a:p>
          <a:p>
            <a:pPr marL="180975" lvl="1" indent="0">
              <a:buNone/>
            </a:pPr>
            <a:endParaRPr lang="fr-FR" dirty="0" smtClean="0"/>
          </a:p>
          <a:p>
            <a:endParaRPr lang="fr-FR" dirty="0" smtClean="0"/>
          </a:p>
          <a:p>
            <a:endParaRPr lang="fr-FR" dirty="0"/>
          </a:p>
        </p:txBody>
      </p:sp>
      <p:sp>
        <p:nvSpPr>
          <p:cNvPr id="5" name="Rectangle 4"/>
          <p:cNvSpPr/>
          <p:nvPr/>
        </p:nvSpPr>
        <p:spPr>
          <a:xfrm>
            <a:off x="1077272" y="4344619"/>
            <a:ext cx="2599266" cy="724422"/>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sz="1100" dirty="0" smtClean="0">
                <a:solidFill>
                  <a:schemeClr val="tx1"/>
                </a:solidFill>
              </a:rPr>
              <a:t>DELETE </a:t>
            </a:r>
            <a:r>
              <a:rPr lang="fr-FR" sz="1100" dirty="0">
                <a:solidFill>
                  <a:schemeClr val="tx1"/>
                </a:solidFill>
              </a:rPr>
              <a:t>/clients/123 HTTP/1.1 </a:t>
            </a:r>
            <a:endParaRPr lang="fr-FR" sz="1100" dirty="0" smtClean="0">
              <a:solidFill>
                <a:schemeClr val="tx1"/>
              </a:solidFill>
            </a:endParaRPr>
          </a:p>
          <a:p>
            <a:r>
              <a:rPr lang="fr-FR" sz="1100" dirty="0" smtClean="0">
                <a:solidFill>
                  <a:schemeClr val="tx1"/>
                </a:solidFill>
              </a:rPr>
              <a:t>Host</a:t>
            </a:r>
            <a:r>
              <a:rPr lang="fr-FR" sz="1100" dirty="0">
                <a:solidFill>
                  <a:schemeClr val="tx1"/>
                </a:solidFill>
              </a:rPr>
              <a:t>: </a:t>
            </a:r>
            <a:r>
              <a:rPr lang="fr-FR" sz="1100" dirty="0" err="1">
                <a:solidFill>
                  <a:schemeClr val="tx1"/>
                </a:solidFill>
              </a:rPr>
              <a:t>appfoo.casa.group.gca</a:t>
            </a:r>
            <a:r>
              <a:rPr lang="fr-FR" sz="1100" dirty="0">
                <a:solidFill>
                  <a:schemeClr val="tx1"/>
                </a:solidFill>
              </a:rPr>
              <a:t> </a:t>
            </a:r>
            <a:endParaRPr lang="fr-FR" sz="1100" dirty="0" smtClean="0">
              <a:solidFill>
                <a:schemeClr val="tx1"/>
              </a:solidFill>
            </a:endParaRPr>
          </a:p>
          <a:p>
            <a:r>
              <a:rPr lang="fr-FR" sz="1100" dirty="0" smtClean="0">
                <a:solidFill>
                  <a:schemeClr val="tx1"/>
                </a:solidFill>
              </a:rPr>
              <a:t>[</a:t>
            </a:r>
            <a:r>
              <a:rPr lang="fr-FR" sz="1100" dirty="0">
                <a:solidFill>
                  <a:schemeClr val="tx1"/>
                </a:solidFill>
              </a:rPr>
              <a:t>d’autres headers]</a:t>
            </a:r>
          </a:p>
        </p:txBody>
      </p:sp>
      <p:sp>
        <p:nvSpPr>
          <p:cNvPr id="7" name="Rectangle 6"/>
          <p:cNvSpPr/>
          <p:nvPr/>
        </p:nvSpPr>
        <p:spPr>
          <a:xfrm>
            <a:off x="4912672" y="4259971"/>
            <a:ext cx="3843866" cy="910110"/>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sz="1100" dirty="0" smtClean="0">
                <a:solidFill>
                  <a:schemeClr val="tx1"/>
                </a:solidFill>
              </a:rPr>
              <a:t>HTTP/1.1 </a:t>
            </a:r>
            <a:r>
              <a:rPr lang="fr-FR" sz="1100" dirty="0">
                <a:solidFill>
                  <a:schemeClr val="tx1"/>
                </a:solidFill>
              </a:rPr>
              <a:t>200 OK </a:t>
            </a:r>
          </a:p>
          <a:p>
            <a:r>
              <a:rPr lang="fr-FR" sz="1100" dirty="0" err="1">
                <a:solidFill>
                  <a:srgbClr val="FF0000"/>
                </a:solidFill>
              </a:rPr>
              <a:t>Allow</a:t>
            </a:r>
            <a:r>
              <a:rPr lang="fr-FR" sz="1100" dirty="0">
                <a:solidFill>
                  <a:srgbClr val="FF0000"/>
                </a:solidFill>
              </a:rPr>
              <a:t>: GET,HEAD,POST,DELETE,OPTIONS </a:t>
            </a:r>
          </a:p>
          <a:p>
            <a:r>
              <a:rPr lang="fr-FR" sz="1100" dirty="0">
                <a:solidFill>
                  <a:schemeClr val="tx1"/>
                </a:solidFill>
              </a:rPr>
              <a:t>Content-Type: </a:t>
            </a:r>
            <a:r>
              <a:rPr lang="fr-FR" sz="1100" dirty="0" err="1">
                <a:solidFill>
                  <a:schemeClr val="tx1"/>
                </a:solidFill>
              </a:rPr>
              <a:t>text</a:t>
            </a:r>
            <a:r>
              <a:rPr lang="fr-FR" sz="1100" dirty="0">
                <a:solidFill>
                  <a:schemeClr val="tx1"/>
                </a:solidFill>
              </a:rPr>
              <a:t>/html; </a:t>
            </a:r>
            <a:r>
              <a:rPr lang="fr-FR" sz="1100" dirty="0" err="1">
                <a:solidFill>
                  <a:schemeClr val="tx1"/>
                </a:solidFill>
              </a:rPr>
              <a:t>charset</a:t>
            </a:r>
            <a:r>
              <a:rPr lang="fr-FR" sz="1100" dirty="0">
                <a:solidFill>
                  <a:schemeClr val="tx1"/>
                </a:solidFill>
              </a:rPr>
              <a:t>=UTF-8 </a:t>
            </a:r>
          </a:p>
          <a:p>
            <a:r>
              <a:rPr lang="fr-FR" sz="1100" dirty="0">
                <a:solidFill>
                  <a:schemeClr val="tx1"/>
                </a:solidFill>
              </a:rPr>
              <a:t>Content-</a:t>
            </a:r>
            <a:r>
              <a:rPr lang="fr-FR" sz="1100" dirty="0" err="1">
                <a:solidFill>
                  <a:schemeClr val="tx1"/>
                </a:solidFill>
              </a:rPr>
              <a:t>Length</a:t>
            </a:r>
            <a:r>
              <a:rPr lang="fr-FR" sz="1100" dirty="0">
                <a:solidFill>
                  <a:schemeClr val="tx1"/>
                </a:solidFill>
              </a:rPr>
              <a:t>: 0 </a:t>
            </a:r>
          </a:p>
        </p:txBody>
      </p:sp>
      <p:sp>
        <p:nvSpPr>
          <p:cNvPr id="9" name="Espace réservé du texte 2"/>
          <p:cNvSpPr txBox="1">
            <a:spLocks/>
          </p:cNvSpPr>
          <p:nvPr/>
        </p:nvSpPr>
        <p:spPr>
          <a:xfrm>
            <a:off x="1077272" y="3971675"/>
            <a:ext cx="2948233" cy="364466"/>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0975" lvl="1" indent="0">
              <a:buFontTx/>
              <a:buNone/>
            </a:pPr>
            <a:r>
              <a:rPr lang="fr-FR" dirty="0" smtClean="0"/>
              <a:t>Requête</a:t>
            </a:r>
          </a:p>
        </p:txBody>
      </p:sp>
      <p:sp>
        <p:nvSpPr>
          <p:cNvPr id="10" name="Espace réservé du texte 2"/>
          <p:cNvSpPr txBox="1">
            <a:spLocks/>
          </p:cNvSpPr>
          <p:nvPr/>
        </p:nvSpPr>
        <p:spPr>
          <a:xfrm>
            <a:off x="4912672" y="3628120"/>
            <a:ext cx="3259666" cy="708021"/>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0975" lvl="1" indent="0">
              <a:buFontTx/>
              <a:buNone/>
            </a:pPr>
            <a:r>
              <a:rPr lang="fr-FR" dirty="0" smtClean="0"/>
              <a:t>Réponse</a:t>
            </a:r>
          </a:p>
          <a:p>
            <a:pPr lvl="2"/>
            <a:r>
              <a:rPr lang="fr-FR" dirty="0" smtClean="0"/>
              <a:t>Retour correct = </a:t>
            </a:r>
            <a:r>
              <a:rPr lang="fr-FR" sz="1400" b="1" dirty="0" smtClean="0">
                <a:solidFill>
                  <a:schemeClr val="dk1"/>
                </a:solidFill>
              </a:rPr>
              <a:t>200 OK </a:t>
            </a:r>
            <a:endParaRPr lang="fr-FR" b="1" dirty="0" smtClean="0"/>
          </a:p>
        </p:txBody>
      </p:sp>
      <p:grpSp>
        <p:nvGrpSpPr>
          <p:cNvPr id="14" name="Groupe 13"/>
          <p:cNvGrpSpPr/>
          <p:nvPr/>
        </p:nvGrpSpPr>
        <p:grpSpPr>
          <a:xfrm>
            <a:off x="8732107" y="-336884"/>
            <a:ext cx="1177066" cy="1869649"/>
            <a:chOff x="8732107" y="-336884"/>
            <a:chExt cx="1177066" cy="1869649"/>
          </a:xfrm>
        </p:grpSpPr>
        <p:sp>
          <p:nvSpPr>
            <p:cNvPr id="15" name="Bande diagonale 14"/>
            <p:cNvSpPr/>
            <p:nvPr/>
          </p:nvSpPr>
          <p:spPr>
            <a:xfrm rot="5400000">
              <a:off x="8554257" y="177850"/>
              <a:ext cx="1532765" cy="1177066"/>
            </a:xfrm>
            <a:prstGeom prst="diagStrip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fr-FR" sz="1400" dirty="0">
                <a:solidFill>
                  <a:prstClr val="black"/>
                </a:solidFill>
              </a:endParaRPr>
            </a:p>
          </p:txBody>
        </p:sp>
        <p:sp>
          <p:nvSpPr>
            <p:cNvPr id="16" name="ZoneTexte 20"/>
            <p:cNvSpPr txBox="1">
              <a:spLocks noChangeArrowheads="1"/>
            </p:cNvSpPr>
            <p:nvPr/>
          </p:nvSpPr>
          <p:spPr bwMode="auto">
            <a:xfrm rot="3180285">
              <a:off x="8581974" y="225501"/>
              <a:ext cx="1742981" cy="61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57200">
                <a:defRPr sz="2000" b="1">
                  <a:solidFill>
                    <a:schemeClr val="tx1"/>
                  </a:solidFill>
                  <a:latin typeface="Arial" charset="0"/>
                  <a:cs typeface="Arial" charset="0"/>
                </a:defRPr>
              </a:lvl1pPr>
              <a:lvl2pPr defTabSz="457200">
                <a:defRPr>
                  <a:solidFill>
                    <a:schemeClr val="tx1"/>
                  </a:solidFill>
                  <a:latin typeface="Arial" charset="0"/>
                  <a:cs typeface="Arial" charset="0"/>
                </a:defRPr>
              </a:lvl2pPr>
              <a:lvl3pPr defTabSz="457200">
                <a:defRPr sz="1600">
                  <a:solidFill>
                    <a:schemeClr val="tx1"/>
                  </a:solidFill>
                  <a:latin typeface="Arial" charset="0"/>
                  <a:cs typeface="Arial" charset="0"/>
                </a:defRPr>
              </a:lvl3pPr>
              <a:lvl4pPr defTabSz="457200">
                <a:defRPr sz="1600">
                  <a:solidFill>
                    <a:schemeClr val="tx1"/>
                  </a:solidFill>
                  <a:latin typeface="Arial" charset="0"/>
                  <a:cs typeface="Arial" charset="0"/>
                </a:defRPr>
              </a:lvl4pPr>
              <a:lvl5pPr defTabSz="457200">
                <a:defRPr sz="1600">
                  <a:solidFill>
                    <a:schemeClr val="tx1"/>
                  </a:solidFill>
                  <a:latin typeface="Arial" charset="0"/>
                  <a:cs typeface="Arial" charset="0"/>
                </a:defRPr>
              </a:lvl5pPr>
              <a:lvl6pPr defTabSz="457200" eaLnBrk="0" hangingPunct="0">
                <a:defRPr sz="1600">
                  <a:solidFill>
                    <a:schemeClr val="tx1"/>
                  </a:solidFill>
                  <a:latin typeface="Arial" charset="0"/>
                  <a:cs typeface="Arial" charset="0"/>
                </a:defRPr>
              </a:lvl6pPr>
              <a:lvl7pPr defTabSz="457200" eaLnBrk="0" hangingPunct="0">
                <a:defRPr sz="1600">
                  <a:solidFill>
                    <a:schemeClr val="tx1"/>
                  </a:solidFill>
                  <a:latin typeface="Arial" charset="0"/>
                  <a:cs typeface="Arial" charset="0"/>
                </a:defRPr>
              </a:lvl7pPr>
              <a:lvl8pPr defTabSz="457200" eaLnBrk="0" hangingPunct="0">
                <a:defRPr sz="1600">
                  <a:solidFill>
                    <a:schemeClr val="tx1"/>
                  </a:solidFill>
                  <a:latin typeface="Arial" charset="0"/>
                  <a:cs typeface="Arial" charset="0"/>
                </a:defRPr>
              </a:lvl8pPr>
              <a:lvl9pPr defTabSz="457200" eaLnBrk="0" hangingPunct="0">
                <a:defRPr sz="1600">
                  <a:solidFill>
                    <a:schemeClr val="tx1"/>
                  </a:solidFill>
                  <a:latin typeface="Arial" charset="0"/>
                  <a:cs typeface="Arial" charset="0"/>
                </a:defRPr>
              </a:lvl9pPr>
            </a:lstStyle>
            <a:p>
              <a:pPr algn="ctr"/>
              <a:r>
                <a:rPr lang="fr-FR" altLang="fr-FR" sz="1600" dirty="0" smtClean="0">
                  <a:solidFill>
                    <a:prstClr val="white"/>
                  </a:solidFill>
                </a:rPr>
                <a:t>en cours</a:t>
              </a:r>
              <a:endParaRPr lang="fr-FR" altLang="fr-FR" sz="1600" dirty="0">
                <a:solidFill>
                  <a:prstClr val="white"/>
                </a:solidFill>
              </a:endParaRPr>
            </a:p>
          </p:txBody>
        </p:sp>
      </p:grpSp>
      <p:sp>
        <p:nvSpPr>
          <p:cNvPr id="17" name="Trapèze 16"/>
          <p:cNvSpPr/>
          <p:nvPr/>
        </p:nvSpPr>
        <p:spPr>
          <a:xfrm rot="10800000">
            <a:off x="6542506"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Rectangle 11"/>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37667683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a:t>
            </a:r>
            <a:r>
              <a:rPr lang="fr-FR" dirty="0"/>
              <a:t>Ressources</a:t>
            </a:r>
            <a:br>
              <a:rPr lang="fr-FR" dirty="0"/>
            </a:br>
            <a:r>
              <a:rPr lang="fr-FR" sz="1600" dirty="0" smtClean="0"/>
              <a:t>Bonnes pratiques (9/10) : </a:t>
            </a:r>
            <a:r>
              <a:rPr lang="fr-FR" sz="1600" dirty="0"/>
              <a:t>v</a:t>
            </a:r>
            <a:r>
              <a:rPr lang="fr-FR" sz="1600" dirty="0" smtClean="0"/>
              <a:t>erbes indisponibles	</a:t>
            </a:r>
            <a:endParaRPr lang="fr-FR" sz="1600" dirty="0"/>
          </a:p>
        </p:txBody>
      </p:sp>
      <p:sp>
        <p:nvSpPr>
          <p:cNvPr id="3" name="Espace réservé du texte 2"/>
          <p:cNvSpPr>
            <a:spLocks noGrp="1"/>
          </p:cNvSpPr>
          <p:nvPr>
            <p:ph type="body" sz="quarter" idx="14"/>
          </p:nvPr>
        </p:nvSpPr>
        <p:spPr>
          <a:xfrm>
            <a:off x="269101" y="1420166"/>
            <a:ext cx="8626475" cy="1022707"/>
          </a:xfrm>
        </p:spPr>
        <p:txBody>
          <a:bodyPr/>
          <a:lstStyle/>
          <a:p>
            <a:pPr marL="433117" lvl="1" indent="0">
              <a:buNone/>
            </a:pPr>
            <a:r>
              <a:rPr lang="fr-FR" dirty="0" smtClean="0"/>
              <a:t> </a:t>
            </a:r>
          </a:p>
          <a:p>
            <a:pPr marL="433117" lvl="1" indent="0"/>
            <a:r>
              <a:rPr lang="fr-FR" dirty="0" smtClean="0"/>
              <a:t> Si un verbe HTTP n’est pas supporté par une ressource, le code HTTP à utiliser </a:t>
            </a:r>
            <a:r>
              <a:rPr lang="fr-FR" dirty="0"/>
              <a:t>est </a:t>
            </a:r>
            <a:r>
              <a:rPr lang="fr-FR" b="1" dirty="0"/>
              <a:t>405 </a:t>
            </a:r>
            <a:r>
              <a:rPr lang="fr-FR" b="1" dirty="0" err="1"/>
              <a:t>Method</a:t>
            </a:r>
            <a:r>
              <a:rPr lang="fr-FR" b="1" dirty="0"/>
              <a:t> Not </a:t>
            </a:r>
            <a:r>
              <a:rPr lang="fr-FR" b="1" dirty="0" err="1"/>
              <a:t>Allowed</a:t>
            </a:r>
            <a:r>
              <a:rPr lang="fr-FR" dirty="0"/>
              <a:t>.</a:t>
            </a:r>
            <a:endParaRPr lang="fr-FR" dirty="0" smtClean="0"/>
          </a:p>
          <a:p>
            <a:endParaRPr lang="fr-FR" dirty="0" smtClean="0"/>
          </a:p>
          <a:p>
            <a:endParaRPr lang="fr-FR" dirty="0"/>
          </a:p>
        </p:txBody>
      </p:sp>
      <p:sp>
        <p:nvSpPr>
          <p:cNvPr id="5" name="Rectangle 4"/>
          <p:cNvSpPr/>
          <p:nvPr/>
        </p:nvSpPr>
        <p:spPr>
          <a:xfrm>
            <a:off x="855635" y="4001566"/>
            <a:ext cx="2599266" cy="724422"/>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sz="1100" dirty="0" smtClean="0">
                <a:solidFill>
                  <a:schemeClr val="tx1"/>
                </a:solidFill>
              </a:rPr>
              <a:t>DELETE </a:t>
            </a:r>
            <a:r>
              <a:rPr lang="fr-FR" sz="1100" dirty="0">
                <a:solidFill>
                  <a:schemeClr val="tx1"/>
                </a:solidFill>
              </a:rPr>
              <a:t>/clients/123 HTTP/1.1 </a:t>
            </a:r>
            <a:endParaRPr lang="fr-FR" sz="1100" dirty="0" smtClean="0">
              <a:solidFill>
                <a:schemeClr val="tx1"/>
              </a:solidFill>
            </a:endParaRPr>
          </a:p>
          <a:p>
            <a:r>
              <a:rPr lang="fr-FR" sz="1100" dirty="0" smtClean="0">
                <a:solidFill>
                  <a:schemeClr val="tx1"/>
                </a:solidFill>
              </a:rPr>
              <a:t>Host</a:t>
            </a:r>
            <a:r>
              <a:rPr lang="fr-FR" sz="1100" dirty="0">
                <a:solidFill>
                  <a:schemeClr val="tx1"/>
                </a:solidFill>
              </a:rPr>
              <a:t>: </a:t>
            </a:r>
            <a:r>
              <a:rPr lang="fr-FR" sz="1100" dirty="0" err="1">
                <a:solidFill>
                  <a:schemeClr val="tx1"/>
                </a:solidFill>
              </a:rPr>
              <a:t>appfoo.casa.group.gca</a:t>
            </a:r>
            <a:r>
              <a:rPr lang="fr-FR" sz="1100" dirty="0">
                <a:solidFill>
                  <a:schemeClr val="tx1"/>
                </a:solidFill>
              </a:rPr>
              <a:t> </a:t>
            </a:r>
            <a:endParaRPr lang="fr-FR" sz="1100" dirty="0" smtClean="0">
              <a:solidFill>
                <a:schemeClr val="tx1"/>
              </a:solidFill>
            </a:endParaRPr>
          </a:p>
          <a:p>
            <a:r>
              <a:rPr lang="fr-FR" sz="1100" dirty="0" smtClean="0">
                <a:solidFill>
                  <a:schemeClr val="tx1"/>
                </a:solidFill>
              </a:rPr>
              <a:t>[</a:t>
            </a:r>
            <a:r>
              <a:rPr lang="fr-FR" sz="1100" dirty="0">
                <a:solidFill>
                  <a:schemeClr val="tx1"/>
                </a:solidFill>
              </a:rPr>
              <a:t>d’autres headers]</a:t>
            </a:r>
          </a:p>
        </p:txBody>
      </p:sp>
      <p:sp>
        <p:nvSpPr>
          <p:cNvPr id="7" name="Rectangle 6"/>
          <p:cNvSpPr/>
          <p:nvPr/>
        </p:nvSpPr>
        <p:spPr>
          <a:xfrm>
            <a:off x="4691035" y="3916918"/>
            <a:ext cx="3843866" cy="910110"/>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indent="-24083"/>
            <a:r>
              <a:rPr lang="fr-FR" sz="1100" dirty="0" smtClean="0">
                <a:solidFill>
                  <a:schemeClr val="tx1"/>
                </a:solidFill>
              </a:rPr>
              <a:t>HTTP/1.1 </a:t>
            </a:r>
            <a:r>
              <a:rPr lang="fr-FR" sz="1100" dirty="0">
                <a:solidFill>
                  <a:schemeClr val="tx1"/>
                </a:solidFill>
              </a:rPr>
              <a:t>405 </a:t>
            </a:r>
            <a:r>
              <a:rPr lang="fr-FR" sz="1100" dirty="0" err="1">
                <a:solidFill>
                  <a:schemeClr val="tx1"/>
                </a:solidFill>
              </a:rPr>
              <a:t>Method</a:t>
            </a:r>
            <a:r>
              <a:rPr lang="fr-FR" sz="1100" dirty="0">
                <a:solidFill>
                  <a:schemeClr val="tx1"/>
                </a:solidFill>
              </a:rPr>
              <a:t> Not </a:t>
            </a:r>
            <a:r>
              <a:rPr lang="fr-FR" sz="1100" dirty="0" err="1">
                <a:solidFill>
                  <a:schemeClr val="tx1"/>
                </a:solidFill>
              </a:rPr>
              <a:t>Allowed</a:t>
            </a:r>
            <a:r>
              <a:rPr lang="fr-FR" sz="1100" dirty="0">
                <a:solidFill>
                  <a:schemeClr val="tx1"/>
                </a:solidFill>
              </a:rPr>
              <a:t>.</a:t>
            </a:r>
          </a:p>
          <a:p>
            <a:r>
              <a:rPr lang="fr-FR" sz="1100" dirty="0" smtClean="0">
                <a:solidFill>
                  <a:schemeClr val="tx1"/>
                </a:solidFill>
              </a:rPr>
              <a:t>Content-Type</a:t>
            </a:r>
            <a:r>
              <a:rPr lang="fr-FR" sz="1100" dirty="0">
                <a:solidFill>
                  <a:schemeClr val="tx1"/>
                </a:solidFill>
              </a:rPr>
              <a:t>: </a:t>
            </a:r>
            <a:r>
              <a:rPr lang="fr-FR" sz="1100" dirty="0" err="1">
                <a:solidFill>
                  <a:schemeClr val="tx1"/>
                </a:solidFill>
              </a:rPr>
              <a:t>text</a:t>
            </a:r>
            <a:r>
              <a:rPr lang="fr-FR" sz="1100" dirty="0">
                <a:solidFill>
                  <a:schemeClr val="tx1"/>
                </a:solidFill>
              </a:rPr>
              <a:t>/html; </a:t>
            </a:r>
            <a:r>
              <a:rPr lang="fr-FR" sz="1100" dirty="0" err="1">
                <a:solidFill>
                  <a:schemeClr val="tx1"/>
                </a:solidFill>
              </a:rPr>
              <a:t>charset</a:t>
            </a:r>
            <a:r>
              <a:rPr lang="fr-FR" sz="1100" dirty="0">
                <a:solidFill>
                  <a:schemeClr val="tx1"/>
                </a:solidFill>
              </a:rPr>
              <a:t>=UTF-8 </a:t>
            </a:r>
          </a:p>
          <a:p>
            <a:r>
              <a:rPr lang="fr-FR" sz="1100" dirty="0">
                <a:solidFill>
                  <a:schemeClr val="tx1"/>
                </a:solidFill>
              </a:rPr>
              <a:t>Content-</a:t>
            </a:r>
            <a:r>
              <a:rPr lang="fr-FR" sz="1100" dirty="0" err="1">
                <a:solidFill>
                  <a:schemeClr val="tx1"/>
                </a:solidFill>
              </a:rPr>
              <a:t>Length</a:t>
            </a:r>
            <a:r>
              <a:rPr lang="fr-FR" sz="1100" dirty="0">
                <a:solidFill>
                  <a:schemeClr val="tx1"/>
                </a:solidFill>
              </a:rPr>
              <a:t>: 0 </a:t>
            </a:r>
          </a:p>
        </p:txBody>
      </p:sp>
      <p:sp>
        <p:nvSpPr>
          <p:cNvPr id="9" name="Espace réservé du texte 2"/>
          <p:cNvSpPr txBox="1">
            <a:spLocks/>
          </p:cNvSpPr>
          <p:nvPr/>
        </p:nvSpPr>
        <p:spPr>
          <a:xfrm>
            <a:off x="855635" y="3590138"/>
            <a:ext cx="2948233" cy="402950"/>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0975" lvl="1" indent="0">
              <a:buFontTx/>
              <a:buNone/>
            </a:pPr>
            <a:r>
              <a:rPr lang="fr-FR" dirty="0" smtClean="0"/>
              <a:t>Requête</a:t>
            </a:r>
          </a:p>
        </p:txBody>
      </p:sp>
      <p:sp>
        <p:nvSpPr>
          <p:cNvPr id="10" name="Espace réservé du texte 2"/>
          <p:cNvSpPr txBox="1">
            <a:spLocks/>
          </p:cNvSpPr>
          <p:nvPr/>
        </p:nvSpPr>
        <p:spPr>
          <a:xfrm>
            <a:off x="4691034" y="3285067"/>
            <a:ext cx="4342899" cy="708021"/>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0975" lvl="1" indent="0">
              <a:buFontTx/>
              <a:buNone/>
            </a:pPr>
            <a:r>
              <a:rPr lang="fr-FR" dirty="0" smtClean="0"/>
              <a:t>Réponse</a:t>
            </a:r>
          </a:p>
          <a:p>
            <a:pPr lvl="2"/>
            <a:r>
              <a:rPr lang="fr-FR" dirty="0" smtClean="0"/>
              <a:t>Retour correct = </a:t>
            </a:r>
            <a:r>
              <a:rPr lang="fr-FR" sz="1400" b="1" dirty="0">
                <a:solidFill>
                  <a:schemeClr val="tx1"/>
                </a:solidFill>
              </a:rPr>
              <a:t>405 </a:t>
            </a:r>
            <a:r>
              <a:rPr lang="fr-FR" sz="1400" b="1" dirty="0" err="1">
                <a:solidFill>
                  <a:schemeClr val="tx1"/>
                </a:solidFill>
              </a:rPr>
              <a:t>Method</a:t>
            </a:r>
            <a:r>
              <a:rPr lang="fr-FR" sz="1400" b="1" dirty="0">
                <a:solidFill>
                  <a:schemeClr val="tx1"/>
                </a:solidFill>
              </a:rPr>
              <a:t> Not </a:t>
            </a:r>
            <a:r>
              <a:rPr lang="fr-FR" sz="1400" b="1" dirty="0" err="1">
                <a:solidFill>
                  <a:schemeClr val="tx1"/>
                </a:solidFill>
              </a:rPr>
              <a:t>Allowed</a:t>
            </a:r>
            <a:endParaRPr lang="fr-FR" b="1" dirty="0" smtClean="0"/>
          </a:p>
        </p:txBody>
      </p:sp>
      <p:grpSp>
        <p:nvGrpSpPr>
          <p:cNvPr id="11" name="Groupe 10"/>
          <p:cNvGrpSpPr/>
          <p:nvPr/>
        </p:nvGrpSpPr>
        <p:grpSpPr>
          <a:xfrm>
            <a:off x="8732107" y="-336884"/>
            <a:ext cx="1177066" cy="1869649"/>
            <a:chOff x="8732107" y="-336884"/>
            <a:chExt cx="1177066" cy="1869649"/>
          </a:xfrm>
        </p:grpSpPr>
        <p:sp>
          <p:nvSpPr>
            <p:cNvPr id="13" name="Bande diagonale 12"/>
            <p:cNvSpPr/>
            <p:nvPr/>
          </p:nvSpPr>
          <p:spPr>
            <a:xfrm rot="5400000">
              <a:off x="8554257" y="177850"/>
              <a:ext cx="1532765" cy="1177066"/>
            </a:xfrm>
            <a:prstGeom prst="diagStrip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fr-FR" sz="1400" dirty="0">
                <a:solidFill>
                  <a:prstClr val="black"/>
                </a:solidFill>
              </a:endParaRPr>
            </a:p>
          </p:txBody>
        </p:sp>
        <p:sp>
          <p:nvSpPr>
            <p:cNvPr id="14" name="ZoneTexte 20"/>
            <p:cNvSpPr txBox="1">
              <a:spLocks noChangeArrowheads="1"/>
            </p:cNvSpPr>
            <p:nvPr/>
          </p:nvSpPr>
          <p:spPr bwMode="auto">
            <a:xfrm rot="3180285">
              <a:off x="8581974" y="225501"/>
              <a:ext cx="1742981" cy="61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57200">
                <a:defRPr sz="2000" b="1">
                  <a:solidFill>
                    <a:schemeClr val="tx1"/>
                  </a:solidFill>
                  <a:latin typeface="Arial" charset="0"/>
                  <a:cs typeface="Arial" charset="0"/>
                </a:defRPr>
              </a:lvl1pPr>
              <a:lvl2pPr defTabSz="457200">
                <a:defRPr>
                  <a:solidFill>
                    <a:schemeClr val="tx1"/>
                  </a:solidFill>
                  <a:latin typeface="Arial" charset="0"/>
                  <a:cs typeface="Arial" charset="0"/>
                </a:defRPr>
              </a:lvl2pPr>
              <a:lvl3pPr defTabSz="457200">
                <a:defRPr sz="1600">
                  <a:solidFill>
                    <a:schemeClr val="tx1"/>
                  </a:solidFill>
                  <a:latin typeface="Arial" charset="0"/>
                  <a:cs typeface="Arial" charset="0"/>
                </a:defRPr>
              </a:lvl3pPr>
              <a:lvl4pPr defTabSz="457200">
                <a:defRPr sz="1600">
                  <a:solidFill>
                    <a:schemeClr val="tx1"/>
                  </a:solidFill>
                  <a:latin typeface="Arial" charset="0"/>
                  <a:cs typeface="Arial" charset="0"/>
                </a:defRPr>
              </a:lvl4pPr>
              <a:lvl5pPr defTabSz="457200">
                <a:defRPr sz="1600">
                  <a:solidFill>
                    <a:schemeClr val="tx1"/>
                  </a:solidFill>
                  <a:latin typeface="Arial" charset="0"/>
                  <a:cs typeface="Arial" charset="0"/>
                </a:defRPr>
              </a:lvl5pPr>
              <a:lvl6pPr defTabSz="457200" eaLnBrk="0" hangingPunct="0">
                <a:defRPr sz="1600">
                  <a:solidFill>
                    <a:schemeClr val="tx1"/>
                  </a:solidFill>
                  <a:latin typeface="Arial" charset="0"/>
                  <a:cs typeface="Arial" charset="0"/>
                </a:defRPr>
              </a:lvl6pPr>
              <a:lvl7pPr defTabSz="457200" eaLnBrk="0" hangingPunct="0">
                <a:defRPr sz="1600">
                  <a:solidFill>
                    <a:schemeClr val="tx1"/>
                  </a:solidFill>
                  <a:latin typeface="Arial" charset="0"/>
                  <a:cs typeface="Arial" charset="0"/>
                </a:defRPr>
              </a:lvl7pPr>
              <a:lvl8pPr defTabSz="457200" eaLnBrk="0" hangingPunct="0">
                <a:defRPr sz="1600">
                  <a:solidFill>
                    <a:schemeClr val="tx1"/>
                  </a:solidFill>
                  <a:latin typeface="Arial" charset="0"/>
                  <a:cs typeface="Arial" charset="0"/>
                </a:defRPr>
              </a:lvl8pPr>
              <a:lvl9pPr defTabSz="457200" eaLnBrk="0" hangingPunct="0">
                <a:defRPr sz="1600">
                  <a:solidFill>
                    <a:schemeClr val="tx1"/>
                  </a:solidFill>
                  <a:latin typeface="Arial" charset="0"/>
                  <a:cs typeface="Arial" charset="0"/>
                </a:defRPr>
              </a:lvl9pPr>
            </a:lstStyle>
            <a:p>
              <a:pPr algn="ctr"/>
              <a:r>
                <a:rPr lang="fr-FR" altLang="fr-FR" sz="1600" dirty="0" smtClean="0">
                  <a:solidFill>
                    <a:prstClr val="white"/>
                  </a:solidFill>
                </a:rPr>
                <a:t>en cours</a:t>
              </a:r>
              <a:endParaRPr lang="fr-FR" altLang="fr-FR" sz="1600" dirty="0">
                <a:solidFill>
                  <a:prstClr val="white"/>
                </a:solidFill>
              </a:endParaRPr>
            </a:p>
          </p:txBody>
        </p:sp>
      </p:grpSp>
      <p:sp>
        <p:nvSpPr>
          <p:cNvPr id="16" name="Trapèze 15"/>
          <p:cNvSpPr/>
          <p:nvPr/>
        </p:nvSpPr>
        <p:spPr>
          <a:xfrm rot="10800000">
            <a:off x="6542506"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Rectangle 11"/>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377582597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4"/>
          </p:nvPr>
        </p:nvSpPr>
        <p:spPr>
          <a:xfrm>
            <a:off x="0" y="927101"/>
            <a:ext cx="8979217" cy="1562099"/>
          </a:xfrm>
        </p:spPr>
        <p:txBody>
          <a:bodyPr/>
          <a:lstStyle/>
          <a:p>
            <a:pPr marL="433117" lvl="1" indent="0"/>
            <a:r>
              <a:rPr lang="en-US" dirty="0" smtClean="0"/>
              <a:t> </a:t>
            </a:r>
            <a:r>
              <a:rPr lang="fr-FR" dirty="0" smtClean="0"/>
              <a:t>La liaison entre les ressources se fait via un URI (</a:t>
            </a:r>
            <a:r>
              <a:rPr lang="fr-FR" dirty="0" err="1" smtClean="0"/>
              <a:t>uri</a:t>
            </a:r>
            <a:r>
              <a:rPr lang="fr-FR" dirty="0" smtClean="0"/>
              <a:t>)</a:t>
            </a:r>
          </a:p>
          <a:p>
            <a:pPr marL="433117" lvl="1" indent="0">
              <a:buNone/>
            </a:pPr>
            <a:endParaRPr lang="fr-FR" dirty="0" smtClean="0"/>
          </a:p>
          <a:p>
            <a:pPr marL="433117" lvl="1" indent="0"/>
            <a:r>
              <a:rPr lang="en-US" dirty="0" smtClean="0"/>
              <a:t> </a:t>
            </a:r>
            <a:r>
              <a:rPr lang="fr-FR" dirty="0" smtClean="0"/>
              <a:t>2 cas pour une ressource liée :</a:t>
            </a:r>
          </a:p>
          <a:p>
            <a:pPr marL="614092" lvl="2" indent="0"/>
            <a:r>
              <a:rPr lang="fr-FR" dirty="0" smtClean="0"/>
              <a:t> La relation entre les 2 ressources est fortes et d’un point de vue développeur expérience et user expérience les 2 sont consommées simultanément.</a:t>
            </a:r>
          </a:p>
        </p:txBody>
      </p:sp>
      <p:sp>
        <p:nvSpPr>
          <p:cNvPr id="4" name="Espace réservé du pied de page 3"/>
          <p:cNvSpPr>
            <a:spLocks noGrp="1"/>
          </p:cNvSpPr>
          <p:nvPr>
            <p:ph type="ftr" sz="quarter" idx="3"/>
          </p:nvPr>
        </p:nvSpPr>
        <p:spPr>
          <a:xfrm>
            <a:off x="396875" y="6894489"/>
            <a:ext cx="7035800" cy="152492"/>
          </a:xfrm>
        </p:spPr>
        <p:txBody>
          <a:bodyPr/>
          <a:lstStyle/>
          <a:p>
            <a:r>
              <a:rPr lang="fr-FR" altLang="fr-FR" smtClean="0">
                <a:solidFill>
                  <a:srgbClr val="95C11F"/>
                </a:solidFill>
              </a:rPr>
              <a:t>TITRE DE LA PRÉSENTATION</a:t>
            </a:r>
            <a:endParaRPr lang="fr-FR" altLang="fr-FR" i="1" dirty="0">
              <a:solidFill>
                <a:srgbClr val="7F7F7F"/>
              </a:solidFill>
            </a:endParaRPr>
          </a:p>
        </p:txBody>
      </p:sp>
      <p:sp>
        <p:nvSpPr>
          <p:cNvPr id="6" name="Rectangle 5"/>
          <p:cNvSpPr/>
          <p:nvPr/>
        </p:nvSpPr>
        <p:spPr>
          <a:xfrm>
            <a:off x="2556932" y="2602703"/>
            <a:ext cx="5232401" cy="1615827"/>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rtlCol="0" anchor="ctr">
            <a:spAutoFit/>
          </a:bodyPr>
          <a:lstStyle/>
          <a:p>
            <a:pPr marL="638369" lvl="2" indent="0"/>
            <a:r>
              <a:rPr lang="en-US" sz="1100" dirty="0">
                <a:solidFill>
                  <a:schemeClr val="tx1"/>
                </a:solidFill>
                <a:latin typeface="Courier New" panose="02070309020205020404" pitchFamily="49" charset="0"/>
                <a:cs typeface="Courier New" panose="02070309020205020404" pitchFamily="49" charset="0"/>
              </a:rPr>
              <a:t>{ </a:t>
            </a:r>
          </a:p>
          <a:p>
            <a:pPr marL="638369" lvl="2" indent="0">
              <a:buNone/>
            </a:pPr>
            <a:r>
              <a:rPr lang="en-US" sz="1100" dirty="0">
                <a:solidFill>
                  <a:schemeClr val="tx1"/>
                </a:solidFill>
                <a:latin typeface="Courier New" panose="02070309020205020404" pitchFamily="49" charset="0"/>
                <a:cs typeface="Courier New" panose="02070309020205020404" pitchFamily="49" charset="0"/>
              </a:rPr>
              <a:t>	 "id" : "1234567"</a:t>
            </a:r>
          </a:p>
          <a:p>
            <a:pPr marL="638369" lvl="2" indent="0">
              <a:buNone/>
            </a:pPr>
            <a:r>
              <a:rPr lang="en-US" sz="1100" dirty="0">
                <a:solidFill>
                  <a:schemeClr val="tx1"/>
                </a:solidFill>
                <a:latin typeface="Courier New" panose="02070309020205020404" pitchFamily="49" charset="0"/>
                <a:cs typeface="Courier New" panose="02070309020205020404" pitchFamily="49" charset="0"/>
              </a:rPr>
              <a:t>	"name": “</a:t>
            </a:r>
            <a:r>
              <a:rPr lang="en-US" sz="1100" dirty="0" err="1">
                <a:solidFill>
                  <a:schemeClr val="tx1"/>
                </a:solidFill>
                <a:latin typeface="Courier New" panose="02070309020205020404" pitchFamily="49" charset="0"/>
                <a:cs typeface="Courier New" panose="02070309020205020404" pitchFamily="49" charset="0"/>
              </a:rPr>
              <a:t>Livret</a:t>
            </a:r>
            <a:r>
              <a:rPr lang="en-US" sz="1100" dirty="0">
                <a:solidFill>
                  <a:schemeClr val="tx1"/>
                </a:solidFill>
                <a:latin typeface="Courier New" panose="02070309020205020404" pitchFamily="49" charset="0"/>
                <a:cs typeface="Courier New" panose="02070309020205020404" pitchFamily="49" charset="0"/>
              </a:rPr>
              <a:t> A", </a:t>
            </a:r>
          </a:p>
          <a:p>
            <a:pPr marL="638369" lvl="2" indent="0">
              <a:buNone/>
            </a:pPr>
            <a:r>
              <a:rPr lang="en-US" sz="1100" dirty="0">
                <a:solidFill>
                  <a:schemeClr val="tx1"/>
                </a:solidFill>
                <a:latin typeface="Courier New" panose="02070309020205020404" pitchFamily="49" charset="0"/>
                <a:cs typeface="Courier New" panose="02070309020205020404" pitchFamily="49" charset="0"/>
              </a:rPr>
              <a:t> 	</a:t>
            </a:r>
            <a:r>
              <a:rPr lang="en-US" sz="1100" dirty="0" smtClean="0">
                <a:solidFill>
                  <a:schemeClr val="tx1"/>
                </a:solidFill>
                <a:latin typeface="Courier New" panose="02070309020205020404" pitchFamily="49" charset="0"/>
                <a:cs typeface="Courier New" panose="02070309020205020404" pitchFamily="49" charset="0"/>
              </a:rPr>
              <a:t>“client": </a:t>
            </a:r>
            <a:r>
              <a:rPr lang="en-US" sz="1100" dirty="0">
                <a:solidFill>
                  <a:schemeClr val="tx1"/>
                </a:solidFill>
                <a:latin typeface="Courier New" panose="02070309020205020404" pitchFamily="49" charset="0"/>
                <a:cs typeface="Courier New" panose="02070309020205020404" pitchFamily="49" charset="0"/>
              </a:rPr>
              <a:t>{ </a:t>
            </a:r>
          </a:p>
          <a:p>
            <a:pPr marL="638369" lvl="2" indent="0">
              <a:buNone/>
            </a:pPr>
            <a:r>
              <a:rPr lang="en-US" sz="1100" dirty="0">
                <a:solidFill>
                  <a:schemeClr val="tx1"/>
                </a:solidFill>
                <a:latin typeface="Courier New" panose="02070309020205020404" pitchFamily="49" charset="0"/>
                <a:cs typeface="Courier New" panose="02070309020205020404" pitchFamily="49" charset="0"/>
              </a:rPr>
              <a:t>		  "id": "7654321" ,</a:t>
            </a:r>
          </a:p>
          <a:p>
            <a:pPr marL="638369" lvl="2" indent="0">
              <a:buNone/>
            </a:pPr>
            <a:r>
              <a:rPr lang="en-US" sz="1100" dirty="0">
                <a:solidFill>
                  <a:schemeClr val="tx1"/>
                </a:solidFill>
                <a:latin typeface="Courier New" panose="02070309020205020404" pitchFamily="49" charset="0"/>
                <a:cs typeface="Courier New" panose="02070309020205020404" pitchFamily="49" charset="0"/>
              </a:rPr>
              <a:t>		  "nom" : “Nom",</a:t>
            </a:r>
          </a:p>
          <a:p>
            <a:pPr marL="638369" lvl="2" indent="0">
              <a:buNone/>
            </a:pPr>
            <a:r>
              <a:rPr lang="en-US" sz="1100" dirty="0">
                <a:solidFill>
                  <a:schemeClr val="tx1"/>
                </a:solidFill>
                <a:latin typeface="Courier New" panose="02070309020205020404" pitchFamily="49" charset="0"/>
                <a:cs typeface="Courier New" panose="02070309020205020404" pitchFamily="49" charset="0"/>
              </a:rPr>
              <a:t>		  "</a:t>
            </a:r>
            <a:r>
              <a:rPr lang="en-US" sz="1100" dirty="0" err="1">
                <a:solidFill>
                  <a:schemeClr val="tx1"/>
                </a:solidFill>
                <a:latin typeface="Courier New" panose="02070309020205020404" pitchFamily="49" charset="0"/>
                <a:cs typeface="Courier New" panose="02070309020205020404" pitchFamily="49" charset="0"/>
              </a:rPr>
              <a:t>prenom</a:t>
            </a:r>
            <a:r>
              <a:rPr lang="en-US" sz="1100" dirty="0">
                <a:solidFill>
                  <a:schemeClr val="tx1"/>
                </a:solidFill>
                <a:latin typeface="Courier New" panose="02070309020205020404" pitchFamily="49" charset="0"/>
                <a:cs typeface="Courier New" panose="02070309020205020404" pitchFamily="49" charset="0"/>
              </a:rPr>
              <a:t>" : "</a:t>
            </a:r>
            <a:r>
              <a:rPr lang="en-US" sz="1100" dirty="0" err="1">
                <a:solidFill>
                  <a:schemeClr val="tx1"/>
                </a:solidFill>
                <a:latin typeface="Courier New" panose="02070309020205020404" pitchFamily="49" charset="0"/>
                <a:cs typeface="Courier New" panose="02070309020205020404" pitchFamily="49" charset="0"/>
              </a:rPr>
              <a:t>Prénom</a:t>
            </a:r>
            <a:r>
              <a:rPr lang="en-US" sz="1100" dirty="0">
                <a:solidFill>
                  <a:schemeClr val="tx1"/>
                </a:solidFill>
                <a:latin typeface="Courier New" panose="02070309020205020404" pitchFamily="49" charset="0"/>
                <a:cs typeface="Courier New" panose="02070309020205020404" pitchFamily="49" charset="0"/>
              </a:rPr>
              <a:t>" 	</a:t>
            </a:r>
            <a:endParaRPr lang="en-US" sz="1100" dirty="0" smtClean="0">
              <a:solidFill>
                <a:schemeClr val="tx1"/>
              </a:solidFill>
              <a:latin typeface="Courier New" panose="02070309020205020404" pitchFamily="49" charset="0"/>
              <a:cs typeface="Courier New" panose="02070309020205020404" pitchFamily="49" charset="0"/>
            </a:endParaRPr>
          </a:p>
          <a:p>
            <a:pPr marL="638369" lvl="2" indent="0">
              <a:buNone/>
            </a:pPr>
            <a:r>
              <a:rPr lang="en-US" sz="1100" dirty="0">
                <a:solidFill>
                  <a:schemeClr val="tx1"/>
                </a:solidFill>
                <a:latin typeface="Courier New" panose="02070309020205020404" pitchFamily="49" charset="0"/>
                <a:cs typeface="Courier New" panose="02070309020205020404" pitchFamily="49" charset="0"/>
              </a:rPr>
              <a:t>	</a:t>
            </a:r>
            <a:r>
              <a:rPr lang="en-US" sz="1100" dirty="0" smtClean="0">
                <a:solidFill>
                  <a:schemeClr val="tx1"/>
                </a:solidFill>
                <a:latin typeface="Courier New" panose="02070309020205020404" pitchFamily="49" charset="0"/>
                <a:cs typeface="Courier New" panose="02070309020205020404" pitchFamily="49" charset="0"/>
              </a:rPr>
              <a:t>}</a:t>
            </a:r>
            <a:endParaRPr lang="en-US" sz="1100" dirty="0">
              <a:solidFill>
                <a:schemeClr val="tx1"/>
              </a:solidFill>
              <a:latin typeface="Courier New" panose="02070309020205020404" pitchFamily="49" charset="0"/>
              <a:cs typeface="Courier New" panose="02070309020205020404" pitchFamily="49" charset="0"/>
            </a:endParaRPr>
          </a:p>
          <a:p>
            <a:pPr marL="638369" lvl="2" indent="0">
              <a:buNone/>
            </a:pPr>
            <a:r>
              <a:rPr lang="en-US" sz="1100" dirty="0">
                <a:solidFill>
                  <a:schemeClr val="tx1"/>
                </a:solidFill>
                <a:latin typeface="Courier New" panose="02070309020205020404" pitchFamily="49" charset="0"/>
                <a:cs typeface="Courier New" panose="02070309020205020404" pitchFamily="49" charset="0"/>
              </a:rPr>
              <a:t>   }</a:t>
            </a:r>
          </a:p>
        </p:txBody>
      </p:sp>
      <p:sp>
        <p:nvSpPr>
          <p:cNvPr id="8" name="ZoneTexte 7"/>
          <p:cNvSpPr txBox="1"/>
          <p:nvPr/>
        </p:nvSpPr>
        <p:spPr>
          <a:xfrm>
            <a:off x="0" y="4308324"/>
            <a:ext cx="9287075" cy="584776"/>
          </a:xfrm>
          <a:prstGeom prst="rect">
            <a:avLst/>
          </a:prstGeom>
          <a:noFill/>
        </p:spPr>
        <p:txBody>
          <a:bodyPr wrap="square" rtlCol="0">
            <a:spAutoFit/>
          </a:bodyPr>
          <a:lstStyle/>
          <a:p>
            <a:pPr marL="614092" lvl="2">
              <a:spcBef>
                <a:spcPct val="20000"/>
              </a:spcBef>
              <a:buClr>
                <a:srgbClr val="485155"/>
              </a:buClr>
              <a:buSzPct val="60000"/>
              <a:buFont typeface="Wingdings 3" panose="05040102010807070707" pitchFamily="18" charset="2"/>
              <a:buChar char="u"/>
            </a:pPr>
            <a:r>
              <a:rPr lang="fr-FR" sz="1600" dirty="0">
                <a:solidFill>
                  <a:srgbClr val="485155"/>
                </a:solidFill>
                <a:latin typeface="+mn-lt"/>
              </a:rPr>
              <a:t> </a:t>
            </a:r>
            <a:r>
              <a:rPr lang="fr-FR" sz="1600" dirty="0" smtClean="0">
                <a:solidFill>
                  <a:srgbClr val="485155"/>
                </a:solidFill>
                <a:latin typeface="+mn-lt"/>
              </a:rPr>
              <a:t>Les ressources sont liés mais d’un point de vue développeur expérience ou user expérience, il n’est pas utile de remonter les 2 ressources</a:t>
            </a:r>
            <a:endParaRPr lang="fr-FR" sz="1600" dirty="0">
              <a:solidFill>
                <a:srgbClr val="485155"/>
              </a:solidFill>
              <a:latin typeface="+mn-lt"/>
            </a:endParaRPr>
          </a:p>
        </p:txBody>
      </p:sp>
      <p:sp>
        <p:nvSpPr>
          <p:cNvPr id="14" name="Rectangle 13"/>
          <p:cNvSpPr/>
          <p:nvPr/>
        </p:nvSpPr>
        <p:spPr>
          <a:xfrm>
            <a:off x="2556932" y="5106175"/>
            <a:ext cx="5232401" cy="938719"/>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spAutoFit/>
          </a:bodyPr>
          <a:lstStyle/>
          <a:p>
            <a:pPr marL="638369" lvl="2" indent="0"/>
            <a:r>
              <a:rPr lang="en-US" sz="1100" dirty="0">
                <a:solidFill>
                  <a:schemeClr val="tx1"/>
                </a:solidFill>
                <a:latin typeface="Courier New" panose="02070309020205020404" pitchFamily="49" charset="0"/>
                <a:cs typeface="Courier New" panose="02070309020205020404" pitchFamily="49" charset="0"/>
              </a:rPr>
              <a:t>{ </a:t>
            </a:r>
          </a:p>
          <a:p>
            <a:pPr marL="638369" lvl="2" indent="0">
              <a:buNone/>
            </a:pPr>
            <a:r>
              <a:rPr lang="en-US" sz="1100" dirty="0">
                <a:solidFill>
                  <a:schemeClr val="tx1"/>
                </a:solidFill>
                <a:latin typeface="Courier New" panose="02070309020205020404" pitchFamily="49" charset="0"/>
                <a:cs typeface="Courier New" panose="02070309020205020404" pitchFamily="49" charset="0"/>
              </a:rPr>
              <a:t>	 "id" : "1234567"</a:t>
            </a:r>
          </a:p>
          <a:p>
            <a:pPr marL="638369" lvl="2" indent="0">
              <a:buNone/>
            </a:pPr>
            <a:r>
              <a:rPr lang="en-US" sz="1100" dirty="0">
                <a:solidFill>
                  <a:schemeClr val="tx1"/>
                </a:solidFill>
                <a:latin typeface="Courier New" panose="02070309020205020404" pitchFamily="49" charset="0"/>
                <a:cs typeface="Courier New" panose="02070309020205020404" pitchFamily="49" charset="0"/>
              </a:rPr>
              <a:t>	"name": “</a:t>
            </a:r>
            <a:r>
              <a:rPr lang="en-US" sz="1100" dirty="0" err="1">
                <a:solidFill>
                  <a:schemeClr val="tx1"/>
                </a:solidFill>
                <a:latin typeface="Courier New" panose="02070309020205020404" pitchFamily="49" charset="0"/>
                <a:cs typeface="Courier New" panose="02070309020205020404" pitchFamily="49" charset="0"/>
              </a:rPr>
              <a:t>Livret</a:t>
            </a:r>
            <a:r>
              <a:rPr lang="en-US" sz="1100" dirty="0">
                <a:solidFill>
                  <a:schemeClr val="tx1"/>
                </a:solidFill>
                <a:latin typeface="Courier New" panose="02070309020205020404" pitchFamily="49" charset="0"/>
                <a:cs typeface="Courier New" panose="02070309020205020404" pitchFamily="49" charset="0"/>
              </a:rPr>
              <a:t> A", </a:t>
            </a:r>
          </a:p>
          <a:p>
            <a:pPr marL="638369" lvl="2" indent="0">
              <a:buNone/>
            </a:pPr>
            <a:r>
              <a:rPr lang="en-US" sz="1100" dirty="0">
                <a:solidFill>
                  <a:schemeClr val="tx1"/>
                </a:solidFill>
                <a:latin typeface="Courier New" panose="02070309020205020404" pitchFamily="49" charset="0"/>
                <a:cs typeface="Courier New" panose="02070309020205020404" pitchFamily="49" charset="0"/>
              </a:rPr>
              <a:t> 	</a:t>
            </a:r>
            <a:r>
              <a:rPr lang="en-US" sz="1100" dirty="0" smtClean="0">
                <a:solidFill>
                  <a:schemeClr val="tx1"/>
                </a:solidFill>
                <a:latin typeface="Courier New" panose="02070309020205020404" pitchFamily="49" charset="0"/>
                <a:cs typeface="Courier New" panose="02070309020205020404" pitchFamily="49" charset="0"/>
              </a:rPr>
              <a:t>“</a:t>
            </a:r>
            <a:r>
              <a:rPr lang="en-US" sz="1100" dirty="0" err="1" smtClean="0">
                <a:solidFill>
                  <a:schemeClr val="tx1"/>
                </a:solidFill>
                <a:latin typeface="Courier New" panose="02070309020205020404" pitchFamily="49" charset="0"/>
                <a:cs typeface="Courier New" panose="02070309020205020404" pitchFamily="49" charset="0"/>
              </a:rPr>
              <a:t>client_id</a:t>
            </a:r>
            <a:r>
              <a:rPr lang="en-US" sz="1100" dirty="0" smtClean="0">
                <a:solidFill>
                  <a:schemeClr val="tx1"/>
                </a:solidFill>
                <a:latin typeface="Courier New" panose="02070309020205020404" pitchFamily="49" charset="0"/>
                <a:cs typeface="Courier New" panose="02070309020205020404" pitchFamily="49" charset="0"/>
              </a:rPr>
              <a:t>": </a:t>
            </a:r>
            <a:r>
              <a:rPr lang="fr-FR" sz="1100" dirty="0" smtClean="0">
                <a:solidFill>
                  <a:schemeClr val="tx1"/>
                </a:solidFill>
                <a:latin typeface="Courier New" panose="02070309020205020404" pitchFamily="49" charset="0"/>
                <a:cs typeface="Courier New" panose="02070309020205020404" pitchFamily="49" charset="0"/>
              </a:rPr>
              <a:t>"</a:t>
            </a:r>
            <a:r>
              <a:rPr lang="en-US" sz="1100" dirty="0">
                <a:solidFill>
                  <a:schemeClr val="tx1"/>
                </a:solidFill>
                <a:latin typeface="Courier New" panose="02070309020205020404" pitchFamily="49" charset="0"/>
                <a:cs typeface="Courier New" panose="02070309020205020404" pitchFamily="49" charset="0"/>
              </a:rPr>
              <a:t> 7654321 </a:t>
            </a:r>
            <a:r>
              <a:rPr lang="fr-FR" sz="1100" dirty="0" smtClean="0">
                <a:solidFill>
                  <a:schemeClr val="tx1"/>
                </a:solidFill>
                <a:latin typeface="Courier New" panose="02070309020205020404" pitchFamily="49" charset="0"/>
                <a:cs typeface="Courier New" panose="02070309020205020404" pitchFamily="49" charset="0"/>
              </a:rPr>
              <a:t>"</a:t>
            </a:r>
          </a:p>
          <a:p>
            <a:pPr marL="638369" lvl="2" indent="0">
              <a:buNone/>
            </a:pPr>
            <a:r>
              <a:rPr lang="en-US" sz="1100" dirty="0" smtClean="0">
                <a:solidFill>
                  <a:schemeClr val="tx1"/>
                </a:solidFill>
                <a:latin typeface="Courier New" panose="02070309020205020404" pitchFamily="49" charset="0"/>
                <a:cs typeface="Courier New" panose="02070309020205020404" pitchFamily="49" charset="0"/>
              </a:rPr>
              <a:t>}</a:t>
            </a:r>
            <a:endParaRPr lang="en-US" sz="1100" dirty="0">
              <a:solidFill>
                <a:schemeClr val="tx1"/>
              </a:solidFill>
              <a:latin typeface="Courier New" panose="02070309020205020404" pitchFamily="49" charset="0"/>
              <a:cs typeface="Courier New" panose="02070309020205020404" pitchFamily="49" charset="0"/>
            </a:endParaRPr>
          </a:p>
        </p:txBody>
      </p:sp>
      <p:sp>
        <p:nvSpPr>
          <p:cNvPr id="9" name="Trapèze 8"/>
          <p:cNvSpPr/>
          <p:nvPr/>
        </p:nvSpPr>
        <p:spPr>
          <a:xfrm rot="10800000">
            <a:off x="6542506"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Espace réservé du texte 1"/>
          <p:cNvSpPr txBox="1">
            <a:spLocks/>
          </p:cNvSpPr>
          <p:nvPr/>
        </p:nvSpPr>
        <p:spPr>
          <a:xfrm>
            <a:off x="269101" y="1"/>
            <a:ext cx="8162131" cy="781051"/>
          </a:xfrm>
          <a:prstGeom prst="rect">
            <a:avLst/>
          </a:prstGeom>
        </p:spPr>
        <p:txBody>
          <a:bodyPr/>
          <a:lstStyle>
            <a:lvl1pPr marL="0" indent="0" algn="l" defTabSz="457200" rtl="0" fontAlgn="base">
              <a:spcBef>
                <a:spcPct val="20000"/>
              </a:spcBef>
              <a:spcAft>
                <a:spcPct val="0"/>
              </a:spcAft>
              <a:buFont typeface="Arial" charset="0"/>
              <a:buNone/>
              <a:defRPr sz="2200" b="1" kern="1200">
                <a:solidFill>
                  <a:srgbClr val="95C11F"/>
                </a:solidFill>
                <a:latin typeface="+mn-lt"/>
                <a:ea typeface="ＭＳ Ｐゴシック" pitchFamily="34" charset="-128"/>
                <a:cs typeface="+mn-cs"/>
              </a:defRPr>
            </a:lvl1pPr>
            <a:lvl2pPr marL="0" indent="0" algn="l" defTabSz="457200" rtl="0" fontAlgn="base">
              <a:spcBef>
                <a:spcPts val="0"/>
              </a:spcBef>
              <a:spcAft>
                <a:spcPct val="0"/>
              </a:spcAft>
              <a:buFont typeface="Arial" charset="0"/>
              <a:buNone/>
              <a:defRPr sz="1800" i="1" kern="1200">
                <a:solidFill>
                  <a:srgbClr val="485155"/>
                </a:solidFill>
                <a:latin typeface="+mn-lt"/>
                <a:ea typeface="ＭＳ Ｐゴシック" pitchFamily="34"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pitchFamily="34"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pitchFamily="34"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dirty="0" smtClean="0"/>
              <a:t>Processus de conception des Ressources</a:t>
            </a:r>
            <a:br>
              <a:rPr lang="fr-FR" dirty="0" smtClean="0"/>
            </a:br>
            <a:r>
              <a:rPr lang="fr-FR" sz="1600" dirty="0" smtClean="0"/>
              <a:t>Bonnes pratiques (10/10) : gestion des relations entre ressources	</a:t>
            </a:r>
            <a:endParaRPr lang="fr-FR" sz="1600" dirty="0"/>
          </a:p>
        </p:txBody>
      </p:sp>
      <p:sp>
        <p:nvSpPr>
          <p:cNvPr id="10" name="Rectangle 9"/>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Espace réservé du pied de page 3"/>
          <p:cNvSpPr txBox="1">
            <a:spLocks/>
          </p:cNvSpPr>
          <p:nvPr/>
        </p:nvSpPr>
        <p:spPr>
          <a:xfrm>
            <a:off x="130175" y="6566964"/>
            <a:ext cx="7035800" cy="152492"/>
          </a:xfrm>
          <a:prstGeom prst="rect">
            <a:avLst/>
          </a:prstGeom>
        </p:spPr>
        <p:txBody>
          <a:bodyPr vert="horz" lIns="0" tIns="45720" rIns="91440" bIns="45720" rtlCol="0" anchor="ctr"/>
          <a:lstStyle>
            <a:defPPr>
              <a:defRPr lang="fr-FR"/>
            </a:defPPr>
            <a:lvl1pPr algn="l" defTabSz="457200" rtl="0" fontAlgn="base">
              <a:spcBef>
                <a:spcPct val="0"/>
              </a:spcBef>
              <a:spcAft>
                <a:spcPct val="0"/>
              </a:spcAft>
              <a:defRPr sz="700" kern="1200">
                <a:solidFill>
                  <a:schemeClr val="tx1">
                    <a:tint val="75000"/>
                  </a:schemeClr>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a:lstStyle>
          <a:p>
            <a:r>
              <a:rPr lang="fr-FR" altLang="fr-FR"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6858107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Ressources</a:t>
            </a:r>
          </a:p>
          <a:p>
            <a:r>
              <a:rPr lang="fr-FR" sz="1600" dirty="0" smtClean="0"/>
              <a:t>Documentation et Framework</a:t>
            </a:r>
            <a:endParaRPr lang="fr-FR" sz="1600" dirty="0"/>
          </a:p>
        </p:txBody>
      </p:sp>
      <p:sp>
        <p:nvSpPr>
          <p:cNvPr id="3" name="Espace réservé du texte 2"/>
          <p:cNvSpPr>
            <a:spLocks noGrp="1"/>
          </p:cNvSpPr>
          <p:nvPr>
            <p:ph type="body" sz="quarter" idx="14"/>
          </p:nvPr>
        </p:nvSpPr>
        <p:spPr>
          <a:xfrm>
            <a:off x="269100" y="1898686"/>
            <a:ext cx="9043629" cy="3745495"/>
          </a:xfrm>
        </p:spPr>
        <p:txBody>
          <a:bodyPr/>
          <a:lstStyle/>
          <a:p>
            <a:pPr marL="433117" lvl="1"/>
            <a:r>
              <a:rPr lang="fr-FR" dirty="0" smtClean="0"/>
              <a:t> </a:t>
            </a:r>
            <a:r>
              <a:rPr lang="fr-FR" dirty="0"/>
              <a:t>Le</a:t>
            </a:r>
            <a:r>
              <a:rPr lang="fr-FR" dirty="0" smtClean="0"/>
              <a:t> </a:t>
            </a:r>
            <a:r>
              <a:rPr lang="fr-FR" dirty="0"/>
              <a:t>F</a:t>
            </a:r>
            <a:r>
              <a:rPr lang="fr-FR" dirty="0" smtClean="0"/>
              <a:t>ramework </a:t>
            </a:r>
            <a:r>
              <a:rPr lang="fr-FR" dirty="0"/>
              <a:t>pour la documentation d’une API est </a:t>
            </a:r>
            <a:r>
              <a:rPr lang="fr-FR" b="1" dirty="0" err="1" smtClean="0"/>
              <a:t>Swagger</a:t>
            </a:r>
            <a:endParaRPr lang="fr-FR" dirty="0"/>
          </a:p>
          <a:p>
            <a:pPr marL="252142" lvl="1" indent="0">
              <a:buNone/>
            </a:pPr>
            <a:endParaRPr lang="fr-FR" dirty="0" smtClean="0"/>
          </a:p>
          <a:p>
            <a:pPr marL="433117" lvl="1"/>
            <a:r>
              <a:rPr lang="fr-FR" dirty="0" smtClean="0"/>
              <a:t> Ce </a:t>
            </a:r>
            <a:r>
              <a:rPr lang="fr-FR" dirty="0"/>
              <a:t>F</a:t>
            </a:r>
            <a:r>
              <a:rPr lang="fr-FR" dirty="0" smtClean="0"/>
              <a:t>ramework permet de produire :</a:t>
            </a:r>
          </a:p>
          <a:p>
            <a:pPr marL="785542" lvl="3"/>
            <a:r>
              <a:rPr lang="fr-FR" sz="1600" dirty="0"/>
              <a:t>U</a:t>
            </a:r>
            <a:r>
              <a:rPr lang="fr-FR" sz="1600" dirty="0" smtClean="0"/>
              <a:t>ne </a:t>
            </a:r>
            <a:r>
              <a:rPr lang="fr-FR" sz="1600" dirty="0"/>
              <a:t>documentation </a:t>
            </a:r>
            <a:r>
              <a:rPr lang="fr-FR" sz="1600" dirty="0" smtClean="0"/>
              <a:t>interactive</a:t>
            </a:r>
          </a:p>
          <a:p>
            <a:pPr marL="785542" lvl="3"/>
            <a:r>
              <a:rPr lang="fr-FR" sz="1600" dirty="0" smtClean="0"/>
              <a:t>Un </a:t>
            </a:r>
            <a:r>
              <a:rPr lang="fr-FR" sz="1600" dirty="0"/>
              <a:t>client de </a:t>
            </a:r>
            <a:r>
              <a:rPr lang="fr-FR" sz="1600" dirty="0" smtClean="0"/>
              <a:t>test</a:t>
            </a:r>
          </a:p>
          <a:p>
            <a:pPr marL="785542" lvl="3"/>
            <a:r>
              <a:rPr lang="fr-FR" sz="1600" dirty="0" smtClean="0"/>
              <a:t>Rendre </a:t>
            </a:r>
            <a:r>
              <a:rPr lang="fr-FR" sz="1600" dirty="0"/>
              <a:t>l ’API </a:t>
            </a:r>
            <a:r>
              <a:rPr lang="fr-FR" sz="1600" dirty="0" smtClean="0"/>
              <a:t>visualisable</a:t>
            </a:r>
          </a:p>
          <a:p>
            <a:pPr marL="433117" lvl="2" indent="0">
              <a:buNone/>
            </a:pPr>
            <a:endParaRPr lang="fr-FR" dirty="0"/>
          </a:p>
          <a:p>
            <a:pPr marL="433117" lvl="1"/>
            <a:r>
              <a:rPr lang="fr-FR" dirty="0" smtClean="0"/>
              <a:t> La documentation suit un standard, définit par </a:t>
            </a:r>
            <a:r>
              <a:rPr lang="fr-FR" b="1" dirty="0" err="1" smtClean="0"/>
              <a:t>Swagger</a:t>
            </a:r>
            <a:r>
              <a:rPr lang="fr-FR" dirty="0"/>
              <a:t> </a:t>
            </a:r>
            <a:r>
              <a:rPr lang="fr-FR" dirty="0" smtClean="0"/>
              <a:t>et permettant de définir une interface de l’API :</a:t>
            </a:r>
          </a:p>
          <a:p>
            <a:pPr marL="785542" lvl="3"/>
            <a:r>
              <a:rPr lang="fr-FR" sz="1600" dirty="0"/>
              <a:t>C</a:t>
            </a:r>
            <a:r>
              <a:rPr lang="fr-FR" sz="1600" dirty="0" smtClean="0"/>
              <a:t>ompréhensible par un humain ou une machine</a:t>
            </a:r>
          </a:p>
          <a:p>
            <a:pPr marL="785542" lvl="3"/>
            <a:r>
              <a:rPr lang="fr-FR" sz="1600" dirty="0" smtClean="0"/>
              <a:t>Permettant de connaitre les actions possibles sans recourir à une analyse de code</a:t>
            </a:r>
          </a:p>
          <a:p>
            <a:pPr marL="785542" lvl="3"/>
            <a:r>
              <a:rPr lang="fr-FR" sz="1600" dirty="0" smtClean="0"/>
              <a:t>Comprendre et interagir simplement avec le service.</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3101" y="1141413"/>
            <a:ext cx="1648795" cy="899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rapèze 5"/>
          <p:cNvSpPr/>
          <p:nvPr/>
        </p:nvSpPr>
        <p:spPr>
          <a:xfrm rot="10800000">
            <a:off x="6542506"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Rectangle 6"/>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40845299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Ressources</a:t>
            </a:r>
          </a:p>
          <a:p>
            <a:r>
              <a:rPr lang="fr-FR" sz="1600" dirty="0" smtClean="0"/>
              <a:t>Exemple d’un fichier </a:t>
            </a:r>
            <a:r>
              <a:rPr lang="fr-FR" sz="1600" dirty="0" err="1"/>
              <a:t>S</a:t>
            </a:r>
            <a:r>
              <a:rPr lang="fr-FR" sz="1600" dirty="0" err="1" smtClean="0"/>
              <a:t>wagger</a:t>
            </a:r>
            <a:endParaRPr lang="fr-FR" sz="1600" dirty="0"/>
          </a:p>
        </p:txBody>
      </p:sp>
      <p:sp>
        <p:nvSpPr>
          <p:cNvPr id="7" name="ZoneTexte 6"/>
          <p:cNvSpPr txBox="1"/>
          <p:nvPr/>
        </p:nvSpPr>
        <p:spPr>
          <a:xfrm>
            <a:off x="5101851" y="1021770"/>
            <a:ext cx="4114800" cy="5216813"/>
          </a:xfrm>
          <a:prstGeom prst="rect">
            <a:avLst/>
          </a:prstGeom>
          <a:noFill/>
        </p:spPr>
        <p:txBody>
          <a:bodyPr wrap="square" rtlCol="0">
            <a:spAutoFit/>
          </a:bodyPr>
          <a:lstStyle/>
          <a:p>
            <a:r>
              <a:rPr lang="fr-FR" sz="900" dirty="0" smtClean="0"/>
              <a:t>"</a:t>
            </a:r>
            <a:r>
              <a:rPr lang="fr-FR" sz="900" dirty="0"/>
              <a:t>put" : {</a:t>
            </a:r>
          </a:p>
          <a:p>
            <a:r>
              <a:rPr lang="fr-FR" sz="900" dirty="0"/>
              <a:t>        "tags" : [ "</a:t>
            </a:r>
            <a:r>
              <a:rPr lang="fr-FR" sz="900" dirty="0" err="1"/>
              <a:t>AdresseEmail</a:t>
            </a:r>
            <a:r>
              <a:rPr lang="fr-FR" sz="900" dirty="0"/>
              <a:t>" ],</a:t>
            </a:r>
          </a:p>
          <a:p>
            <a:r>
              <a:rPr lang="fr-FR" sz="900" dirty="0"/>
              <a:t>        "</a:t>
            </a:r>
            <a:r>
              <a:rPr lang="fr-FR" sz="900" dirty="0" err="1"/>
              <a:t>summary</a:t>
            </a:r>
            <a:r>
              <a:rPr lang="fr-FR" sz="900" dirty="0"/>
              <a:t>" : "</a:t>
            </a:r>
            <a:r>
              <a:rPr lang="fr-FR" sz="900" dirty="0" err="1"/>
              <a:t>enregister</a:t>
            </a:r>
            <a:r>
              <a:rPr lang="fr-FR" sz="900" dirty="0"/>
              <a:t> Email",</a:t>
            </a:r>
          </a:p>
          <a:p>
            <a:r>
              <a:rPr lang="fr-FR" sz="900" dirty="0"/>
              <a:t>        "description" : "Cette opération permet d'enregistrer une adresse email",</a:t>
            </a:r>
          </a:p>
          <a:p>
            <a:r>
              <a:rPr lang="fr-FR" sz="900" dirty="0"/>
              <a:t>        "</a:t>
            </a:r>
            <a:r>
              <a:rPr lang="fr-FR" sz="900" dirty="0" err="1"/>
              <a:t>operationId</a:t>
            </a:r>
            <a:r>
              <a:rPr lang="fr-FR" sz="900" dirty="0"/>
              <a:t>" : "</a:t>
            </a:r>
            <a:r>
              <a:rPr lang="fr-FR" sz="900" dirty="0" err="1"/>
              <a:t>enregistrerAdresseEmail</a:t>
            </a:r>
            <a:r>
              <a:rPr lang="fr-FR" sz="900" dirty="0"/>
              <a:t>",</a:t>
            </a:r>
          </a:p>
          <a:p>
            <a:r>
              <a:rPr lang="fr-FR" sz="900" dirty="0"/>
              <a:t>        "consumes" : [ "application/</a:t>
            </a:r>
            <a:r>
              <a:rPr lang="fr-FR" sz="900" dirty="0" err="1"/>
              <a:t>json</a:t>
            </a:r>
            <a:r>
              <a:rPr lang="fr-FR" sz="900" dirty="0"/>
              <a:t>" ],</a:t>
            </a:r>
          </a:p>
          <a:p>
            <a:r>
              <a:rPr lang="fr-FR" sz="900" dirty="0"/>
              <a:t>        "</a:t>
            </a:r>
            <a:r>
              <a:rPr lang="fr-FR" sz="900" dirty="0" err="1"/>
              <a:t>produces</a:t>
            </a:r>
            <a:r>
              <a:rPr lang="fr-FR" sz="900" dirty="0"/>
              <a:t>" : [ "application/</a:t>
            </a:r>
            <a:r>
              <a:rPr lang="fr-FR" sz="900" dirty="0" err="1"/>
              <a:t>json</a:t>
            </a:r>
            <a:r>
              <a:rPr lang="fr-FR" sz="900" dirty="0"/>
              <a:t>" ],</a:t>
            </a:r>
          </a:p>
          <a:p>
            <a:r>
              <a:rPr lang="fr-FR" sz="900" dirty="0"/>
              <a:t>        "</a:t>
            </a:r>
            <a:r>
              <a:rPr lang="fr-FR" sz="900" dirty="0" err="1"/>
              <a:t>parameters</a:t>
            </a:r>
            <a:r>
              <a:rPr lang="fr-FR" sz="900" dirty="0"/>
              <a:t>" : [ {</a:t>
            </a:r>
          </a:p>
          <a:p>
            <a:r>
              <a:rPr lang="fr-FR" sz="900" dirty="0"/>
              <a:t>          "</a:t>
            </a:r>
            <a:r>
              <a:rPr lang="fr-FR" sz="900" dirty="0" err="1"/>
              <a:t>name</a:t>
            </a:r>
            <a:r>
              <a:rPr lang="fr-FR" sz="900" dirty="0"/>
              <a:t>" : "</a:t>
            </a:r>
            <a:r>
              <a:rPr lang="fr-FR" sz="900" dirty="0" err="1"/>
              <a:t>id_structure</a:t>
            </a:r>
            <a:r>
              <a:rPr lang="fr-FR" sz="900" dirty="0"/>
              <a:t>",</a:t>
            </a:r>
          </a:p>
          <a:p>
            <a:r>
              <a:rPr lang="fr-FR" sz="900" dirty="0"/>
              <a:t>          "in" : "</a:t>
            </a:r>
            <a:r>
              <a:rPr lang="fr-FR" sz="900" dirty="0" err="1"/>
              <a:t>query</a:t>
            </a:r>
            <a:r>
              <a:rPr lang="fr-FR" sz="900" dirty="0"/>
              <a:t>",</a:t>
            </a:r>
          </a:p>
          <a:p>
            <a:r>
              <a:rPr lang="fr-FR" sz="900" dirty="0"/>
              <a:t>          "description" : "Identifiant de la structure sous forme XXXXX",</a:t>
            </a:r>
          </a:p>
          <a:p>
            <a:r>
              <a:rPr lang="fr-FR" sz="900" dirty="0"/>
              <a:t>          "</a:t>
            </a:r>
            <a:r>
              <a:rPr lang="fr-FR" sz="900" dirty="0" err="1"/>
              <a:t>required</a:t>
            </a:r>
            <a:r>
              <a:rPr lang="fr-FR" sz="900" dirty="0"/>
              <a:t>" : </a:t>
            </a:r>
            <a:r>
              <a:rPr lang="fr-FR" sz="900" dirty="0" err="1"/>
              <a:t>true</a:t>
            </a:r>
            <a:r>
              <a:rPr lang="fr-FR" sz="900" dirty="0"/>
              <a:t>,</a:t>
            </a:r>
          </a:p>
          <a:p>
            <a:r>
              <a:rPr lang="fr-FR" sz="900" dirty="0"/>
              <a:t>          "type" : "string"</a:t>
            </a:r>
          </a:p>
          <a:p>
            <a:r>
              <a:rPr lang="fr-FR" sz="900" dirty="0"/>
              <a:t>        }, {</a:t>
            </a:r>
          </a:p>
          <a:p>
            <a:r>
              <a:rPr lang="fr-FR" sz="900" dirty="0"/>
              <a:t>          "</a:t>
            </a:r>
            <a:r>
              <a:rPr lang="fr-FR" sz="900" dirty="0" err="1"/>
              <a:t>name</a:t>
            </a:r>
            <a:r>
              <a:rPr lang="fr-FR" sz="900" dirty="0"/>
              <a:t>" : "</a:t>
            </a:r>
            <a:r>
              <a:rPr lang="fr-FR" sz="900" dirty="0" err="1"/>
              <a:t>id_partenaire</a:t>
            </a:r>
            <a:r>
              <a:rPr lang="fr-FR" sz="900" dirty="0"/>
              <a:t>",</a:t>
            </a:r>
          </a:p>
          <a:p>
            <a:r>
              <a:rPr lang="fr-FR" sz="900" dirty="0"/>
              <a:t>          "in" : "</a:t>
            </a:r>
            <a:r>
              <a:rPr lang="fr-FR" sz="900" dirty="0" err="1"/>
              <a:t>path</a:t>
            </a:r>
            <a:r>
              <a:rPr lang="fr-FR" sz="900" dirty="0"/>
              <a:t>",</a:t>
            </a:r>
          </a:p>
          <a:p>
            <a:r>
              <a:rPr lang="fr-FR" sz="900" dirty="0"/>
              <a:t>          "description" : "Identifiant du partenaire sous la forme </a:t>
            </a:r>
            <a:r>
              <a:rPr lang="fr-FR" sz="900" dirty="0" smtClean="0"/>
              <a:t>XXXXXXXXXXXX</a:t>
            </a:r>
            <a:r>
              <a:rPr lang="fr-FR" sz="900" dirty="0"/>
              <a:t>",</a:t>
            </a:r>
          </a:p>
          <a:p>
            <a:r>
              <a:rPr lang="fr-FR" sz="900" dirty="0"/>
              <a:t>          "</a:t>
            </a:r>
            <a:r>
              <a:rPr lang="fr-FR" sz="900" dirty="0" err="1"/>
              <a:t>required</a:t>
            </a:r>
            <a:r>
              <a:rPr lang="fr-FR" sz="900" dirty="0"/>
              <a:t>" : </a:t>
            </a:r>
            <a:r>
              <a:rPr lang="fr-FR" sz="900" dirty="0" err="1"/>
              <a:t>true</a:t>
            </a:r>
            <a:r>
              <a:rPr lang="fr-FR" sz="900" dirty="0"/>
              <a:t>,</a:t>
            </a:r>
          </a:p>
          <a:p>
            <a:r>
              <a:rPr lang="fr-FR" sz="900" dirty="0"/>
              <a:t>          "type" : "string"</a:t>
            </a:r>
          </a:p>
          <a:p>
            <a:r>
              <a:rPr lang="fr-FR" sz="900" dirty="0"/>
              <a:t>        }, {</a:t>
            </a:r>
          </a:p>
          <a:p>
            <a:r>
              <a:rPr lang="fr-FR" sz="900" dirty="0"/>
              <a:t>          "in" : "body",</a:t>
            </a:r>
          </a:p>
          <a:p>
            <a:r>
              <a:rPr lang="fr-FR" sz="900" dirty="0"/>
              <a:t>          "</a:t>
            </a:r>
            <a:r>
              <a:rPr lang="fr-FR" sz="900" dirty="0" err="1"/>
              <a:t>name</a:t>
            </a:r>
            <a:r>
              <a:rPr lang="fr-FR" sz="900" dirty="0"/>
              <a:t>" : "body",</a:t>
            </a:r>
          </a:p>
          <a:p>
            <a:r>
              <a:rPr lang="fr-FR" sz="900" dirty="0"/>
              <a:t>          "description" : "Adresse email et données relatives à l'adresse",</a:t>
            </a:r>
          </a:p>
          <a:p>
            <a:r>
              <a:rPr lang="fr-FR" sz="900" dirty="0"/>
              <a:t>          "</a:t>
            </a:r>
            <a:r>
              <a:rPr lang="fr-FR" sz="900" dirty="0" err="1"/>
              <a:t>required</a:t>
            </a:r>
            <a:r>
              <a:rPr lang="fr-FR" sz="900" dirty="0"/>
              <a:t>" : </a:t>
            </a:r>
            <a:r>
              <a:rPr lang="fr-FR" sz="900" dirty="0" err="1"/>
              <a:t>true</a:t>
            </a:r>
            <a:r>
              <a:rPr lang="fr-FR" sz="900" dirty="0"/>
              <a:t>,</a:t>
            </a:r>
          </a:p>
          <a:p>
            <a:r>
              <a:rPr lang="fr-FR" sz="900" dirty="0"/>
              <a:t>          "</a:t>
            </a:r>
            <a:r>
              <a:rPr lang="fr-FR" sz="900" dirty="0" err="1"/>
              <a:t>schema</a:t>
            </a:r>
            <a:r>
              <a:rPr lang="fr-FR" sz="900" dirty="0"/>
              <a:t>" : {</a:t>
            </a:r>
          </a:p>
          <a:p>
            <a:r>
              <a:rPr lang="fr-FR" sz="900" dirty="0"/>
              <a:t>            "$</a:t>
            </a:r>
            <a:r>
              <a:rPr lang="fr-FR" sz="900" dirty="0" err="1"/>
              <a:t>ref</a:t>
            </a:r>
            <a:r>
              <a:rPr lang="fr-FR" sz="900" dirty="0"/>
              <a:t>" : "#/</a:t>
            </a:r>
            <a:r>
              <a:rPr lang="fr-FR" sz="900" dirty="0" err="1"/>
              <a:t>definitions</a:t>
            </a:r>
            <a:r>
              <a:rPr lang="fr-FR" sz="900" dirty="0"/>
              <a:t>/</a:t>
            </a:r>
            <a:r>
              <a:rPr lang="fr-FR" sz="900" dirty="0" err="1"/>
              <a:t>AdresseEmail</a:t>
            </a:r>
            <a:r>
              <a:rPr lang="fr-FR" sz="900" dirty="0"/>
              <a:t>"</a:t>
            </a:r>
          </a:p>
          <a:p>
            <a:r>
              <a:rPr lang="fr-FR" sz="900" dirty="0"/>
              <a:t>          </a:t>
            </a:r>
            <a:r>
              <a:rPr lang="fr-FR" sz="900" dirty="0" smtClean="0"/>
              <a:t>}</a:t>
            </a:r>
          </a:p>
          <a:p>
            <a:r>
              <a:rPr lang="fr-FR" sz="900" dirty="0" smtClean="0"/>
              <a:t>        } ],</a:t>
            </a:r>
          </a:p>
          <a:p>
            <a:r>
              <a:rPr lang="fr-FR" sz="900" dirty="0" smtClean="0"/>
              <a:t>        </a:t>
            </a:r>
            <a:r>
              <a:rPr lang="fr-FR" sz="900" dirty="0"/>
              <a:t>"</a:t>
            </a:r>
            <a:r>
              <a:rPr lang="fr-FR" sz="900" dirty="0" err="1"/>
              <a:t>responses</a:t>
            </a:r>
            <a:r>
              <a:rPr lang="fr-FR" sz="900" dirty="0"/>
              <a:t>" : {</a:t>
            </a:r>
          </a:p>
          <a:p>
            <a:r>
              <a:rPr lang="fr-FR" sz="900" dirty="0"/>
              <a:t>          "204" : {</a:t>
            </a:r>
          </a:p>
          <a:p>
            <a:r>
              <a:rPr lang="fr-FR" sz="900" dirty="0"/>
              <a:t>            "description" : "Email enregistré avec succès"</a:t>
            </a:r>
          </a:p>
          <a:p>
            <a:r>
              <a:rPr lang="fr-FR" sz="900" dirty="0"/>
              <a:t>          },</a:t>
            </a:r>
          </a:p>
          <a:p>
            <a:r>
              <a:rPr lang="fr-FR" sz="900" dirty="0"/>
              <a:t>          "403" : {</a:t>
            </a:r>
          </a:p>
          <a:p>
            <a:r>
              <a:rPr lang="fr-FR" sz="900" dirty="0"/>
              <a:t>            "description" : "Erreur"</a:t>
            </a:r>
          </a:p>
          <a:p>
            <a:r>
              <a:rPr lang="fr-FR" sz="900" dirty="0"/>
              <a:t>          </a:t>
            </a:r>
            <a:r>
              <a:rPr lang="fr-FR" sz="900" dirty="0" smtClean="0"/>
              <a:t>}        }      }    }  </a:t>
            </a:r>
            <a:r>
              <a:rPr lang="fr-FR" sz="900" dirty="0"/>
              <a:t>},</a:t>
            </a:r>
          </a:p>
          <a:p>
            <a:r>
              <a:rPr lang="fr-FR" sz="900" dirty="0"/>
              <a:t>  </a:t>
            </a:r>
          </a:p>
        </p:txBody>
      </p:sp>
      <p:sp>
        <p:nvSpPr>
          <p:cNvPr id="9" name="Trapèze 8"/>
          <p:cNvSpPr/>
          <p:nvPr/>
        </p:nvSpPr>
        <p:spPr>
          <a:xfrm rot="10800000">
            <a:off x="6542506"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ZoneTexte 9"/>
          <p:cNvSpPr txBox="1"/>
          <p:nvPr/>
        </p:nvSpPr>
        <p:spPr>
          <a:xfrm>
            <a:off x="987438" y="855134"/>
            <a:ext cx="4785500" cy="5755422"/>
          </a:xfrm>
          <a:prstGeom prst="rect">
            <a:avLst/>
          </a:prstGeom>
          <a:noFill/>
        </p:spPr>
        <p:txBody>
          <a:bodyPr wrap="square" rtlCol="0">
            <a:spAutoFit/>
          </a:bodyPr>
          <a:lstStyle/>
          <a:p>
            <a:r>
              <a:rPr lang="fr-FR" sz="800" dirty="0"/>
              <a:t>{</a:t>
            </a:r>
          </a:p>
          <a:p>
            <a:r>
              <a:rPr lang="fr-FR" sz="800" dirty="0"/>
              <a:t>  "</a:t>
            </a:r>
            <a:r>
              <a:rPr lang="fr-FR" sz="800" dirty="0" err="1"/>
              <a:t>swagger</a:t>
            </a:r>
            <a:r>
              <a:rPr lang="fr-FR" sz="800" dirty="0"/>
              <a:t>" : "2.0",</a:t>
            </a:r>
          </a:p>
          <a:p>
            <a:r>
              <a:rPr lang="fr-FR" sz="800" dirty="0"/>
              <a:t>  "info" : {</a:t>
            </a:r>
          </a:p>
          <a:p>
            <a:r>
              <a:rPr lang="fr-FR" sz="800" dirty="0"/>
              <a:t>    "version" : "1.0.0-SNAPSHOT",</a:t>
            </a:r>
          </a:p>
          <a:p>
            <a:r>
              <a:rPr lang="fr-FR" sz="800" dirty="0"/>
              <a:t>    "</a:t>
            </a:r>
            <a:r>
              <a:rPr lang="fr-FR" sz="800" dirty="0" err="1"/>
              <a:t>title</a:t>
            </a:r>
            <a:r>
              <a:rPr lang="fr-FR" sz="800" dirty="0"/>
              <a:t>" : "</a:t>
            </a:r>
            <a:r>
              <a:rPr lang="fr-FR" sz="800" dirty="0" err="1"/>
              <a:t>connaissance_client</a:t>
            </a:r>
            <a:r>
              <a:rPr lang="fr-FR" sz="800" dirty="0"/>
              <a:t>",</a:t>
            </a:r>
          </a:p>
          <a:p>
            <a:r>
              <a:rPr lang="fr-FR" sz="800" dirty="0"/>
              <a:t>    "contact" : { }</a:t>
            </a:r>
          </a:p>
          <a:p>
            <a:r>
              <a:rPr lang="fr-FR" sz="800" dirty="0"/>
              <a:t>  },</a:t>
            </a:r>
          </a:p>
          <a:p>
            <a:r>
              <a:rPr lang="fr-FR" sz="800" dirty="0"/>
              <a:t>  "host" : "",</a:t>
            </a:r>
          </a:p>
          <a:p>
            <a:r>
              <a:rPr lang="fr-FR" sz="800" dirty="0"/>
              <a:t>  "</a:t>
            </a:r>
            <a:r>
              <a:rPr lang="fr-FR" sz="800" dirty="0" err="1"/>
              <a:t>basePath</a:t>
            </a:r>
            <a:r>
              <a:rPr lang="fr-FR" sz="800" dirty="0"/>
              <a:t>" : "/</a:t>
            </a:r>
            <a:r>
              <a:rPr lang="fr-FR" sz="800" dirty="0" err="1"/>
              <a:t>connaissanceclient</a:t>
            </a:r>
            <a:r>
              <a:rPr lang="fr-FR" sz="800" dirty="0"/>
              <a:t>/v1",</a:t>
            </a:r>
          </a:p>
          <a:p>
            <a:r>
              <a:rPr lang="fr-FR" sz="800" dirty="0"/>
              <a:t>  "tags" : [ {</a:t>
            </a:r>
          </a:p>
          <a:p>
            <a:r>
              <a:rPr lang="fr-FR" sz="800" dirty="0"/>
              <a:t>    "</a:t>
            </a:r>
            <a:r>
              <a:rPr lang="fr-FR" sz="800" dirty="0" err="1"/>
              <a:t>name</a:t>
            </a:r>
            <a:r>
              <a:rPr lang="fr-FR" sz="800" dirty="0"/>
              <a:t>" : "</a:t>
            </a:r>
            <a:r>
              <a:rPr lang="fr-FR" sz="800" dirty="0" err="1"/>
              <a:t>AdresseEmail</a:t>
            </a:r>
            <a:r>
              <a:rPr lang="fr-FR" sz="800" dirty="0"/>
              <a:t>",</a:t>
            </a:r>
          </a:p>
          <a:p>
            <a:r>
              <a:rPr lang="fr-FR" sz="800" dirty="0"/>
              <a:t>    "description" : "Gestion de l'adresse Email du client"</a:t>
            </a:r>
          </a:p>
          <a:p>
            <a:r>
              <a:rPr lang="fr-FR" sz="800" dirty="0"/>
              <a:t>  } ],</a:t>
            </a:r>
          </a:p>
          <a:p>
            <a:r>
              <a:rPr lang="fr-FR" sz="800" dirty="0"/>
              <a:t>  "</a:t>
            </a:r>
            <a:r>
              <a:rPr lang="fr-FR" sz="800" dirty="0" err="1"/>
              <a:t>paths</a:t>
            </a:r>
            <a:r>
              <a:rPr lang="fr-FR" sz="800" dirty="0"/>
              <a:t>" : {</a:t>
            </a:r>
          </a:p>
          <a:p>
            <a:r>
              <a:rPr lang="fr-FR" sz="800" dirty="0"/>
              <a:t>    "/partenaires/{</a:t>
            </a:r>
            <a:r>
              <a:rPr lang="fr-FR" sz="800" dirty="0" err="1"/>
              <a:t>id_partenaire</a:t>
            </a:r>
            <a:r>
              <a:rPr lang="fr-FR" sz="800" dirty="0"/>
              <a:t>}/</a:t>
            </a:r>
            <a:r>
              <a:rPr lang="fr-FR" sz="800" dirty="0" err="1"/>
              <a:t>adresse_email</a:t>
            </a:r>
            <a:r>
              <a:rPr lang="fr-FR" sz="800" dirty="0"/>
              <a:t>" : {</a:t>
            </a:r>
          </a:p>
          <a:p>
            <a:r>
              <a:rPr lang="fr-FR" sz="800" dirty="0"/>
              <a:t>      "</a:t>
            </a:r>
            <a:r>
              <a:rPr lang="fr-FR" sz="800" dirty="0" err="1"/>
              <a:t>get</a:t>
            </a:r>
            <a:r>
              <a:rPr lang="fr-FR" sz="800" dirty="0"/>
              <a:t>" : {</a:t>
            </a:r>
          </a:p>
          <a:p>
            <a:r>
              <a:rPr lang="fr-FR" sz="800" dirty="0"/>
              <a:t>        "tags" : [ "</a:t>
            </a:r>
            <a:r>
              <a:rPr lang="fr-FR" sz="800" dirty="0" err="1"/>
              <a:t>AdresseEmail</a:t>
            </a:r>
            <a:r>
              <a:rPr lang="fr-FR" sz="800" dirty="0"/>
              <a:t>" ],</a:t>
            </a:r>
          </a:p>
          <a:p>
            <a:r>
              <a:rPr lang="fr-FR" sz="800" dirty="0"/>
              <a:t>        "</a:t>
            </a:r>
            <a:r>
              <a:rPr lang="fr-FR" sz="800" dirty="0" err="1"/>
              <a:t>summary</a:t>
            </a:r>
            <a:r>
              <a:rPr lang="fr-FR" sz="800" dirty="0"/>
              <a:t>" : "Récupère l'adresse email",</a:t>
            </a:r>
          </a:p>
          <a:p>
            <a:r>
              <a:rPr lang="fr-FR" sz="800" dirty="0"/>
              <a:t>        "description" : "Cette opération récupère l'adresse email du partenaire",</a:t>
            </a:r>
          </a:p>
          <a:p>
            <a:r>
              <a:rPr lang="fr-FR" sz="800" dirty="0"/>
              <a:t>        "</a:t>
            </a:r>
            <a:r>
              <a:rPr lang="fr-FR" sz="800" dirty="0" err="1"/>
              <a:t>operationId</a:t>
            </a:r>
            <a:r>
              <a:rPr lang="fr-FR" sz="800" dirty="0"/>
              <a:t>" : "</a:t>
            </a:r>
            <a:r>
              <a:rPr lang="fr-FR" sz="800" dirty="0" err="1"/>
              <a:t>restituerAdresseEmail</a:t>
            </a:r>
            <a:r>
              <a:rPr lang="fr-FR" sz="800" dirty="0"/>
              <a:t>",</a:t>
            </a:r>
          </a:p>
          <a:p>
            <a:r>
              <a:rPr lang="fr-FR" sz="800" dirty="0"/>
              <a:t>        "</a:t>
            </a:r>
            <a:r>
              <a:rPr lang="fr-FR" sz="800" dirty="0" err="1"/>
              <a:t>produces</a:t>
            </a:r>
            <a:r>
              <a:rPr lang="fr-FR" sz="800" dirty="0"/>
              <a:t>" : [ "application/</a:t>
            </a:r>
            <a:r>
              <a:rPr lang="fr-FR" sz="800" dirty="0" err="1"/>
              <a:t>json</a:t>
            </a:r>
            <a:r>
              <a:rPr lang="fr-FR" sz="800" dirty="0"/>
              <a:t>" ],</a:t>
            </a:r>
          </a:p>
          <a:p>
            <a:r>
              <a:rPr lang="fr-FR" sz="800" dirty="0"/>
              <a:t>        "</a:t>
            </a:r>
            <a:r>
              <a:rPr lang="fr-FR" sz="800" dirty="0" err="1"/>
              <a:t>parameters</a:t>
            </a:r>
            <a:r>
              <a:rPr lang="fr-FR" sz="800" dirty="0"/>
              <a:t>" : [ {</a:t>
            </a:r>
          </a:p>
          <a:p>
            <a:r>
              <a:rPr lang="fr-FR" sz="800" dirty="0"/>
              <a:t>          "</a:t>
            </a:r>
            <a:r>
              <a:rPr lang="fr-FR" sz="800" dirty="0" err="1"/>
              <a:t>name</a:t>
            </a:r>
            <a:r>
              <a:rPr lang="fr-FR" sz="800" dirty="0"/>
              <a:t>" : "</a:t>
            </a:r>
            <a:r>
              <a:rPr lang="fr-FR" sz="800" dirty="0" err="1"/>
              <a:t>id_structure</a:t>
            </a:r>
            <a:r>
              <a:rPr lang="fr-FR" sz="800" dirty="0"/>
              <a:t>",</a:t>
            </a:r>
          </a:p>
          <a:p>
            <a:r>
              <a:rPr lang="fr-FR" sz="800" dirty="0"/>
              <a:t>          "in" : "</a:t>
            </a:r>
            <a:r>
              <a:rPr lang="fr-FR" sz="800" dirty="0" err="1"/>
              <a:t>query</a:t>
            </a:r>
            <a:r>
              <a:rPr lang="fr-FR" sz="800" dirty="0"/>
              <a:t>",</a:t>
            </a:r>
          </a:p>
          <a:p>
            <a:r>
              <a:rPr lang="fr-FR" sz="800" dirty="0"/>
              <a:t>          "description" : "Identifiant de la structure sous forme XXXXX",</a:t>
            </a:r>
          </a:p>
          <a:p>
            <a:r>
              <a:rPr lang="fr-FR" sz="800" dirty="0"/>
              <a:t>          "</a:t>
            </a:r>
            <a:r>
              <a:rPr lang="fr-FR" sz="800" dirty="0" err="1"/>
              <a:t>required</a:t>
            </a:r>
            <a:r>
              <a:rPr lang="fr-FR" sz="800" dirty="0"/>
              <a:t>" : </a:t>
            </a:r>
            <a:r>
              <a:rPr lang="fr-FR" sz="800" dirty="0" err="1"/>
              <a:t>true</a:t>
            </a:r>
            <a:r>
              <a:rPr lang="fr-FR" sz="800" dirty="0"/>
              <a:t>,</a:t>
            </a:r>
          </a:p>
          <a:p>
            <a:r>
              <a:rPr lang="fr-FR" sz="800" dirty="0"/>
              <a:t>          "type" : "string"</a:t>
            </a:r>
          </a:p>
          <a:p>
            <a:r>
              <a:rPr lang="fr-FR" sz="800" dirty="0"/>
              <a:t>        }, {</a:t>
            </a:r>
          </a:p>
          <a:p>
            <a:r>
              <a:rPr lang="fr-FR" sz="800" dirty="0"/>
              <a:t>          "</a:t>
            </a:r>
            <a:r>
              <a:rPr lang="fr-FR" sz="800" dirty="0" err="1"/>
              <a:t>name</a:t>
            </a:r>
            <a:r>
              <a:rPr lang="fr-FR" sz="800" dirty="0"/>
              <a:t>" : "</a:t>
            </a:r>
            <a:r>
              <a:rPr lang="fr-FR" sz="800" dirty="0" err="1"/>
              <a:t>id_partenaire</a:t>
            </a:r>
            <a:r>
              <a:rPr lang="fr-FR" sz="800" dirty="0"/>
              <a:t>",</a:t>
            </a:r>
          </a:p>
          <a:p>
            <a:r>
              <a:rPr lang="fr-FR" sz="800" dirty="0"/>
              <a:t>          "in" : "</a:t>
            </a:r>
            <a:r>
              <a:rPr lang="fr-FR" sz="800" dirty="0" err="1"/>
              <a:t>path</a:t>
            </a:r>
            <a:r>
              <a:rPr lang="fr-FR" sz="800" dirty="0"/>
              <a:t>",</a:t>
            </a:r>
          </a:p>
          <a:p>
            <a:r>
              <a:rPr lang="fr-FR" sz="800" dirty="0"/>
              <a:t>          "description" : "Identifiant du partenaire sous la forme XXXXXXXXXXXXXXX",</a:t>
            </a:r>
          </a:p>
          <a:p>
            <a:r>
              <a:rPr lang="fr-FR" sz="800" dirty="0"/>
              <a:t>          "</a:t>
            </a:r>
            <a:r>
              <a:rPr lang="fr-FR" sz="800" dirty="0" err="1"/>
              <a:t>required</a:t>
            </a:r>
            <a:r>
              <a:rPr lang="fr-FR" sz="800" dirty="0"/>
              <a:t>" : </a:t>
            </a:r>
            <a:r>
              <a:rPr lang="fr-FR" sz="800" dirty="0" err="1"/>
              <a:t>true</a:t>
            </a:r>
            <a:r>
              <a:rPr lang="fr-FR" sz="800" dirty="0"/>
              <a:t>,</a:t>
            </a:r>
          </a:p>
          <a:p>
            <a:r>
              <a:rPr lang="fr-FR" sz="800" dirty="0"/>
              <a:t>          "type" : "string"</a:t>
            </a:r>
          </a:p>
          <a:p>
            <a:r>
              <a:rPr lang="fr-FR" sz="800" dirty="0"/>
              <a:t>        } ],</a:t>
            </a:r>
          </a:p>
          <a:p>
            <a:r>
              <a:rPr lang="fr-FR" sz="800" dirty="0"/>
              <a:t>        "</a:t>
            </a:r>
            <a:r>
              <a:rPr lang="fr-FR" sz="800" dirty="0" err="1"/>
              <a:t>responses</a:t>
            </a:r>
            <a:r>
              <a:rPr lang="fr-FR" sz="800" dirty="0"/>
              <a:t>" : {</a:t>
            </a:r>
          </a:p>
          <a:p>
            <a:r>
              <a:rPr lang="fr-FR" sz="800" dirty="0"/>
              <a:t>          "200" : {</a:t>
            </a:r>
          </a:p>
          <a:p>
            <a:r>
              <a:rPr lang="fr-FR" sz="800" dirty="0"/>
              <a:t>            "description" : "email </a:t>
            </a:r>
            <a:r>
              <a:rPr lang="fr-FR" sz="800" dirty="0" err="1"/>
              <a:t>recupéré</a:t>
            </a:r>
            <a:r>
              <a:rPr lang="fr-FR" sz="800" dirty="0"/>
              <a:t> avec succès",</a:t>
            </a:r>
          </a:p>
          <a:p>
            <a:r>
              <a:rPr lang="fr-FR" sz="800" dirty="0"/>
              <a:t>            "</a:t>
            </a:r>
            <a:r>
              <a:rPr lang="fr-FR" sz="800" dirty="0" err="1"/>
              <a:t>schema</a:t>
            </a:r>
            <a:r>
              <a:rPr lang="fr-FR" sz="800" dirty="0"/>
              <a:t>" : {</a:t>
            </a:r>
          </a:p>
          <a:p>
            <a:r>
              <a:rPr lang="fr-FR" sz="800" dirty="0"/>
              <a:t>              "$</a:t>
            </a:r>
            <a:r>
              <a:rPr lang="fr-FR" sz="800" dirty="0" err="1"/>
              <a:t>ref</a:t>
            </a:r>
            <a:r>
              <a:rPr lang="fr-FR" sz="800" dirty="0"/>
              <a:t>" : "#/</a:t>
            </a:r>
            <a:r>
              <a:rPr lang="fr-FR" sz="800" dirty="0" err="1"/>
              <a:t>definitions</a:t>
            </a:r>
            <a:r>
              <a:rPr lang="fr-FR" sz="800" dirty="0"/>
              <a:t>/</a:t>
            </a:r>
            <a:r>
              <a:rPr lang="fr-FR" sz="800" dirty="0" err="1"/>
              <a:t>AdresseEmail</a:t>
            </a:r>
            <a:r>
              <a:rPr lang="fr-FR" sz="800" dirty="0"/>
              <a:t>"</a:t>
            </a:r>
          </a:p>
          <a:p>
            <a:r>
              <a:rPr lang="fr-FR" sz="800" dirty="0"/>
              <a:t>            }</a:t>
            </a:r>
          </a:p>
          <a:p>
            <a:r>
              <a:rPr lang="fr-FR" sz="800" dirty="0"/>
              <a:t>          },</a:t>
            </a:r>
          </a:p>
          <a:p>
            <a:r>
              <a:rPr lang="fr-FR" sz="800" dirty="0"/>
              <a:t>          "403" : {</a:t>
            </a:r>
          </a:p>
          <a:p>
            <a:r>
              <a:rPr lang="fr-FR" sz="800" dirty="0"/>
              <a:t>            "description" : "Erreur"</a:t>
            </a:r>
          </a:p>
          <a:p>
            <a:r>
              <a:rPr lang="fr-FR" sz="800" dirty="0"/>
              <a:t>          </a:t>
            </a:r>
            <a:r>
              <a:rPr lang="fr-FR" sz="800" dirty="0" smtClean="0"/>
              <a:t>}      }      </a:t>
            </a:r>
          </a:p>
          <a:p>
            <a:r>
              <a:rPr lang="fr-FR" sz="800" dirty="0" smtClean="0"/>
              <a:t>},</a:t>
            </a:r>
            <a:endParaRPr lang="fr-FR" sz="900" dirty="0"/>
          </a:p>
          <a:p>
            <a:endParaRPr lang="fr-FR" sz="800" dirty="0"/>
          </a:p>
        </p:txBody>
      </p:sp>
      <p:sp>
        <p:nvSpPr>
          <p:cNvPr id="6" name="Rectangle 5"/>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9581941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Ressources</a:t>
            </a:r>
          </a:p>
          <a:p>
            <a:r>
              <a:rPr lang="fr-FR" sz="1600" dirty="0" smtClean="0"/>
              <a:t>Interprétation du Framework </a:t>
            </a:r>
            <a:r>
              <a:rPr lang="fr-FR" sz="1600" dirty="0" err="1"/>
              <a:t>S</a:t>
            </a:r>
            <a:r>
              <a:rPr lang="fr-FR" sz="1600" dirty="0" err="1" smtClean="0"/>
              <a:t>wagger</a:t>
            </a:r>
            <a:r>
              <a:rPr lang="fr-FR" sz="1600" dirty="0" smtClean="0"/>
              <a:t> par le portail WSO2</a:t>
            </a:r>
            <a:endParaRPr lang="fr-FR"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481" y="1021113"/>
            <a:ext cx="7471653" cy="5140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608667" y="3591249"/>
            <a:ext cx="7247467" cy="265715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ZoneTexte 5"/>
          <p:cNvSpPr txBox="1"/>
          <p:nvPr/>
        </p:nvSpPr>
        <p:spPr>
          <a:xfrm rot="16200000">
            <a:off x="160867" y="4899799"/>
            <a:ext cx="1659466" cy="276999"/>
          </a:xfrm>
          <a:prstGeom prst="rect">
            <a:avLst/>
          </a:prstGeom>
          <a:noFill/>
        </p:spPr>
        <p:txBody>
          <a:bodyPr wrap="square" rtlCol="0">
            <a:spAutoFit/>
          </a:bodyPr>
          <a:lstStyle/>
          <a:p>
            <a:r>
              <a:rPr lang="fr-FR" sz="1200" dirty="0" smtClean="0"/>
              <a:t>Client de test intégré</a:t>
            </a:r>
            <a:endParaRPr lang="fr-FR" sz="1200" dirty="0"/>
          </a:p>
        </p:txBody>
      </p:sp>
      <p:sp>
        <p:nvSpPr>
          <p:cNvPr id="10" name="Rectangle 9"/>
          <p:cNvSpPr/>
          <p:nvPr/>
        </p:nvSpPr>
        <p:spPr>
          <a:xfrm>
            <a:off x="1608667" y="1364516"/>
            <a:ext cx="7247467" cy="202215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ZoneTexte 10"/>
          <p:cNvSpPr txBox="1"/>
          <p:nvPr/>
        </p:nvSpPr>
        <p:spPr>
          <a:xfrm rot="16200000">
            <a:off x="160868" y="2237092"/>
            <a:ext cx="1659466" cy="276999"/>
          </a:xfrm>
          <a:prstGeom prst="rect">
            <a:avLst/>
          </a:prstGeom>
          <a:noFill/>
        </p:spPr>
        <p:txBody>
          <a:bodyPr wrap="square" rtlCol="0">
            <a:spAutoFit/>
          </a:bodyPr>
          <a:lstStyle/>
          <a:p>
            <a:r>
              <a:rPr lang="fr-FR" sz="1200" dirty="0" smtClean="0"/>
              <a:t>Documentation</a:t>
            </a:r>
            <a:endParaRPr lang="fr-FR" sz="1200" dirty="0"/>
          </a:p>
        </p:txBody>
      </p:sp>
      <p:sp>
        <p:nvSpPr>
          <p:cNvPr id="9" name="Trapèze 8"/>
          <p:cNvSpPr/>
          <p:nvPr/>
        </p:nvSpPr>
        <p:spPr>
          <a:xfrm rot="10800000">
            <a:off x="6542506"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Rectangle 11"/>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218641147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Ressources</a:t>
            </a:r>
          </a:p>
          <a:p>
            <a:r>
              <a:rPr lang="fr-FR" sz="1600" dirty="0" smtClean="0"/>
              <a:t>Génération PIC</a:t>
            </a:r>
            <a:endParaRPr lang="fr-FR" sz="1600" dirty="0"/>
          </a:p>
        </p:txBody>
      </p:sp>
      <p:sp>
        <p:nvSpPr>
          <p:cNvPr id="6" name="Espace réservé du texte 2"/>
          <p:cNvSpPr txBox="1">
            <a:spLocks/>
          </p:cNvSpPr>
          <p:nvPr/>
        </p:nvSpPr>
        <p:spPr>
          <a:xfrm>
            <a:off x="1" y="4918010"/>
            <a:ext cx="9906000" cy="1513324"/>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2"/>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33117" lvl="1"/>
            <a:r>
              <a:rPr lang="fr-FR" sz="1600" dirty="0" smtClean="0"/>
              <a:t> Pour les modalités 1 et 2 les fichiers </a:t>
            </a:r>
            <a:r>
              <a:rPr lang="fr-FR" sz="1600" dirty="0" err="1" smtClean="0"/>
              <a:t>Swagger</a:t>
            </a:r>
            <a:r>
              <a:rPr lang="fr-FR" sz="1600" dirty="0" smtClean="0"/>
              <a:t> de la ressource et de l’API est à produire par le projet. La PIC prend en charge les étapes de validation et de publication dans </a:t>
            </a:r>
            <a:r>
              <a:rPr lang="fr-FR" sz="1600" dirty="0" err="1" smtClean="0"/>
              <a:t>Nexus</a:t>
            </a:r>
            <a:r>
              <a:rPr lang="fr-FR" sz="1600" dirty="0" smtClean="0"/>
              <a:t> et sur le portail WSO2</a:t>
            </a:r>
          </a:p>
          <a:p>
            <a:pPr marL="252142" lvl="1" indent="0">
              <a:buNone/>
            </a:pPr>
            <a:endParaRPr lang="fr-FR" sz="1600" dirty="0" smtClean="0"/>
          </a:p>
          <a:p>
            <a:pPr marL="433117" lvl="1"/>
            <a:r>
              <a:rPr lang="fr-FR" sz="1600" dirty="0"/>
              <a:t> </a:t>
            </a:r>
            <a:r>
              <a:rPr lang="fr-FR" sz="1600" dirty="0" smtClean="0"/>
              <a:t>Pour la modalité 3, les fichiers </a:t>
            </a:r>
            <a:r>
              <a:rPr lang="fr-FR" sz="1600" dirty="0" err="1" smtClean="0"/>
              <a:t>Swagger</a:t>
            </a:r>
            <a:r>
              <a:rPr lang="fr-FR" sz="1600" dirty="0" smtClean="0"/>
              <a:t> de la ressource et de l’API sont complètement gérés par la PIC.</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042" y="1024778"/>
            <a:ext cx="4928135" cy="3699939"/>
          </a:xfrm>
          <a:prstGeom prst="rect">
            <a:avLst/>
          </a:prstGeom>
        </p:spPr>
      </p:pic>
      <p:sp>
        <p:nvSpPr>
          <p:cNvPr id="7" name="Trapèze 6"/>
          <p:cNvSpPr/>
          <p:nvPr/>
        </p:nvSpPr>
        <p:spPr>
          <a:xfrm rot="10800000">
            <a:off x="7218022"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247801007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Processus de </a:t>
            </a:r>
            <a:r>
              <a:rPr lang="fr-FR" dirty="0" smtClean="0"/>
              <a:t>conception des Ressources</a:t>
            </a:r>
          </a:p>
          <a:p>
            <a:r>
              <a:rPr lang="fr-FR" sz="1600" dirty="0" smtClean="0"/>
              <a:t>Prototypage</a:t>
            </a:r>
          </a:p>
        </p:txBody>
      </p:sp>
      <p:sp>
        <p:nvSpPr>
          <p:cNvPr id="3" name="Espace réservé du texte 2"/>
          <p:cNvSpPr>
            <a:spLocks noGrp="1"/>
          </p:cNvSpPr>
          <p:nvPr>
            <p:ph type="body" sz="quarter" idx="14"/>
          </p:nvPr>
        </p:nvSpPr>
        <p:spPr>
          <a:xfrm>
            <a:off x="396875" y="1061432"/>
            <a:ext cx="2338633" cy="369332"/>
          </a:xfrm>
          <a:noFill/>
        </p:spPr>
        <p:txBody>
          <a:bodyPr wrap="square" rtlCol="0">
            <a:spAutoFit/>
          </a:bodyPr>
          <a:lstStyle/>
          <a:p>
            <a:pPr marL="433117" lvl="1"/>
            <a:r>
              <a:rPr lang="fr-FR" dirty="0" smtClean="0"/>
              <a:t> Conception</a:t>
            </a:r>
            <a:endParaRPr lang="fr-FR" dirty="0"/>
          </a:p>
        </p:txBody>
      </p:sp>
      <p:grpSp>
        <p:nvGrpSpPr>
          <p:cNvPr id="5" name="Groupe 4"/>
          <p:cNvGrpSpPr/>
          <p:nvPr/>
        </p:nvGrpSpPr>
        <p:grpSpPr>
          <a:xfrm>
            <a:off x="2800919" y="1005278"/>
            <a:ext cx="5310148" cy="2305189"/>
            <a:chOff x="189972" y="1617133"/>
            <a:chExt cx="7942270" cy="3725312"/>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972" y="1617133"/>
              <a:ext cx="4113750" cy="2913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3722" y="1617133"/>
              <a:ext cx="3828520" cy="3725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Flèche courbée vers la droite 6"/>
          <p:cNvSpPr/>
          <p:nvPr/>
        </p:nvSpPr>
        <p:spPr>
          <a:xfrm>
            <a:off x="396875" y="2055714"/>
            <a:ext cx="1363133" cy="2937933"/>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0918" y="3505245"/>
            <a:ext cx="5713893" cy="2976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Espace réservé du texte 2"/>
          <p:cNvSpPr txBox="1">
            <a:spLocks/>
          </p:cNvSpPr>
          <p:nvPr/>
        </p:nvSpPr>
        <p:spPr>
          <a:xfrm>
            <a:off x="321449" y="5455632"/>
            <a:ext cx="2338633" cy="461431"/>
          </a:xfrm>
          <a:prstGeom prst="rect">
            <a:avLst/>
          </a:prstGeom>
        </p:spPr>
        <p:txBody>
          <a:bodyPr/>
          <a:lstStyle>
            <a:lvl1pPr marL="0" indent="0" algn="l" defTabSz="457200" rtl="0" fontAlgn="base">
              <a:spcBef>
                <a:spcPct val="20000"/>
              </a:spcBef>
              <a:spcAft>
                <a:spcPct val="0"/>
              </a:spcAft>
              <a:buFont typeface="Arial" charset="0"/>
              <a:buNone/>
              <a:defRPr sz="1800" kern="1200">
                <a:solidFill>
                  <a:srgbClr val="485155"/>
                </a:solidFill>
                <a:latin typeface="+mn-lt"/>
                <a:ea typeface="ＭＳ Ｐゴシック" pitchFamily="34" charset="-128"/>
                <a:cs typeface="+mn-cs"/>
              </a:defRPr>
            </a:lvl1pPr>
            <a:lvl2pPr marL="361950" indent="-180975" algn="l" defTabSz="457200" rtl="0" fontAlgn="base">
              <a:spcBef>
                <a:spcPct val="20000"/>
              </a:spcBef>
              <a:spcAft>
                <a:spcPct val="0"/>
              </a:spcAft>
              <a:buSzPct val="100000"/>
              <a:buFontTx/>
              <a:buBlip>
                <a:blip r:embed="rId5"/>
              </a:buBlip>
              <a:defRPr sz="1800" kern="1200">
                <a:solidFill>
                  <a:srgbClr val="485155"/>
                </a:solidFill>
                <a:latin typeface="+mn-lt"/>
                <a:ea typeface="ＭＳ Ｐゴシック" pitchFamily="34" charset="-128"/>
                <a:cs typeface="+mn-cs"/>
              </a:defRPr>
            </a:lvl2pPr>
            <a:lvl3pPr marL="542925" indent="-180975" algn="l" defTabSz="457200" rtl="0" fontAlgn="base">
              <a:spcBef>
                <a:spcPct val="20000"/>
              </a:spcBef>
              <a:spcAft>
                <a:spcPct val="0"/>
              </a:spcAft>
              <a:buClr>
                <a:srgbClr val="485155"/>
              </a:buClr>
              <a:buSzPct val="60000"/>
              <a:buFont typeface="Wingdings 3" panose="05040102010807070707" pitchFamily="18" charset="2"/>
              <a:buChar char="u"/>
              <a:defRPr sz="1600" kern="1200" baseline="0">
                <a:solidFill>
                  <a:srgbClr val="485155"/>
                </a:solidFill>
                <a:latin typeface="+mn-lt"/>
                <a:ea typeface="ＭＳ Ｐゴシック" pitchFamily="34" charset="-128"/>
                <a:cs typeface="+mn-cs"/>
              </a:defRPr>
            </a:lvl3pPr>
            <a:lvl4pPr marL="714375" indent="-171450" algn="l" defTabSz="457200" rtl="0" fontAlgn="base">
              <a:spcBef>
                <a:spcPct val="20000"/>
              </a:spcBef>
              <a:spcAft>
                <a:spcPct val="0"/>
              </a:spcAft>
              <a:buClr>
                <a:srgbClr val="485155"/>
              </a:buClr>
              <a:buFont typeface="Arial" panose="020B0604020202020204" pitchFamily="34" charset="0"/>
              <a:buChar char="•"/>
              <a:tabLst/>
              <a:defRPr sz="1400" kern="1200">
                <a:solidFill>
                  <a:srgbClr val="485155"/>
                </a:solidFill>
                <a:latin typeface="+mn-lt"/>
                <a:ea typeface="ＭＳ Ｐゴシック" pitchFamily="34" charset="-128"/>
                <a:cs typeface="+mn-cs"/>
              </a:defRPr>
            </a:lvl4pPr>
            <a:lvl5pPr marL="895350" indent="-180975" algn="l" defTabSz="457200" rtl="0" fontAlgn="base">
              <a:spcBef>
                <a:spcPct val="20000"/>
              </a:spcBef>
              <a:spcAft>
                <a:spcPct val="0"/>
              </a:spcAft>
              <a:buClr>
                <a:srgbClr val="485155"/>
              </a:buClr>
              <a:buSzPct val="60000"/>
              <a:buFont typeface="Courier New" panose="02070309020205020404" pitchFamily="49" charset="0"/>
              <a:buChar char="o"/>
              <a:defRPr sz="1400" kern="1200">
                <a:solidFill>
                  <a:srgbClr val="485155"/>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33117" lvl="1"/>
            <a:r>
              <a:rPr lang="fr-FR" dirty="0"/>
              <a:t>Développement</a:t>
            </a:r>
          </a:p>
        </p:txBody>
      </p:sp>
      <p:sp>
        <p:nvSpPr>
          <p:cNvPr id="8" name="ZoneTexte 7"/>
          <p:cNvSpPr txBox="1"/>
          <p:nvPr/>
        </p:nvSpPr>
        <p:spPr>
          <a:xfrm>
            <a:off x="361460" y="3217333"/>
            <a:ext cx="2439459" cy="369332"/>
          </a:xfrm>
          <a:prstGeom prst="rect">
            <a:avLst/>
          </a:prstGeom>
          <a:noFill/>
        </p:spPr>
        <p:txBody>
          <a:bodyPr wrap="square" rtlCol="0">
            <a:spAutoFit/>
          </a:bodyPr>
          <a:lstStyle/>
          <a:p>
            <a:pPr marL="433117" lvl="1" indent="-180975">
              <a:spcBef>
                <a:spcPct val="20000"/>
              </a:spcBef>
              <a:buSzPct val="100000"/>
              <a:buBlip>
                <a:blip r:embed="rId5"/>
              </a:buBlip>
            </a:pPr>
            <a:r>
              <a:rPr lang="fr-FR" dirty="0" smtClean="0">
                <a:solidFill>
                  <a:srgbClr val="485155"/>
                </a:solidFill>
                <a:latin typeface="+mn-lt"/>
              </a:rPr>
              <a:t> Transformation</a:t>
            </a:r>
            <a:endParaRPr lang="fr-FR" dirty="0">
              <a:solidFill>
                <a:srgbClr val="485155"/>
              </a:solidFill>
              <a:latin typeface="+mn-lt"/>
            </a:endParaRPr>
          </a:p>
        </p:txBody>
      </p:sp>
      <p:sp>
        <p:nvSpPr>
          <p:cNvPr id="9" name="Rectangle 8"/>
          <p:cNvSpPr/>
          <p:nvPr/>
        </p:nvSpPr>
        <p:spPr>
          <a:xfrm>
            <a:off x="2800918" y="6394936"/>
            <a:ext cx="2058949" cy="87112"/>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1" name="Connecteur droit 10"/>
          <p:cNvCxnSpPr>
            <a:stCxn id="8" idx="2"/>
          </p:cNvCxnSpPr>
          <p:nvPr/>
        </p:nvCxnSpPr>
        <p:spPr>
          <a:xfrm>
            <a:off x="1581190" y="3586665"/>
            <a:ext cx="1387514" cy="2808271"/>
          </a:xfrm>
          <a:prstGeom prst="line">
            <a:avLst/>
          </a:prstGeom>
          <a:ln w="3175"/>
        </p:spPr>
        <p:style>
          <a:lnRef idx="2">
            <a:schemeClr val="accent1"/>
          </a:lnRef>
          <a:fillRef idx="0">
            <a:schemeClr val="accent1"/>
          </a:fillRef>
          <a:effectRef idx="1">
            <a:schemeClr val="accent1"/>
          </a:effectRef>
          <a:fontRef idx="minor">
            <a:schemeClr val="tx1"/>
          </a:fontRef>
        </p:style>
      </p:cxnSp>
      <p:sp>
        <p:nvSpPr>
          <p:cNvPr id="14" name="Trapèze 13"/>
          <p:cNvSpPr/>
          <p:nvPr/>
        </p:nvSpPr>
        <p:spPr>
          <a:xfrm rot="10800000">
            <a:off x="7218022"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Rectangle 14"/>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806376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2" name="Rectangle 141"/>
          <p:cNvSpPr/>
          <p:nvPr/>
        </p:nvSpPr>
        <p:spPr>
          <a:xfrm>
            <a:off x="3164246" y="4527379"/>
            <a:ext cx="2737245" cy="2084123"/>
          </a:xfrm>
          <a:prstGeom prst="rect">
            <a:avLst/>
          </a:prstGeom>
          <a:solidFill>
            <a:schemeClr val="accent4">
              <a:lumMod val="20000"/>
              <a:lumOff val="80000"/>
            </a:schemeClr>
          </a:solidFill>
          <a:ln w="12700" cap="flat" cmpd="sng" algn="ctr">
            <a:solidFill>
              <a:srgbClr val="5F5F5F">
                <a:lumMod val="60000"/>
                <a:lumOff val="40000"/>
              </a:srgbClr>
            </a:solidFill>
            <a:prstDash val="solid"/>
          </a:ln>
          <a:effectLst/>
        </p:spPr>
        <p:txBody>
          <a:bodyPr lIns="107287" tIns="53643" rIns="107287" bIns="53643" rtlCol="0" anchor="ctr"/>
          <a:lstStyle/>
          <a:p>
            <a:pPr algn="ctr" defTabSz="1072866" fontAlgn="auto">
              <a:spcBef>
                <a:spcPts val="0"/>
              </a:spcBef>
              <a:spcAft>
                <a:spcPts val="0"/>
              </a:spcAft>
              <a:defRPr/>
            </a:pPr>
            <a:endParaRPr lang="fr-FR" sz="2100" kern="0" dirty="0">
              <a:solidFill>
                <a:prstClr val="white"/>
              </a:solidFill>
              <a:latin typeface="Arial"/>
              <a:ea typeface="+mn-ea"/>
            </a:endParaRPr>
          </a:p>
        </p:txBody>
      </p:sp>
      <p:sp>
        <p:nvSpPr>
          <p:cNvPr id="67" name="Rectangle 66"/>
          <p:cNvSpPr/>
          <p:nvPr/>
        </p:nvSpPr>
        <p:spPr>
          <a:xfrm>
            <a:off x="3698788" y="1396021"/>
            <a:ext cx="2652295" cy="240000"/>
          </a:xfrm>
          <a:prstGeom prst="rect">
            <a:avLst/>
          </a:prstGeom>
          <a:solidFill>
            <a:srgbClr val="5F5F5F"/>
          </a:solidFill>
          <a:ln w="12700" cap="flat" cmpd="sng" algn="ctr">
            <a:noFill/>
            <a:prstDash val="solid"/>
          </a:ln>
          <a:effectLst/>
        </p:spPr>
        <p:txBody>
          <a:bodyPr lIns="107287" tIns="53643" rIns="107287" bIns="53643" rtlCol="0" anchor="ctr"/>
          <a:lstStyle/>
          <a:p>
            <a:pPr algn="ctr" defTabSz="1072866" fontAlgn="auto">
              <a:spcBef>
                <a:spcPts val="0"/>
              </a:spcBef>
              <a:spcAft>
                <a:spcPts val="0"/>
              </a:spcAft>
              <a:defRPr/>
            </a:pPr>
            <a:r>
              <a:rPr lang="fr-FR" sz="1300" b="1" kern="0" dirty="0">
                <a:solidFill>
                  <a:prstClr val="white"/>
                </a:solidFill>
                <a:latin typeface="Arial"/>
                <a:ea typeface="+mn-ea"/>
              </a:rPr>
              <a:t>Application </a:t>
            </a:r>
            <a:r>
              <a:rPr lang="fr-FR" sz="1300" b="1" i="1" kern="0" dirty="0">
                <a:solidFill>
                  <a:prstClr val="white"/>
                </a:solidFill>
                <a:latin typeface="Arial"/>
                <a:ea typeface="+mn-ea"/>
              </a:rPr>
              <a:t>« Amiral »</a:t>
            </a:r>
          </a:p>
        </p:txBody>
      </p:sp>
      <p:sp>
        <p:nvSpPr>
          <p:cNvPr id="68" name="Rectangle 67"/>
          <p:cNvSpPr/>
          <p:nvPr/>
        </p:nvSpPr>
        <p:spPr>
          <a:xfrm>
            <a:off x="5406538" y="1652501"/>
            <a:ext cx="936000" cy="432308"/>
          </a:xfrm>
          <a:prstGeom prst="rect">
            <a:avLst/>
          </a:prstGeom>
          <a:solidFill>
            <a:srgbClr val="5F5F5F">
              <a:lumMod val="60000"/>
              <a:lumOff val="40000"/>
            </a:srgbClr>
          </a:solidFill>
          <a:ln w="12700" cap="flat" cmpd="sng" algn="ctr">
            <a:noFill/>
            <a:prstDash val="solid"/>
          </a:ln>
          <a:effectLst/>
        </p:spPr>
        <p:txBody>
          <a:bodyPr lIns="107287" tIns="53643" rIns="107287" bIns="53643" rtlCol="0" anchor="ctr"/>
          <a:lstStyle/>
          <a:p>
            <a:pPr algn="ctr" defTabSz="1072866" fontAlgn="auto">
              <a:spcBef>
                <a:spcPts val="0"/>
              </a:spcBef>
              <a:spcAft>
                <a:spcPts val="0"/>
              </a:spcAft>
              <a:defRPr/>
            </a:pPr>
            <a:r>
              <a:rPr lang="fr-FR" sz="1200" b="1" kern="0" dirty="0">
                <a:solidFill>
                  <a:prstClr val="white"/>
                </a:solidFill>
                <a:latin typeface="Arial"/>
                <a:ea typeface="+mn-ea"/>
              </a:rPr>
              <a:t>Smart Watch</a:t>
            </a:r>
          </a:p>
        </p:txBody>
      </p:sp>
      <p:cxnSp>
        <p:nvCxnSpPr>
          <p:cNvPr id="69" name="Connecteur en angle 68"/>
          <p:cNvCxnSpPr>
            <a:endCxn id="77" idx="1"/>
          </p:cNvCxnSpPr>
          <p:nvPr/>
        </p:nvCxnSpPr>
        <p:spPr>
          <a:xfrm>
            <a:off x="1135877" y="2300035"/>
            <a:ext cx="2797181" cy="516600"/>
          </a:xfrm>
          <a:prstGeom prst="bentConnector3">
            <a:avLst>
              <a:gd name="adj1" fmla="val -416"/>
            </a:avLst>
          </a:prstGeom>
          <a:noFill/>
          <a:ln w="9525" cap="flat" cmpd="sng" algn="ctr">
            <a:solidFill>
              <a:srgbClr val="B00058"/>
            </a:solidFill>
            <a:prstDash val="solid"/>
            <a:tailEnd type="arrow"/>
          </a:ln>
          <a:effectLst/>
        </p:spPr>
      </p:cxnSp>
      <p:cxnSp>
        <p:nvCxnSpPr>
          <p:cNvPr id="70" name="Connecteur droit avec flèche 69"/>
          <p:cNvCxnSpPr>
            <a:stCxn id="80" idx="2"/>
            <a:endCxn id="130" idx="0"/>
          </p:cNvCxnSpPr>
          <p:nvPr/>
        </p:nvCxnSpPr>
        <p:spPr>
          <a:xfrm>
            <a:off x="5025057" y="3114086"/>
            <a:ext cx="5092" cy="189369"/>
          </a:xfrm>
          <a:prstGeom prst="straightConnector1">
            <a:avLst/>
          </a:prstGeom>
          <a:noFill/>
          <a:ln w="9525" cap="flat" cmpd="sng" algn="ctr">
            <a:solidFill>
              <a:srgbClr val="B00058"/>
            </a:solidFill>
            <a:prstDash val="solid"/>
            <a:tailEnd type="arrow"/>
          </a:ln>
          <a:effectLst/>
        </p:spPr>
      </p:cxnSp>
      <p:cxnSp>
        <p:nvCxnSpPr>
          <p:cNvPr id="71" name="Connecteur droit 70"/>
          <p:cNvCxnSpPr/>
          <p:nvPr/>
        </p:nvCxnSpPr>
        <p:spPr>
          <a:xfrm>
            <a:off x="2790636" y="984551"/>
            <a:ext cx="0" cy="5408907"/>
          </a:xfrm>
          <a:prstGeom prst="line">
            <a:avLst/>
          </a:prstGeom>
          <a:noFill/>
          <a:ln w="9525" cap="flat" cmpd="sng" algn="ctr">
            <a:solidFill>
              <a:srgbClr val="00477F"/>
            </a:solidFill>
            <a:prstDash val="dash"/>
          </a:ln>
          <a:effectLst/>
        </p:spPr>
      </p:cxnSp>
      <p:sp>
        <p:nvSpPr>
          <p:cNvPr id="72" name="Espace réservé du contenu 2"/>
          <p:cNvSpPr txBox="1">
            <a:spLocks/>
          </p:cNvSpPr>
          <p:nvPr/>
        </p:nvSpPr>
        <p:spPr bwMode="auto">
          <a:xfrm>
            <a:off x="2120245" y="2655739"/>
            <a:ext cx="618323" cy="269195"/>
          </a:xfrm>
          <a:prstGeom prst="rect">
            <a:avLst/>
          </a:prstGeom>
          <a:solidFill>
            <a:sysClr val="window" lastClr="FFFFFF"/>
          </a:solidFill>
          <a:ln>
            <a:noFill/>
          </a:ln>
          <a:effectLst/>
          <a:extLst/>
        </p:spPr>
        <p:txBody>
          <a:bodyPr vert="horz" wrap="square" lIns="107287" tIns="53643" rIns="107287" bIns="53643" numCol="1" anchor="t" anchorCtr="0" compatLnSpc="1">
            <a:prstTxWarp prst="textNoShape">
              <a:avLst/>
            </a:prstTxWarp>
          </a:bodyPr>
          <a:lstStyle>
            <a:lvl1pPr marL="274638" indent="-274638" algn="l" rtl="0" eaLnBrk="1" fontAlgn="base" hangingPunct="1">
              <a:spcBef>
                <a:spcPct val="50000"/>
              </a:spcBef>
              <a:spcAft>
                <a:spcPct val="0"/>
              </a:spcAft>
              <a:buClr>
                <a:srgbClr val="004780"/>
              </a:buClr>
              <a:buFont typeface="Wingdings" pitchFamily="2" charset="2"/>
              <a:buChar char="§"/>
              <a:defRPr kumimoji="1" sz="2400">
                <a:solidFill>
                  <a:srgbClr val="5F5F5F"/>
                </a:solidFill>
                <a:latin typeface="+mn-lt"/>
                <a:ea typeface="+mn-ea"/>
                <a:cs typeface="+mn-cs"/>
              </a:defRPr>
            </a:lvl1pPr>
            <a:lvl2pPr marL="722313" indent="-268288" algn="l" rtl="0" eaLnBrk="1" fontAlgn="base" hangingPunct="1">
              <a:spcBef>
                <a:spcPct val="20000"/>
              </a:spcBef>
              <a:spcAft>
                <a:spcPct val="0"/>
              </a:spcAft>
              <a:buClr>
                <a:srgbClr val="004780"/>
              </a:buClr>
              <a:buSzPct val="65000"/>
              <a:buFont typeface="Webdings" pitchFamily="18" charset="2"/>
              <a:buChar char="4"/>
              <a:defRPr kumimoji="1" sz="2000">
                <a:solidFill>
                  <a:srgbClr val="5F5F5F"/>
                </a:solidFill>
                <a:latin typeface="+mn-lt"/>
              </a:defRPr>
            </a:lvl2pPr>
            <a:lvl3pPr marL="1081088" indent="-179388" algn="l" rtl="0" eaLnBrk="1" fontAlgn="base" hangingPunct="1">
              <a:spcBef>
                <a:spcPct val="20000"/>
              </a:spcBef>
              <a:spcAft>
                <a:spcPct val="0"/>
              </a:spcAft>
              <a:buClr>
                <a:srgbClr val="004780"/>
              </a:buClr>
              <a:buSzPct val="50000"/>
              <a:buFont typeface="Webdings" pitchFamily="18" charset="2"/>
              <a:buChar char="="/>
              <a:defRPr kumimoji="1" sz="1300">
                <a:solidFill>
                  <a:srgbClr val="5F5F5F"/>
                </a:solidFill>
                <a:latin typeface="+mn-lt"/>
              </a:defRPr>
            </a:lvl3pPr>
            <a:lvl4pPr marL="1344613" indent="-84138" algn="l" rtl="0" eaLnBrk="1" fontAlgn="base" hangingPunct="1">
              <a:spcBef>
                <a:spcPct val="20000"/>
              </a:spcBef>
              <a:spcAft>
                <a:spcPct val="0"/>
              </a:spcAft>
              <a:buClr>
                <a:srgbClr val="004780"/>
              </a:buClr>
              <a:buSzPct val="80000"/>
              <a:buFont typeface="Microsoft Sans Serif" pitchFamily="34" charset="0"/>
              <a:buChar char="-"/>
              <a:defRPr kumimoji="1" sz="1000">
                <a:solidFill>
                  <a:srgbClr val="5F5F5F"/>
                </a:solidFill>
                <a:latin typeface="+mn-lt"/>
              </a:defRPr>
            </a:lvl4pPr>
            <a:lvl5pPr marL="16097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5pPr>
            <a:lvl6pPr marL="20669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6pPr>
            <a:lvl7pPr marL="25241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7pPr>
            <a:lvl8pPr marL="29813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8pPr>
            <a:lvl9pPr marL="34385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9pPr>
          </a:lstStyle>
          <a:p>
            <a:pPr marL="0" indent="0" algn="ctr" defTabSz="1072866">
              <a:buNone/>
              <a:defRPr/>
            </a:pPr>
            <a:r>
              <a:rPr lang="fr-FR" altLang="fr-FR" sz="1100" i="1" kern="0" dirty="0">
                <a:solidFill>
                  <a:srgbClr val="B00058"/>
                </a:solidFill>
                <a:latin typeface="Arial"/>
              </a:rPr>
              <a:t>REST</a:t>
            </a:r>
          </a:p>
        </p:txBody>
      </p:sp>
      <p:sp>
        <p:nvSpPr>
          <p:cNvPr id="74" name="Rectangle 73"/>
          <p:cNvSpPr/>
          <p:nvPr/>
        </p:nvSpPr>
        <p:spPr>
          <a:xfrm>
            <a:off x="529213" y="937307"/>
            <a:ext cx="2009904" cy="399459"/>
          </a:xfrm>
          <a:prstGeom prst="rect">
            <a:avLst/>
          </a:prstGeom>
          <a:solidFill>
            <a:schemeClr val="accent3">
              <a:lumMod val="60000"/>
              <a:lumOff val="40000"/>
            </a:schemeClr>
          </a:solidFill>
          <a:ln w="12700" cap="flat" cmpd="sng" algn="ctr">
            <a:noFill/>
            <a:prstDash val="solid"/>
          </a:ln>
          <a:effectLst/>
        </p:spPr>
        <p:txBody>
          <a:bodyPr lIns="107287" tIns="53643" rIns="107287" bIns="53643" rtlCol="0" anchor="ctr"/>
          <a:lstStyle/>
          <a:p>
            <a:pPr algn="ctr" defTabSz="1072866" fontAlgn="auto">
              <a:spcBef>
                <a:spcPts val="0"/>
              </a:spcBef>
              <a:spcAft>
                <a:spcPts val="0"/>
              </a:spcAft>
              <a:defRPr/>
            </a:pPr>
            <a:r>
              <a:rPr lang="fr-FR" sz="1400" b="1" kern="0" dirty="0">
                <a:solidFill>
                  <a:schemeClr val="bg1"/>
                </a:solidFill>
                <a:latin typeface="Arial"/>
                <a:ea typeface="+mn-ea"/>
              </a:rPr>
              <a:t>Nouveau Portail Client</a:t>
            </a:r>
          </a:p>
        </p:txBody>
      </p:sp>
      <p:sp>
        <p:nvSpPr>
          <p:cNvPr id="75" name="Rectangle 74"/>
          <p:cNvSpPr/>
          <p:nvPr/>
        </p:nvSpPr>
        <p:spPr>
          <a:xfrm>
            <a:off x="3344124" y="937307"/>
            <a:ext cx="3414903" cy="399459"/>
          </a:xfrm>
          <a:prstGeom prst="rect">
            <a:avLst/>
          </a:prstGeom>
          <a:solidFill>
            <a:schemeClr val="accent3">
              <a:lumMod val="60000"/>
              <a:lumOff val="40000"/>
            </a:schemeClr>
          </a:solidFill>
          <a:ln w="12700" cap="flat" cmpd="sng" algn="ctr">
            <a:noFill/>
            <a:prstDash val="solid"/>
          </a:ln>
          <a:effectLst/>
        </p:spPr>
        <p:txBody>
          <a:bodyPr lIns="107287" tIns="53643" rIns="107287" bIns="53643" rtlCol="0" anchor="ctr"/>
          <a:lstStyle/>
          <a:p>
            <a:pPr algn="ctr" defTabSz="1072866" fontAlgn="auto">
              <a:spcBef>
                <a:spcPts val="0"/>
              </a:spcBef>
              <a:spcAft>
                <a:spcPts val="0"/>
              </a:spcAft>
              <a:defRPr/>
            </a:pPr>
            <a:r>
              <a:rPr lang="fr-FR" sz="1400" b="1" kern="0" dirty="0">
                <a:solidFill>
                  <a:schemeClr val="bg1"/>
                </a:solidFill>
                <a:latin typeface="Arial"/>
                <a:ea typeface="+mn-ea"/>
              </a:rPr>
              <a:t>Applications natives &amp; Objets connectés</a:t>
            </a:r>
          </a:p>
        </p:txBody>
      </p:sp>
      <p:grpSp>
        <p:nvGrpSpPr>
          <p:cNvPr id="76" name="Groupe 75"/>
          <p:cNvGrpSpPr/>
          <p:nvPr/>
        </p:nvGrpSpPr>
        <p:grpSpPr>
          <a:xfrm>
            <a:off x="3933056" y="2519184"/>
            <a:ext cx="2184001" cy="594901"/>
            <a:chOff x="2685186" y="4005164"/>
            <a:chExt cx="2016001" cy="446176"/>
          </a:xfrm>
        </p:grpSpPr>
        <p:sp>
          <p:nvSpPr>
            <p:cNvPr id="77" name="Rectangle 76"/>
            <p:cNvSpPr/>
            <p:nvPr/>
          </p:nvSpPr>
          <p:spPr>
            <a:xfrm>
              <a:off x="2685187" y="4005164"/>
              <a:ext cx="2016000" cy="446176"/>
            </a:xfrm>
            <a:prstGeom prst="rect">
              <a:avLst/>
            </a:prstGeom>
            <a:noFill/>
            <a:ln w="12700" cap="flat" cmpd="sng" algn="ctr">
              <a:solidFill>
                <a:srgbClr val="5F5F5F">
                  <a:lumMod val="60000"/>
                  <a:lumOff val="40000"/>
                </a:srgbClr>
              </a:solidFill>
              <a:prstDash val="solid"/>
            </a:ln>
            <a:effectLst/>
          </p:spPr>
          <p:txBody>
            <a:bodyPr rtlCol="0" anchor="ctr"/>
            <a:lstStyle/>
            <a:p>
              <a:pPr algn="ctr" defTabSz="1072866" fontAlgn="auto">
                <a:spcBef>
                  <a:spcPts val="0"/>
                </a:spcBef>
                <a:spcAft>
                  <a:spcPts val="0"/>
                </a:spcAft>
                <a:defRPr/>
              </a:pPr>
              <a:endParaRPr lang="fr-FR" sz="2100" kern="0" dirty="0">
                <a:solidFill>
                  <a:prstClr val="white"/>
                </a:solidFill>
                <a:latin typeface="Arial"/>
                <a:ea typeface="+mn-ea"/>
              </a:endParaRPr>
            </a:p>
          </p:txBody>
        </p:sp>
        <p:sp>
          <p:nvSpPr>
            <p:cNvPr id="78" name="Freeform 31"/>
            <p:cNvSpPr>
              <a:spLocks noEditPoints="1"/>
            </p:cNvSpPr>
            <p:nvPr/>
          </p:nvSpPr>
          <p:spPr bwMode="auto">
            <a:xfrm>
              <a:off x="2733739" y="4050669"/>
              <a:ext cx="255394" cy="208659"/>
            </a:xfrm>
            <a:custGeom>
              <a:avLst/>
              <a:gdLst>
                <a:gd name="T0" fmla="*/ 8010 w 11628"/>
                <a:gd name="T1" fmla="*/ 3465 h 9558"/>
                <a:gd name="T2" fmla="*/ 6936 w 11628"/>
                <a:gd name="T3" fmla="*/ 2791 h 9558"/>
                <a:gd name="T4" fmla="*/ 6953 w 11628"/>
                <a:gd name="T5" fmla="*/ 2113 h 9558"/>
                <a:gd name="T6" fmla="*/ 6455 w 11628"/>
                <a:gd name="T7" fmla="*/ 791 h 9558"/>
                <a:gd name="T8" fmla="*/ 5218 w 11628"/>
                <a:gd name="T9" fmla="*/ 1074 h 9558"/>
                <a:gd name="T10" fmla="*/ 4752 w 11628"/>
                <a:gd name="T11" fmla="*/ 583 h 9558"/>
                <a:gd name="T12" fmla="*/ 3466 w 11628"/>
                <a:gd name="T13" fmla="*/ 0 h 9558"/>
                <a:gd name="T14" fmla="*/ 2792 w 11628"/>
                <a:gd name="T15" fmla="*/ 1074 h 9558"/>
                <a:gd name="T16" fmla="*/ 2113 w 11628"/>
                <a:gd name="T17" fmla="*/ 1057 h 9558"/>
                <a:gd name="T18" fmla="*/ 792 w 11628"/>
                <a:gd name="T19" fmla="*/ 1554 h 9558"/>
                <a:gd name="T20" fmla="*/ 1074 w 11628"/>
                <a:gd name="T21" fmla="*/ 2791 h 9558"/>
                <a:gd name="T22" fmla="*/ 583 w 11628"/>
                <a:gd name="T23" fmla="*/ 3258 h 9558"/>
                <a:gd name="T24" fmla="*/ 0 w 11628"/>
                <a:gd name="T25" fmla="*/ 4544 h 9558"/>
                <a:gd name="T26" fmla="*/ 1074 w 11628"/>
                <a:gd name="T27" fmla="*/ 5218 h 9558"/>
                <a:gd name="T28" fmla="*/ 1057 w 11628"/>
                <a:gd name="T29" fmla="*/ 5897 h 9558"/>
                <a:gd name="T30" fmla="*/ 1554 w 11628"/>
                <a:gd name="T31" fmla="*/ 7218 h 9558"/>
                <a:gd name="T32" fmla="*/ 2792 w 11628"/>
                <a:gd name="T33" fmla="*/ 6935 h 9558"/>
                <a:gd name="T34" fmla="*/ 3258 w 11628"/>
                <a:gd name="T35" fmla="*/ 7427 h 9558"/>
                <a:gd name="T36" fmla="*/ 4544 w 11628"/>
                <a:gd name="T37" fmla="*/ 8010 h 9558"/>
                <a:gd name="T38" fmla="*/ 5221 w 11628"/>
                <a:gd name="T39" fmla="*/ 6934 h 9558"/>
                <a:gd name="T40" fmla="*/ 5894 w 11628"/>
                <a:gd name="T41" fmla="*/ 6951 h 9558"/>
                <a:gd name="T42" fmla="*/ 7218 w 11628"/>
                <a:gd name="T43" fmla="*/ 6455 h 9558"/>
                <a:gd name="T44" fmla="*/ 6935 w 11628"/>
                <a:gd name="T45" fmla="*/ 5219 h 9558"/>
                <a:gd name="T46" fmla="*/ 7427 w 11628"/>
                <a:gd name="T47" fmla="*/ 4751 h 9558"/>
                <a:gd name="T48" fmla="*/ 4005 w 11628"/>
                <a:gd name="T49" fmla="*/ 5473 h 9558"/>
                <a:gd name="T50" fmla="*/ 4005 w 11628"/>
                <a:gd name="T51" fmla="*/ 2536 h 9558"/>
                <a:gd name="T52" fmla="*/ 4005 w 11628"/>
                <a:gd name="T53" fmla="*/ 5473 h 9558"/>
                <a:gd name="T54" fmla="*/ 11628 w 11628"/>
                <a:gd name="T55" fmla="*/ 7142 h 9558"/>
                <a:gd name="T56" fmla="*/ 11056 w 11628"/>
                <a:gd name="T57" fmla="*/ 6784 h 9558"/>
                <a:gd name="T58" fmla="*/ 11066 w 11628"/>
                <a:gd name="T59" fmla="*/ 6423 h 9558"/>
                <a:gd name="T60" fmla="*/ 10801 w 11628"/>
                <a:gd name="T61" fmla="*/ 5721 h 9558"/>
                <a:gd name="T62" fmla="*/ 10144 w 11628"/>
                <a:gd name="T63" fmla="*/ 5871 h 9558"/>
                <a:gd name="T64" fmla="*/ 9895 w 11628"/>
                <a:gd name="T65" fmla="*/ 5610 h 9558"/>
                <a:gd name="T66" fmla="*/ 9212 w 11628"/>
                <a:gd name="T67" fmla="*/ 5300 h 9558"/>
                <a:gd name="T68" fmla="*/ 8854 w 11628"/>
                <a:gd name="T69" fmla="*/ 5871 h 9558"/>
                <a:gd name="T70" fmla="*/ 8493 w 11628"/>
                <a:gd name="T71" fmla="*/ 5862 h 9558"/>
                <a:gd name="T72" fmla="*/ 7790 w 11628"/>
                <a:gd name="T73" fmla="*/ 6126 h 9558"/>
                <a:gd name="T74" fmla="*/ 7941 w 11628"/>
                <a:gd name="T75" fmla="*/ 6784 h 9558"/>
                <a:gd name="T76" fmla="*/ 7679 w 11628"/>
                <a:gd name="T77" fmla="*/ 7032 h 9558"/>
                <a:gd name="T78" fmla="*/ 7369 w 11628"/>
                <a:gd name="T79" fmla="*/ 7716 h 9558"/>
                <a:gd name="T80" fmla="*/ 7940 w 11628"/>
                <a:gd name="T81" fmla="*/ 8074 h 9558"/>
                <a:gd name="T82" fmla="*/ 7931 w 11628"/>
                <a:gd name="T83" fmla="*/ 8435 h 9558"/>
                <a:gd name="T84" fmla="*/ 8196 w 11628"/>
                <a:gd name="T85" fmla="*/ 9137 h 9558"/>
                <a:gd name="T86" fmla="*/ 8853 w 11628"/>
                <a:gd name="T87" fmla="*/ 8987 h 9558"/>
                <a:gd name="T88" fmla="*/ 9102 w 11628"/>
                <a:gd name="T89" fmla="*/ 9248 h 9558"/>
                <a:gd name="T90" fmla="*/ 9785 w 11628"/>
                <a:gd name="T91" fmla="*/ 9558 h 9558"/>
                <a:gd name="T92" fmla="*/ 10145 w 11628"/>
                <a:gd name="T93" fmla="*/ 8986 h 9558"/>
                <a:gd name="T94" fmla="*/ 10502 w 11628"/>
                <a:gd name="T95" fmla="*/ 8995 h 9558"/>
                <a:gd name="T96" fmla="*/ 11207 w 11628"/>
                <a:gd name="T97" fmla="*/ 8732 h 9558"/>
                <a:gd name="T98" fmla="*/ 11056 w 11628"/>
                <a:gd name="T99" fmla="*/ 8074 h 9558"/>
                <a:gd name="T100" fmla="*/ 11318 w 11628"/>
                <a:gd name="T101" fmla="*/ 7826 h 9558"/>
                <a:gd name="T102" fmla="*/ 9498 w 11628"/>
                <a:gd name="T103" fmla="*/ 8210 h 9558"/>
                <a:gd name="T104" fmla="*/ 9498 w 11628"/>
                <a:gd name="T105" fmla="*/ 6648 h 9558"/>
                <a:gd name="T106" fmla="*/ 9498 w 11628"/>
                <a:gd name="T107" fmla="*/ 8210 h 9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28" h="9558">
                  <a:moveTo>
                    <a:pt x="8010" y="4544"/>
                  </a:moveTo>
                  <a:lnTo>
                    <a:pt x="8010" y="3465"/>
                  </a:lnTo>
                  <a:lnTo>
                    <a:pt x="7427" y="3258"/>
                  </a:lnTo>
                  <a:cubicBezTo>
                    <a:pt x="7205" y="3179"/>
                    <a:pt x="7026" y="3009"/>
                    <a:pt x="6936" y="2791"/>
                  </a:cubicBezTo>
                  <a:cubicBezTo>
                    <a:pt x="6936" y="2791"/>
                    <a:pt x="6936" y="2791"/>
                    <a:pt x="6936" y="2791"/>
                  </a:cubicBezTo>
                  <a:cubicBezTo>
                    <a:pt x="6845" y="2573"/>
                    <a:pt x="6851" y="2326"/>
                    <a:pt x="6953" y="2113"/>
                  </a:cubicBezTo>
                  <a:lnTo>
                    <a:pt x="7218" y="1554"/>
                  </a:lnTo>
                  <a:lnTo>
                    <a:pt x="6455" y="791"/>
                  </a:lnTo>
                  <a:lnTo>
                    <a:pt x="5897" y="1057"/>
                  </a:lnTo>
                  <a:cubicBezTo>
                    <a:pt x="5684" y="1158"/>
                    <a:pt x="5437" y="1165"/>
                    <a:pt x="5218" y="1074"/>
                  </a:cubicBezTo>
                  <a:cubicBezTo>
                    <a:pt x="5218" y="1074"/>
                    <a:pt x="5218" y="1074"/>
                    <a:pt x="5218" y="1074"/>
                  </a:cubicBezTo>
                  <a:cubicBezTo>
                    <a:pt x="5000" y="984"/>
                    <a:pt x="4831" y="805"/>
                    <a:pt x="4752" y="583"/>
                  </a:cubicBezTo>
                  <a:lnTo>
                    <a:pt x="4544" y="0"/>
                  </a:lnTo>
                  <a:lnTo>
                    <a:pt x="3466" y="0"/>
                  </a:lnTo>
                  <a:lnTo>
                    <a:pt x="3258" y="583"/>
                  </a:lnTo>
                  <a:cubicBezTo>
                    <a:pt x="3179" y="805"/>
                    <a:pt x="3010" y="984"/>
                    <a:pt x="2792" y="1074"/>
                  </a:cubicBezTo>
                  <a:cubicBezTo>
                    <a:pt x="2792" y="1074"/>
                    <a:pt x="2791" y="1074"/>
                    <a:pt x="2791" y="1074"/>
                  </a:cubicBezTo>
                  <a:cubicBezTo>
                    <a:pt x="2573" y="1165"/>
                    <a:pt x="2326" y="1158"/>
                    <a:pt x="2113" y="1057"/>
                  </a:cubicBezTo>
                  <a:lnTo>
                    <a:pt x="1554" y="791"/>
                  </a:lnTo>
                  <a:lnTo>
                    <a:pt x="792" y="1554"/>
                  </a:lnTo>
                  <a:lnTo>
                    <a:pt x="1057" y="2113"/>
                  </a:lnTo>
                  <a:cubicBezTo>
                    <a:pt x="1159" y="2326"/>
                    <a:pt x="1165" y="2573"/>
                    <a:pt x="1074" y="2791"/>
                  </a:cubicBezTo>
                  <a:cubicBezTo>
                    <a:pt x="1074" y="2791"/>
                    <a:pt x="1074" y="2791"/>
                    <a:pt x="1074" y="2792"/>
                  </a:cubicBezTo>
                  <a:cubicBezTo>
                    <a:pt x="984" y="3010"/>
                    <a:pt x="805" y="3179"/>
                    <a:pt x="583" y="3258"/>
                  </a:cubicBezTo>
                  <a:lnTo>
                    <a:pt x="0" y="3465"/>
                  </a:lnTo>
                  <a:lnTo>
                    <a:pt x="0" y="4544"/>
                  </a:lnTo>
                  <a:lnTo>
                    <a:pt x="583" y="4751"/>
                  </a:lnTo>
                  <a:cubicBezTo>
                    <a:pt x="805" y="4830"/>
                    <a:pt x="984" y="5000"/>
                    <a:pt x="1074" y="5218"/>
                  </a:cubicBezTo>
                  <a:cubicBezTo>
                    <a:pt x="1074" y="5218"/>
                    <a:pt x="1074" y="5218"/>
                    <a:pt x="1074" y="5218"/>
                  </a:cubicBezTo>
                  <a:cubicBezTo>
                    <a:pt x="1165" y="5437"/>
                    <a:pt x="1159" y="5683"/>
                    <a:pt x="1057" y="5897"/>
                  </a:cubicBezTo>
                  <a:lnTo>
                    <a:pt x="792" y="6455"/>
                  </a:lnTo>
                  <a:lnTo>
                    <a:pt x="1554" y="7218"/>
                  </a:lnTo>
                  <a:lnTo>
                    <a:pt x="2113" y="6953"/>
                  </a:lnTo>
                  <a:cubicBezTo>
                    <a:pt x="2326" y="6851"/>
                    <a:pt x="2573" y="6845"/>
                    <a:pt x="2792" y="6935"/>
                  </a:cubicBezTo>
                  <a:cubicBezTo>
                    <a:pt x="2792" y="6935"/>
                    <a:pt x="2792" y="6935"/>
                    <a:pt x="2792" y="6935"/>
                  </a:cubicBezTo>
                  <a:cubicBezTo>
                    <a:pt x="3010" y="7026"/>
                    <a:pt x="3179" y="7204"/>
                    <a:pt x="3258" y="7427"/>
                  </a:cubicBezTo>
                  <a:lnTo>
                    <a:pt x="3466" y="8010"/>
                  </a:lnTo>
                  <a:lnTo>
                    <a:pt x="4544" y="8010"/>
                  </a:lnTo>
                  <a:lnTo>
                    <a:pt x="4750" y="7430"/>
                  </a:lnTo>
                  <a:cubicBezTo>
                    <a:pt x="4830" y="7206"/>
                    <a:pt x="5001" y="7026"/>
                    <a:pt x="5221" y="6934"/>
                  </a:cubicBezTo>
                  <a:cubicBezTo>
                    <a:pt x="5221" y="6934"/>
                    <a:pt x="5221" y="6934"/>
                    <a:pt x="5221" y="6934"/>
                  </a:cubicBezTo>
                  <a:cubicBezTo>
                    <a:pt x="5438" y="6844"/>
                    <a:pt x="5682" y="6850"/>
                    <a:pt x="5894" y="6951"/>
                  </a:cubicBezTo>
                  <a:lnTo>
                    <a:pt x="6455" y="7218"/>
                  </a:lnTo>
                  <a:lnTo>
                    <a:pt x="7218" y="6455"/>
                  </a:lnTo>
                  <a:lnTo>
                    <a:pt x="6953" y="5897"/>
                  </a:lnTo>
                  <a:cubicBezTo>
                    <a:pt x="6851" y="5683"/>
                    <a:pt x="6845" y="5437"/>
                    <a:pt x="6935" y="5219"/>
                  </a:cubicBezTo>
                  <a:cubicBezTo>
                    <a:pt x="6935" y="5218"/>
                    <a:pt x="6936" y="5218"/>
                    <a:pt x="6936" y="5218"/>
                  </a:cubicBezTo>
                  <a:cubicBezTo>
                    <a:pt x="7026" y="5000"/>
                    <a:pt x="7205" y="4830"/>
                    <a:pt x="7427" y="4751"/>
                  </a:cubicBezTo>
                  <a:lnTo>
                    <a:pt x="8010" y="4544"/>
                  </a:lnTo>
                  <a:close/>
                  <a:moveTo>
                    <a:pt x="4005" y="5473"/>
                  </a:moveTo>
                  <a:cubicBezTo>
                    <a:pt x="3194" y="5473"/>
                    <a:pt x="2536" y="4816"/>
                    <a:pt x="2536" y="4005"/>
                  </a:cubicBezTo>
                  <a:cubicBezTo>
                    <a:pt x="2536" y="3194"/>
                    <a:pt x="3194" y="2536"/>
                    <a:pt x="4005" y="2536"/>
                  </a:cubicBezTo>
                  <a:cubicBezTo>
                    <a:pt x="4816" y="2536"/>
                    <a:pt x="5474" y="3194"/>
                    <a:pt x="5474" y="4005"/>
                  </a:cubicBezTo>
                  <a:cubicBezTo>
                    <a:pt x="5474" y="4816"/>
                    <a:pt x="4816" y="5473"/>
                    <a:pt x="4005" y="5473"/>
                  </a:cubicBezTo>
                  <a:close/>
                  <a:moveTo>
                    <a:pt x="11628" y="7716"/>
                  </a:moveTo>
                  <a:lnTo>
                    <a:pt x="11628" y="7142"/>
                  </a:lnTo>
                  <a:lnTo>
                    <a:pt x="11318" y="7032"/>
                  </a:lnTo>
                  <a:cubicBezTo>
                    <a:pt x="11200" y="6990"/>
                    <a:pt x="11104" y="6900"/>
                    <a:pt x="11056" y="6784"/>
                  </a:cubicBezTo>
                  <a:cubicBezTo>
                    <a:pt x="11056" y="6784"/>
                    <a:pt x="11056" y="6784"/>
                    <a:pt x="11056" y="6784"/>
                  </a:cubicBezTo>
                  <a:cubicBezTo>
                    <a:pt x="11008" y="6668"/>
                    <a:pt x="11012" y="6537"/>
                    <a:pt x="11066" y="6423"/>
                  </a:cubicBezTo>
                  <a:lnTo>
                    <a:pt x="11207" y="6126"/>
                  </a:lnTo>
                  <a:lnTo>
                    <a:pt x="10801" y="5721"/>
                  </a:lnTo>
                  <a:lnTo>
                    <a:pt x="10504" y="5862"/>
                  </a:lnTo>
                  <a:cubicBezTo>
                    <a:pt x="10391" y="5916"/>
                    <a:pt x="10260" y="5919"/>
                    <a:pt x="10144" y="5871"/>
                  </a:cubicBezTo>
                  <a:lnTo>
                    <a:pt x="10143" y="5871"/>
                  </a:lnTo>
                  <a:cubicBezTo>
                    <a:pt x="10028" y="5823"/>
                    <a:pt x="9937" y="5728"/>
                    <a:pt x="9895" y="5610"/>
                  </a:cubicBezTo>
                  <a:lnTo>
                    <a:pt x="9785" y="5300"/>
                  </a:lnTo>
                  <a:lnTo>
                    <a:pt x="9212" y="5300"/>
                  </a:lnTo>
                  <a:lnTo>
                    <a:pt x="9102" y="5610"/>
                  </a:lnTo>
                  <a:cubicBezTo>
                    <a:pt x="9060" y="5728"/>
                    <a:pt x="8969" y="5823"/>
                    <a:pt x="8854" y="5871"/>
                  </a:cubicBezTo>
                  <a:lnTo>
                    <a:pt x="8853" y="5871"/>
                  </a:lnTo>
                  <a:cubicBezTo>
                    <a:pt x="8737" y="5919"/>
                    <a:pt x="8606" y="5916"/>
                    <a:pt x="8493" y="5862"/>
                  </a:cubicBezTo>
                  <a:lnTo>
                    <a:pt x="8196" y="5721"/>
                  </a:lnTo>
                  <a:lnTo>
                    <a:pt x="7790" y="6126"/>
                  </a:lnTo>
                  <a:lnTo>
                    <a:pt x="7931" y="6423"/>
                  </a:lnTo>
                  <a:cubicBezTo>
                    <a:pt x="7985" y="6537"/>
                    <a:pt x="7989" y="6668"/>
                    <a:pt x="7941" y="6784"/>
                  </a:cubicBezTo>
                  <a:cubicBezTo>
                    <a:pt x="7941" y="6784"/>
                    <a:pt x="7941" y="6784"/>
                    <a:pt x="7940" y="6784"/>
                  </a:cubicBezTo>
                  <a:cubicBezTo>
                    <a:pt x="7892" y="6900"/>
                    <a:pt x="7798" y="6990"/>
                    <a:pt x="7679" y="7032"/>
                  </a:cubicBezTo>
                  <a:lnTo>
                    <a:pt x="7369" y="7142"/>
                  </a:lnTo>
                  <a:lnTo>
                    <a:pt x="7369" y="7716"/>
                  </a:lnTo>
                  <a:lnTo>
                    <a:pt x="7679" y="7826"/>
                  </a:lnTo>
                  <a:cubicBezTo>
                    <a:pt x="7797" y="7868"/>
                    <a:pt x="7893" y="7958"/>
                    <a:pt x="7940" y="8074"/>
                  </a:cubicBezTo>
                  <a:cubicBezTo>
                    <a:pt x="7941" y="8074"/>
                    <a:pt x="7941" y="8074"/>
                    <a:pt x="7941" y="8074"/>
                  </a:cubicBezTo>
                  <a:cubicBezTo>
                    <a:pt x="7989" y="8190"/>
                    <a:pt x="7985" y="8321"/>
                    <a:pt x="7931" y="8435"/>
                  </a:cubicBezTo>
                  <a:lnTo>
                    <a:pt x="7790" y="8732"/>
                  </a:lnTo>
                  <a:lnTo>
                    <a:pt x="8196" y="9137"/>
                  </a:lnTo>
                  <a:lnTo>
                    <a:pt x="8493" y="8996"/>
                  </a:lnTo>
                  <a:cubicBezTo>
                    <a:pt x="8606" y="8942"/>
                    <a:pt x="8737" y="8939"/>
                    <a:pt x="8853" y="8987"/>
                  </a:cubicBezTo>
                  <a:cubicBezTo>
                    <a:pt x="8853" y="8987"/>
                    <a:pt x="8853" y="8987"/>
                    <a:pt x="8854" y="8987"/>
                  </a:cubicBezTo>
                  <a:cubicBezTo>
                    <a:pt x="8969" y="9035"/>
                    <a:pt x="9059" y="9130"/>
                    <a:pt x="9102" y="9248"/>
                  </a:cubicBezTo>
                  <a:lnTo>
                    <a:pt x="9212" y="9558"/>
                  </a:lnTo>
                  <a:lnTo>
                    <a:pt x="9785" y="9558"/>
                  </a:lnTo>
                  <a:lnTo>
                    <a:pt x="9895" y="9250"/>
                  </a:lnTo>
                  <a:cubicBezTo>
                    <a:pt x="9937" y="9131"/>
                    <a:pt x="10028" y="9035"/>
                    <a:pt x="10145" y="8986"/>
                  </a:cubicBezTo>
                  <a:cubicBezTo>
                    <a:pt x="10145" y="8986"/>
                    <a:pt x="10145" y="8986"/>
                    <a:pt x="10145" y="8986"/>
                  </a:cubicBezTo>
                  <a:cubicBezTo>
                    <a:pt x="10260" y="8938"/>
                    <a:pt x="10390" y="8942"/>
                    <a:pt x="10502" y="8995"/>
                  </a:cubicBezTo>
                  <a:lnTo>
                    <a:pt x="10801" y="9137"/>
                  </a:lnTo>
                  <a:lnTo>
                    <a:pt x="11207" y="8732"/>
                  </a:lnTo>
                  <a:lnTo>
                    <a:pt x="11066" y="8435"/>
                  </a:lnTo>
                  <a:cubicBezTo>
                    <a:pt x="11012" y="8321"/>
                    <a:pt x="11008" y="8190"/>
                    <a:pt x="11056" y="8074"/>
                  </a:cubicBezTo>
                  <a:cubicBezTo>
                    <a:pt x="11056" y="8074"/>
                    <a:pt x="11056" y="8074"/>
                    <a:pt x="11056" y="8074"/>
                  </a:cubicBezTo>
                  <a:cubicBezTo>
                    <a:pt x="11105" y="7958"/>
                    <a:pt x="11200" y="7868"/>
                    <a:pt x="11318" y="7826"/>
                  </a:cubicBezTo>
                  <a:lnTo>
                    <a:pt x="11628" y="7716"/>
                  </a:lnTo>
                  <a:close/>
                  <a:moveTo>
                    <a:pt x="9498" y="8210"/>
                  </a:moveTo>
                  <a:cubicBezTo>
                    <a:pt x="9067" y="8210"/>
                    <a:pt x="8718" y="7860"/>
                    <a:pt x="8718" y="7429"/>
                  </a:cubicBezTo>
                  <a:cubicBezTo>
                    <a:pt x="8718" y="6998"/>
                    <a:pt x="9067" y="6648"/>
                    <a:pt x="9498" y="6648"/>
                  </a:cubicBezTo>
                  <a:cubicBezTo>
                    <a:pt x="9930" y="6648"/>
                    <a:pt x="10279" y="6998"/>
                    <a:pt x="10279" y="7429"/>
                  </a:cubicBezTo>
                  <a:cubicBezTo>
                    <a:pt x="10279" y="7860"/>
                    <a:pt x="9930" y="8210"/>
                    <a:pt x="9498" y="8210"/>
                  </a:cubicBezTo>
                  <a:close/>
                </a:path>
              </a:pathLst>
            </a:custGeom>
            <a:solidFill>
              <a:srgbClr val="5F5F5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072866">
                <a:defRPr/>
              </a:pPr>
              <a:endParaRPr lang="fr-FR" sz="2100" kern="0" dirty="0">
                <a:solidFill>
                  <a:srgbClr val="5F5F5F"/>
                </a:solidFill>
                <a:latin typeface="Arial"/>
              </a:endParaRPr>
            </a:p>
          </p:txBody>
        </p:sp>
        <p:sp>
          <p:nvSpPr>
            <p:cNvPr id="79" name="Espace réservé du contenu 2"/>
            <p:cNvSpPr txBox="1">
              <a:spLocks/>
            </p:cNvSpPr>
            <p:nvPr/>
          </p:nvSpPr>
          <p:spPr bwMode="auto">
            <a:xfrm>
              <a:off x="3130878" y="4025269"/>
              <a:ext cx="1555534" cy="234059"/>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5F5F5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4638" indent="-274638" algn="l" rtl="0" eaLnBrk="1" fontAlgn="base" hangingPunct="1">
                <a:spcBef>
                  <a:spcPct val="50000"/>
                </a:spcBef>
                <a:spcAft>
                  <a:spcPct val="0"/>
                </a:spcAft>
                <a:buClr>
                  <a:srgbClr val="004780"/>
                </a:buClr>
                <a:buFont typeface="Wingdings" pitchFamily="2" charset="2"/>
                <a:buChar char="§"/>
                <a:defRPr kumimoji="1" sz="2400">
                  <a:solidFill>
                    <a:srgbClr val="5F5F5F"/>
                  </a:solidFill>
                  <a:latin typeface="+mn-lt"/>
                  <a:ea typeface="+mn-ea"/>
                  <a:cs typeface="+mn-cs"/>
                </a:defRPr>
              </a:lvl1pPr>
              <a:lvl2pPr marL="722313" indent="-268288" algn="l" rtl="0" eaLnBrk="1" fontAlgn="base" hangingPunct="1">
                <a:spcBef>
                  <a:spcPct val="20000"/>
                </a:spcBef>
                <a:spcAft>
                  <a:spcPct val="0"/>
                </a:spcAft>
                <a:buClr>
                  <a:srgbClr val="004780"/>
                </a:buClr>
                <a:buSzPct val="65000"/>
                <a:buFont typeface="Webdings" pitchFamily="18" charset="2"/>
                <a:buChar char="4"/>
                <a:defRPr kumimoji="1" sz="2000">
                  <a:solidFill>
                    <a:srgbClr val="5F5F5F"/>
                  </a:solidFill>
                  <a:latin typeface="+mn-lt"/>
                </a:defRPr>
              </a:lvl2pPr>
              <a:lvl3pPr marL="1081088" indent="-179388" algn="l" rtl="0" eaLnBrk="1" fontAlgn="base" hangingPunct="1">
                <a:spcBef>
                  <a:spcPct val="20000"/>
                </a:spcBef>
                <a:spcAft>
                  <a:spcPct val="0"/>
                </a:spcAft>
                <a:buClr>
                  <a:srgbClr val="004780"/>
                </a:buClr>
                <a:buSzPct val="50000"/>
                <a:buFont typeface="Webdings" pitchFamily="18" charset="2"/>
                <a:buChar char="="/>
                <a:defRPr kumimoji="1" sz="1300">
                  <a:solidFill>
                    <a:srgbClr val="5F5F5F"/>
                  </a:solidFill>
                  <a:latin typeface="+mn-lt"/>
                </a:defRPr>
              </a:lvl3pPr>
              <a:lvl4pPr marL="1344613" indent="-84138" algn="l" rtl="0" eaLnBrk="1" fontAlgn="base" hangingPunct="1">
                <a:spcBef>
                  <a:spcPct val="20000"/>
                </a:spcBef>
                <a:spcAft>
                  <a:spcPct val="0"/>
                </a:spcAft>
                <a:buClr>
                  <a:srgbClr val="004780"/>
                </a:buClr>
                <a:buSzPct val="80000"/>
                <a:buFont typeface="Microsoft Sans Serif" pitchFamily="34" charset="0"/>
                <a:buChar char="-"/>
                <a:defRPr kumimoji="1" sz="1000">
                  <a:solidFill>
                    <a:srgbClr val="5F5F5F"/>
                  </a:solidFill>
                  <a:latin typeface="+mn-lt"/>
                </a:defRPr>
              </a:lvl4pPr>
              <a:lvl5pPr marL="16097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5pPr>
              <a:lvl6pPr marL="20669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6pPr>
              <a:lvl7pPr marL="25241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7pPr>
              <a:lvl8pPr marL="29813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8pPr>
              <a:lvl9pPr marL="34385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9pPr>
            </a:lstStyle>
            <a:p>
              <a:pPr marL="0" indent="0" algn="ctr" defTabSz="1072866">
                <a:buNone/>
                <a:defRPr/>
              </a:pPr>
              <a:r>
                <a:rPr lang="fr-FR" altLang="fr-FR" sz="1300" i="1" kern="0" dirty="0">
                  <a:latin typeface="Arial"/>
                </a:rPr>
                <a:t>API Management</a:t>
              </a:r>
            </a:p>
          </p:txBody>
        </p:sp>
        <p:sp>
          <p:nvSpPr>
            <p:cNvPr id="80" name="Rectangle 79"/>
            <p:cNvSpPr/>
            <p:nvPr/>
          </p:nvSpPr>
          <p:spPr>
            <a:xfrm>
              <a:off x="2685186" y="4300678"/>
              <a:ext cx="2016001" cy="150662"/>
            </a:xfrm>
            <a:prstGeom prst="rect">
              <a:avLst/>
            </a:prstGeom>
            <a:solidFill>
              <a:srgbClr val="5F5F5F">
                <a:lumMod val="60000"/>
                <a:lumOff val="40000"/>
              </a:srgbClr>
            </a:solidFill>
            <a:ln w="12700" cap="flat" cmpd="sng" algn="ctr">
              <a:solidFill>
                <a:srgbClr val="5F5F5F">
                  <a:lumMod val="60000"/>
                  <a:lumOff val="40000"/>
                </a:srgbClr>
              </a:solidFill>
              <a:prstDash val="solid"/>
            </a:ln>
            <a:effectLst/>
          </p:spPr>
          <p:txBody>
            <a:bodyPr rtlCol="0" anchor="ctr"/>
            <a:lstStyle/>
            <a:p>
              <a:pPr algn="ctr" defTabSz="1072866" fontAlgn="auto">
                <a:spcBef>
                  <a:spcPts val="0"/>
                </a:spcBef>
                <a:spcAft>
                  <a:spcPts val="0"/>
                </a:spcAft>
                <a:defRPr/>
              </a:pPr>
              <a:r>
                <a:rPr lang="fr-FR" sz="1600" b="1" kern="0" dirty="0">
                  <a:solidFill>
                    <a:prstClr val="white"/>
                  </a:solidFill>
                  <a:latin typeface="Arial"/>
                  <a:ea typeface="+mn-ea"/>
                </a:rPr>
                <a:t>API</a:t>
              </a:r>
            </a:p>
          </p:txBody>
        </p:sp>
      </p:grpSp>
      <p:sp>
        <p:nvSpPr>
          <p:cNvPr id="81" name="Rectangle 80"/>
          <p:cNvSpPr/>
          <p:nvPr/>
        </p:nvSpPr>
        <p:spPr>
          <a:xfrm>
            <a:off x="3698788" y="1701171"/>
            <a:ext cx="1014000" cy="383639"/>
          </a:xfrm>
          <a:prstGeom prst="rect">
            <a:avLst/>
          </a:prstGeom>
          <a:solidFill>
            <a:srgbClr val="5F5F5F">
              <a:lumMod val="60000"/>
              <a:lumOff val="40000"/>
            </a:srgbClr>
          </a:solidFill>
          <a:ln w="12700" cap="flat" cmpd="sng" algn="ctr">
            <a:solidFill>
              <a:srgbClr val="5F5F5F">
                <a:lumMod val="60000"/>
                <a:lumOff val="40000"/>
              </a:srgbClr>
            </a:solidFill>
            <a:prstDash val="solid"/>
          </a:ln>
          <a:effectLst/>
        </p:spPr>
        <p:txBody>
          <a:bodyPr lIns="107287" tIns="53643" rIns="107287" bIns="53643" rtlCol="0" anchor="ctr"/>
          <a:lstStyle/>
          <a:p>
            <a:pPr algn="ctr" defTabSz="1072866" fontAlgn="auto">
              <a:spcBef>
                <a:spcPts val="0"/>
              </a:spcBef>
              <a:spcAft>
                <a:spcPts val="0"/>
              </a:spcAft>
              <a:defRPr/>
            </a:pPr>
            <a:r>
              <a:rPr lang="fr-FR" sz="1100" b="1" kern="0" dirty="0">
                <a:solidFill>
                  <a:prstClr val="white"/>
                </a:solidFill>
                <a:latin typeface="Arial"/>
                <a:ea typeface="+mn-ea"/>
              </a:rPr>
              <a:t>Apps</a:t>
            </a:r>
            <a:br>
              <a:rPr lang="fr-FR" sz="1100" b="1" kern="0" dirty="0">
                <a:solidFill>
                  <a:prstClr val="white"/>
                </a:solidFill>
                <a:latin typeface="Arial"/>
                <a:ea typeface="+mn-ea"/>
              </a:rPr>
            </a:br>
            <a:r>
              <a:rPr lang="fr-FR" sz="1100" b="1" i="1" kern="0" dirty="0">
                <a:solidFill>
                  <a:prstClr val="white"/>
                </a:solidFill>
                <a:latin typeface="Arial"/>
                <a:ea typeface="+mn-ea"/>
              </a:rPr>
              <a:t>Ma Banque</a:t>
            </a:r>
          </a:p>
        </p:txBody>
      </p:sp>
      <p:sp>
        <p:nvSpPr>
          <p:cNvPr id="82" name="Rectangle 81"/>
          <p:cNvSpPr/>
          <p:nvPr/>
        </p:nvSpPr>
        <p:spPr>
          <a:xfrm>
            <a:off x="8923656" y="1701171"/>
            <a:ext cx="936000" cy="383639"/>
          </a:xfrm>
          <a:prstGeom prst="rect">
            <a:avLst/>
          </a:prstGeom>
          <a:solidFill>
            <a:srgbClr val="5F5F5F">
              <a:lumMod val="60000"/>
              <a:lumOff val="40000"/>
            </a:srgbClr>
          </a:solidFill>
          <a:ln w="12700" cap="flat" cmpd="sng" algn="ctr">
            <a:solidFill>
              <a:srgbClr val="5F5F5F">
                <a:lumMod val="60000"/>
                <a:lumOff val="40000"/>
              </a:srgbClr>
            </a:solidFill>
            <a:prstDash val="solid"/>
          </a:ln>
          <a:effectLst/>
        </p:spPr>
        <p:txBody>
          <a:bodyPr lIns="107287" tIns="53643" rIns="107287" bIns="53643" rtlCol="0" anchor="ctr"/>
          <a:lstStyle/>
          <a:p>
            <a:pPr algn="ctr" defTabSz="1072866" fontAlgn="auto">
              <a:spcBef>
                <a:spcPts val="0"/>
              </a:spcBef>
              <a:spcAft>
                <a:spcPts val="0"/>
              </a:spcAft>
              <a:defRPr/>
            </a:pPr>
            <a:r>
              <a:rPr lang="fr-FR" sz="1050" b="1" kern="0" dirty="0">
                <a:solidFill>
                  <a:prstClr val="white"/>
                </a:solidFill>
                <a:latin typeface="Arial"/>
                <a:ea typeface="+mn-ea"/>
              </a:rPr>
              <a:t>Apps</a:t>
            </a:r>
            <a:br>
              <a:rPr lang="fr-FR" sz="1050" b="1" kern="0" dirty="0">
                <a:solidFill>
                  <a:prstClr val="white"/>
                </a:solidFill>
                <a:latin typeface="Arial"/>
                <a:ea typeface="+mn-ea"/>
              </a:rPr>
            </a:br>
            <a:r>
              <a:rPr lang="fr-FR" sz="1050" b="1" i="1" kern="0" dirty="0">
                <a:solidFill>
                  <a:prstClr val="white"/>
                </a:solidFill>
                <a:latin typeface="Arial"/>
                <a:ea typeface="+mn-ea"/>
              </a:rPr>
              <a:t>Producteur</a:t>
            </a:r>
          </a:p>
        </p:txBody>
      </p:sp>
      <p:sp>
        <p:nvSpPr>
          <p:cNvPr id="83" name="Rectangle 82"/>
          <p:cNvSpPr/>
          <p:nvPr/>
        </p:nvSpPr>
        <p:spPr>
          <a:xfrm>
            <a:off x="7862027" y="1701171"/>
            <a:ext cx="936000" cy="383639"/>
          </a:xfrm>
          <a:prstGeom prst="rect">
            <a:avLst/>
          </a:prstGeom>
          <a:solidFill>
            <a:srgbClr val="5F5F5F">
              <a:lumMod val="60000"/>
              <a:lumOff val="40000"/>
            </a:srgbClr>
          </a:solidFill>
          <a:ln w="12700" cap="flat" cmpd="sng" algn="ctr">
            <a:noFill/>
            <a:prstDash val="solid"/>
          </a:ln>
          <a:effectLst/>
        </p:spPr>
        <p:txBody>
          <a:bodyPr lIns="107287" tIns="53643" rIns="107287" bIns="53643" rtlCol="0" anchor="ctr"/>
          <a:lstStyle/>
          <a:p>
            <a:pPr algn="ctr" defTabSz="1072866" fontAlgn="auto">
              <a:spcBef>
                <a:spcPts val="0"/>
              </a:spcBef>
              <a:spcAft>
                <a:spcPts val="0"/>
              </a:spcAft>
              <a:defRPr/>
            </a:pPr>
            <a:r>
              <a:rPr lang="fr-FR" sz="1200" b="1" kern="0" dirty="0">
                <a:solidFill>
                  <a:prstClr val="white"/>
                </a:solidFill>
                <a:latin typeface="Arial"/>
                <a:ea typeface="+mn-ea"/>
              </a:rPr>
              <a:t>Apps</a:t>
            </a:r>
          </a:p>
          <a:p>
            <a:pPr algn="ctr" defTabSz="1072866" fontAlgn="auto">
              <a:spcBef>
                <a:spcPts val="0"/>
              </a:spcBef>
              <a:spcAft>
                <a:spcPts val="0"/>
              </a:spcAft>
              <a:defRPr/>
            </a:pPr>
            <a:r>
              <a:rPr lang="fr-FR" sz="1200" b="1" i="1" kern="0" dirty="0">
                <a:solidFill>
                  <a:prstClr val="white"/>
                </a:solidFill>
                <a:latin typeface="Arial"/>
                <a:ea typeface="+mn-ea"/>
              </a:rPr>
              <a:t>CA-Store</a:t>
            </a:r>
          </a:p>
        </p:txBody>
      </p:sp>
      <p:sp>
        <p:nvSpPr>
          <p:cNvPr id="84" name="Rectangle 83"/>
          <p:cNvSpPr/>
          <p:nvPr/>
        </p:nvSpPr>
        <p:spPr>
          <a:xfrm>
            <a:off x="8136567" y="937307"/>
            <a:ext cx="1560000" cy="399460"/>
          </a:xfrm>
          <a:prstGeom prst="rect">
            <a:avLst/>
          </a:prstGeom>
          <a:solidFill>
            <a:schemeClr val="accent3">
              <a:lumMod val="60000"/>
              <a:lumOff val="40000"/>
            </a:schemeClr>
          </a:solidFill>
          <a:ln w="12700" cap="flat" cmpd="sng" algn="ctr">
            <a:noFill/>
            <a:prstDash val="solid"/>
          </a:ln>
          <a:effectLst/>
        </p:spPr>
        <p:txBody>
          <a:bodyPr lIns="107287" tIns="53643" rIns="107287" bIns="53643" rtlCol="0" anchor="ctr"/>
          <a:lstStyle/>
          <a:p>
            <a:pPr algn="ctr" defTabSz="1072866" fontAlgn="auto">
              <a:spcBef>
                <a:spcPts val="0"/>
              </a:spcBef>
              <a:spcAft>
                <a:spcPts val="0"/>
              </a:spcAft>
              <a:defRPr/>
            </a:pPr>
            <a:r>
              <a:rPr lang="fr-FR" sz="1400" b="1" kern="0" dirty="0">
                <a:solidFill>
                  <a:schemeClr val="bg1"/>
                </a:solidFill>
                <a:latin typeface="Arial"/>
                <a:ea typeface="+mn-ea"/>
              </a:rPr>
              <a:t>Partenaires</a:t>
            </a:r>
          </a:p>
        </p:txBody>
      </p:sp>
      <p:cxnSp>
        <p:nvCxnSpPr>
          <p:cNvPr id="85" name="Connecteur droit 84"/>
          <p:cNvCxnSpPr/>
          <p:nvPr/>
        </p:nvCxnSpPr>
        <p:spPr>
          <a:xfrm flipH="1">
            <a:off x="7624976" y="1076065"/>
            <a:ext cx="6390" cy="3680647"/>
          </a:xfrm>
          <a:prstGeom prst="line">
            <a:avLst/>
          </a:prstGeom>
          <a:noFill/>
          <a:ln w="9525" cap="flat" cmpd="sng" algn="ctr">
            <a:solidFill>
              <a:srgbClr val="00477F"/>
            </a:solidFill>
            <a:prstDash val="dash"/>
          </a:ln>
          <a:effectLst/>
        </p:spPr>
      </p:cxnSp>
      <p:cxnSp>
        <p:nvCxnSpPr>
          <p:cNvPr id="86" name="Connecteur en angle 85"/>
          <p:cNvCxnSpPr>
            <a:stCxn id="87" idx="2"/>
            <a:endCxn id="77" idx="3"/>
          </p:cNvCxnSpPr>
          <p:nvPr/>
        </p:nvCxnSpPr>
        <p:spPr>
          <a:xfrm rot="5400000">
            <a:off x="6905708" y="847372"/>
            <a:ext cx="1180613" cy="2757914"/>
          </a:xfrm>
          <a:prstGeom prst="bentConnector2">
            <a:avLst/>
          </a:prstGeom>
          <a:noFill/>
          <a:ln w="9525" cap="flat" cmpd="sng" algn="ctr">
            <a:solidFill>
              <a:srgbClr val="B00058"/>
            </a:solidFill>
            <a:prstDash val="solid"/>
            <a:tailEnd type="arrow"/>
          </a:ln>
          <a:effectLst/>
        </p:spPr>
      </p:cxnSp>
      <p:sp>
        <p:nvSpPr>
          <p:cNvPr id="87" name="Rectangle 86"/>
          <p:cNvSpPr/>
          <p:nvPr/>
        </p:nvSpPr>
        <p:spPr>
          <a:xfrm>
            <a:off x="8250971" y="1396021"/>
            <a:ext cx="1248000" cy="240000"/>
          </a:xfrm>
          <a:prstGeom prst="rect">
            <a:avLst/>
          </a:prstGeom>
          <a:solidFill>
            <a:srgbClr val="5F5F5F"/>
          </a:solidFill>
          <a:ln w="12700" cap="flat" cmpd="sng" algn="ctr">
            <a:solidFill>
              <a:srgbClr val="5F5F5F"/>
            </a:solidFill>
            <a:prstDash val="solid"/>
          </a:ln>
          <a:effectLst/>
        </p:spPr>
        <p:txBody>
          <a:bodyPr lIns="107287" tIns="53643" rIns="107287" bIns="53643" rtlCol="0" anchor="ctr"/>
          <a:lstStyle/>
          <a:p>
            <a:pPr algn="ctr" defTabSz="1072866" fontAlgn="auto">
              <a:spcBef>
                <a:spcPts val="0"/>
              </a:spcBef>
              <a:spcAft>
                <a:spcPts val="0"/>
              </a:spcAft>
              <a:defRPr/>
            </a:pPr>
            <a:r>
              <a:rPr lang="fr-FR" sz="1200" b="1" kern="0" dirty="0">
                <a:solidFill>
                  <a:prstClr val="white"/>
                </a:solidFill>
                <a:latin typeface="Arial"/>
                <a:ea typeface="+mn-ea"/>
              </a:rPr>
              <a:t>Exposition B2B</a:t>
            </a:r>
          </a:p>
        </p:txBody>
      </p:sp>
      <p:cxnSp>
        <p:nvCxnSpPr>
          <p:cNvPr id="88" name="Connecteur droit avec flèche 87"/>
          <p:cNvCxnSpPr>
            <a:stCxn id="67" idx="2"/>
            <a:endCxn id="77" idx="0"/>
          </p:cNvCxnSpPr>
          <p:nvPr/>
        </p:nvCxnSpPr>
        <p:spPr>
          <a:xfrm>
            <a:off x="5024936" y="1636021"/>
            <a:ext cx="121" cy="883163"/>
          </a:xfrm>
          <a:prstGeom prst="straightConnector1">
            <a:avLst/>
          </a:prstGeom>
          <a:noFill/>
          <a:ln w="9525" cap="flat" cmpd="sng" algn="ctr">
            <a:solidFill>
              <a:srgbClr val="B00058"/>
            </a:solidFill>
            <a:prstDash val="solid"/>
            <a:tailEnd type="arrow"/>
          </a:ln>
          <a:effectLst/>
        </p:spPr>
      </p:cxnSp>
      <p:grpSp>
        <p:nvGrpSpPr>
          <p:cNvPr id="90" name="Groupe 89"/>
          <p:cNvGrpSpPr/>
          <p:nvPr/>
        </p:nvGrpSpPr>
        <p:grpSpPr>
          <a:xfrm>
            <a:off x="7973959" y="3296504"/>
            <a:ext cx="1916294" cy="1067297"/>
            <a:chOff x="299460" y="5682234"/>
            <a:chExt cx="1768887" cy="800473"/>
          </a:xfrm>
        </p:grpSpPr>
        <p:sp>
          <p:nvSpPr>
            <p:cNvPr id="91" name="Rectangle 90"/>
            <p:cNvSpPr/>
            <p:nvPr/>
          </p:nvSpPr>
          <p:spPr>
            <a:xfrm>
              <a:off x="299461" y="5682234"/>
              <a:ext cx="1700823" cy="507574"/>
            </a:xfrm>
            <a:prstGeom prst="rect">
              <a:avLst/>
            </a:prstGeom>
            <a:noFill/>
            <a:ln w="12700" cap="flat" cmpd="sng" algn="ctr">
              <a:solidFill>
                <a:srgbClr val="5F5F5F">
                  <a:lumMod val="60000"/>
                  <a:lumOff val="40000"/>
                </a:srgbClr>
              </a:solidFill>
              <a:prstDash val="solid"/>
            </a:ln>
            <a:effectLst/>
          </p:spPr>
          <p:txBody>
            <a:bodyPr rtlCol="0" anchor="ctr"/>
            <a:lstStyle/>
            <a:p>
              <a:pPr algn="ctr" defTabSz="1072866" fontAlgn="auto">
                <a:spcBef>
                  <a:spcPts val="0"/>
                </a:spcBef>
                <a:spcAft>
                  <a:spcPts val="0"/>
                </a:spcAft>
                <a:defRPr/>
              </a:pPr>
              <a:endParaRPr lang="fr-FR" sz="2100" kern="0" dirty="0">
                <a:solidFill>
                  <a:prstClr val="white"/>
                </a:solidFill>
                <a:latin typeface="Arial"/>
                <a:ea typeface="+mn-ea"/>
              </a:endParaRPr>
            </a:p>
          </p:txBody>
        </p:sp>
        <p:sp>
          <p:nvSpPr>
            <p:cNvPr id="92" name="Rectangle 91"/>
            <p:cNvSpPr/>
            <p:nvPr/>
          </p:nvSpPr>
          <p:spPr>
            <a:xfrm>
              <a:off x="299460" y="6186234"/>
              <a:ext cx="1700823" cy="296473"/>
            </a:xfrm>
            <a:prstGeom prst="rect">
              <a:avLst/>
            </a:prstGeom>
            <a:solidFill>
              <a:srgbClr val="5F5F5F">
                <a:lumMod val="60000"/>
                <a:lumOff val="40000"/>
              </a:srgbClr>
            </a:solidFill>
            <a:ln w="12700" cap="flat" cmpd="sng" algn="ctr">
              <a:solidFill>
                <a:srgbClr val="5F5F5F">
                  <a:lumMod val="60000"/>
                  <a:lumOff val="40000"/>
                </a:srgbClr>
              </a:solidFill>
              <a:prstDash val="solid"/>
            </a:ln>
            <a:effectLst/>
          </p:spPr>
          <p:txBody>
            <a:bodyPr rtlCol="0" anchor="ctr"/>
            <a:lstStyle/>
            <a:p>
              <a:pPr algn="ctr" defTabSz="1072866" fontAlgn="auto">
                <a:spcBef>
                  <a:spcPts val="0"/>
                </a:spcBef>
                <a:spcAft>
                  <a:spcPts val="0"/>
                </a:spcAft>
                <a:defRPr/>
              </a:pPr>
              <a:r>
                <a:rPr lang="fr-FR" sz="1300" b="1" kern="0" dirty="0">
                  <a:solidFill>
                    <a:prstClr val="white"/>
                  </a:solidFill>
                  <a:latin typeface="Arial"/>
                  <a:ea typeface="+mn-ea"/>
                </a:rPr>
                <a:t>Serveur de jeton</a:t>
              </a:r>
            </a:p>
          </p:txBody>
        </p:sp>
        <p:sp>
          <p:nvSpPr>
            <p:cNvPr id="93" name="Espace réservé du contenu 2"/>
            <p:cNvSpPr txBox="1">
              <a:spLocks/>
            </p:cNvSpPr>
            <p:nvPr/>
          </p:nvSpPr>
          <p:spPr bwMode="auto">
            <a:xfrm>
              <a:off x="639589" y="5806006"/>
              <a:ext cx="1428758" cy="388701"/>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5F5F5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4638" indent="-274638" algn="l" rtl="0" eaLnBrk="1" fontAlgn="base" hangingPunct="1">
                <a:spcBef>
                  <a:spcPct val="50000"/>
                </a:spcBef>
                <a:spcAft>
                  <a:spcPct val="0"/>
                </a:spcAft>
                <a:buClr>
                  <a:srgbClr val="004780"/>
                </a:buClr>
                <a:buFont typeface="Wingdings" pitchFamily="2" charset="2"/>
                <a:buChar char="§"/>
                <a:defRPr kumimoji="1" sz="2400">
                  <a:solidFill>
                    <a:srgbClr val="5F5F5F"/>
                  </a:solidFill>
                  <a:latin typeface="+mn-lt"/>
                  <a:ea typeface="+mn-ea"/>
                  <a:cs typeface="+mn-cs"/>
                </a:defRPr>
              </a:lvl1pPr>
              <a:lvl2pPr marL="722313" indent="-268288" algn="l" rtl="0" eaLnBrk="1" fontAlgn="base" hangingPunct="1">
                <a:spcBef>
                  <a:spcPct val="20000"/>
                </a:spcBef>
                <a:spcAft>
                  <a:spcPct val="0"/>
                </a:spcAft>
                <a:buClr>
                  <a:srgbClr val="004780"/>
                </a:buClr>
                <a:buSzPct val="65000"/>
                <a:buFont typeface="Webdings" pitchFamily="18" charset="2"/>
                <a:buChar char="4"/>
                <a:defRPr kumimoji="1" sz="2000">
                  <a:solidFill>
                    <a:srgbClr val="5F5F5F"/>
                  </a:solidFill>
                  <a:latin typeface="+mn-lt"/>
                </a:defRPr>
              </a:lvl2pPr>
              <a:lvl3pPr marL="1081088" indent="-179388" algn="l" rtl="0" eaLnBrk="1" fontAlgn="base" hangingPunct="1">
                <a:spcBef>
                  <a:spcPct val="20000"/>
                </a:spcBef>
                <a:spcAft>
                  <a:spcPct val="0"/>
                </a:spcAft>
                <a:buClr>
                  <a:srgbClr val="004780"/>
                </a:buClr>
                <a:buSzPct val="50000"/>
                <a:buFont typeface="Webdings" pitchFamily="18" charset="2"/>
                <a:buChar char="="/>
                <a:defRPr kumimoji="1" sz="1300">
                  <a:solidFill>
                    <a:srgbClr val="5F5F5F"/>
                  </a:solidFill>
                  <a:latin typeface="+mn-lt"/>
                </a:defRPr>
              </a:lvl3pPr>
              <a:lvl4pPr marL="1344613" indent="-84138" algn="l" rtl="0" eaLnBrk="1" fontAlgn="base" hangingPunct="1">
                <a:spcBef>
                  <a:spcPct val="20000"/>
                </a:spcBef>
                <a:spcAft>
                  <a:spcPct val="0"/>
                </a:spcAft>
                <a:buClr>
                  <a:srgbClr val="004780"/>
                </a:buClr>
                <a:buSzPct val="80000"/>
                <a:buFont typeface="Microsoft Sans Serif" pitchFamily="34" charset="0"/>
                <a:buChar char="-"/>
                <a:defRPr kumimoji="1" sz="1000">
                  <a:solidFill>
                    <a:srgbClr val="5F5F5F"/>
                  </a:solidFill>
                  <a:latin typeface="+mn-lt"/>
                </a:defRPr>
              </a:lvl4pPr>
              <a:lvl5pPr marL="16097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5pPr>
              <a:lvl6pPr marL="20669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6pPr>
              <a:lvl7pPr marL="25241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7pPr>
              <a:lvl8pPr marL="29813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8pPr>
              <a:lvl9pPr marL="34385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9pPr>
            </a:lstStyle>
            <a:p>
              <a:pPr marL="0" indent="0" algn="ctr" defTabSz="1072866">
                <a:buNone/>
                <a:defRPr/>
              </a:pPr>
              <a:r>
                <a:rPr lang="fr-FR" altLang="fr-FR" sz="1300" i="1" kern="0" dirty="0">
                  <a:latin typeface="Arial"/>
                </a:rPr>
                <a:t>Authentification</a:t>
              </a:r>
            </a:p>
          </p:txBody>
        </p:sp>
      </p:grpSp>
      <p:sp>
        <p:nvSpPr>
          <p:cNvPr id="96" name="Freeform 7"/>
          <p:cNvSpPr>
            <a:spLocks noEditPoints="1"/>
          </p:cNvSpPr>
          <p:nvPr/>
        </p:nvSpPr>
        <p:spPr bwMode="auto">
          <a:xfrm>
            <a:off x="3731694" y="5870909"/>
            <a:ext cx="181712" cy="227695"/>
          </a:xfrm>
          <a:custGeom>
            <a:avLst/>
            <a:gdLst>
              <a:gd name="T0" fmla="*/ 9377 w 9377"/>
              <a:gd name="T1" fmla="*/ 8625 h 11628"/>
              <a:gd name="T2" fmla="*/ 9377 w 9377"/>
              <a:gd name="T3" fmla="*/ 9938 h 11628"/>
              <a:gd name="T4" fmla="*/ 4688 w 9377"/>
              <a:gd name="T5" fmla="*/ 11628 h 11628"/>
              <a:gd name="T6" fmla="*/ 0 w 9377"/>
              <a:gd name="T7" fmla="*/ 9938 h 11628"/>
              <a:gd name="T8" fmla="*/ 0 w 9377"/>
              <a:gd name="T9" fmla="*/ 8625 h 11628"/>
              <a:gd name="T10" fmla="*/ 1086 w 9377"/>
              <a:gd name="T11" fmla="*/ 9173 h 11628"/>
              <a:gd name="T12" fmla="*/ 4688 w 9377"/>
              <a:gd name="T13" fmla="*/ 9718 h 11628"/>
              <a:gd name="T14" fmla="*/ 8291 w 9377"/>
              <a:gd name="T15" fmla="*/ 9173 h 11628"/>
              <a:gd name="T16" fmla="*/ 9377 w 9377"/>
              <a:gd name="T17" fmla="*/ 8625 h 11628"/>
              <a:gd name="T18" fmla="*/ 8291 w 9377"/>
              <a:gd name="T19" fmla="*/ 6429 h 11628"/>
              <a:gd name="T20" fmla="*/ 4688 w 9377"/>
              <a:gd name="T21" fmla="*/ 6974 h 11628"/>
              <a:gd name="T22" fmla="*/ 1086 w 9377"/>
              <a:gd name="T23" fmla="*/ 6429 h 11628"/>
              <a:gd name="T24" fmla="*/ 0 w 9377"/>
              <a:gd name="T25" fmla="*/ 5881 h 11628"/>
              <a:gd name="T26" fmla="*/ 0 w 9377"/>
              <a:gd name="T27" fmla="*/ 7182 h 11628"/>
              <a:gd name="T28" fmla="*/ 4688 w 9377"/>
              <a:gd name="T29" fmla="*/ 8872 h 11628"/>
              <a:gd name="T30" fmla="*/ 9377 w 9377"/>
              <a:gd name="T31" fmla="*/ 7182 h 11628"/>
              <a:gd name="T32" fmla="*/ 9377 w 9377"/>
              <a:gd name="T33" fmla="*/ 5881 h 11628"/>
              <a:gd name="T34" fmla="*/ 8291 w 9377"/>
              <a:gd name="T35" fmla="*/ 6429 h 11628"/>
              <a:gd name="T36" fmla="*/ 4688 w 9377"/>
              <a:gd name="T37" fmla="*/ 0 h 11628"/>
              <a:gd name="T38" fmla="*/ 0 w 9377"/>
              <a:gd name="T39" fmla="*/ 1690 h 11628"/>
              <a:gd name="T40" fmla="*/ 4688 w 9377"/>
              <a:gd name="T41" fmla="*/ 3380 h 11628"/>
              <a:gd name="T42" fmla="*/ 9377 w 9377"/>
              <a:gd name="T43" fmla="*/ 1690 h 11628"/>
              <a:gd name="T44" fmla="*/ 4688 w 9377"/>
              <a:gd name="T45" fmla="*/ 0 h 11628"/>
              <a:gd name="T46" fmla="*/ 8291 w 9377"/>
              <a:gd name="T47" fmla="*/ 3681 h 11628"/>
              <a:gd name="T48" fmla="*/ 4688 w 9377"/>
              <a:gd name="T49" fmla="*/ 4226 h 11628"/>
              <a:gd name="T50" fmla="*/ 1086 w 9377"/>
              <a:gd name="T51" fmla="*/ 3681 h 11628"/>
              <a:gd name="T52" fmla="*/ 0 w 9377"/>
              <a:gd name="T53" fmla="*/ 3133 h 11628"/>
              <a:gd name="T54" fmla="*/ 0 w 9377"/>
              <a:gd name="T55" fmla="*/ 4438 h 11628"/>
              <a:gd name="T56" fmla="*/ 4688 w 9377"/>
              <a:gd name="T57" fmla="*/ 6128 h 11628"/>
              <a:gd name="T58" fmla="*/ 9377 w 9377"/>
              <a:gd name="T59" fmla="*/ 4438 h 11628"/>
              <a:gd name="T60" fmla="*/ 9377 w 9377"/>
              <a:gd name="T61" fmla="*/ 3133 h 11628"/>
              <a:gd name="T62" fmla="*/ 8291 w 9377"/>
              <a:gd name="T63" fmla="*/ 3681 h 1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77" h="11628">
                <a:moveTo>
                  <a:pt x="9377" y="8625"/>
                </a:moveTo>
                <a:lnTo>
                  <a:pt x="9377" y="9938"/>
                </a:lnTo>
                <a:cubicBezTo>
                  <a:pt x="9377" y="10872"/>
                  <a:pt x="7278" y="11628"/>
                  <a:pt x="4688" y="11628"/>
                </a:cubicBezTo>
                <a:cubicBezTo>
                  <a:pt x="2099" y="11628"/>
                  <a:pt x="0" y="10872"/>
                  <a:pt x="0" y="9938"/>
                </a:cubicBezTo>
                <a:lnTo>
                  <a:pt x="0" y="8625"/>
                </a:lnTo>
                <a:cubicBezTo>
                  <a:pt x="290" y="8834"/>
                  <a:pt x="654" y="9018"/>
                  <a:pt x="1086" y="9173"/>
                </a:cubicBezTo>
                <a:cubicBezTo>
                  <a:pt x="2061" y="9525"/>
                  <a:pt x="3341" y="9718"/>
                  <a:pt x="4688" y="9718"/>
                </a:cubicBezTo>
                <a:cubicBezTo>
                  <a:pt x="6036" y="9718"/>
                  <a:pt x="7315" y="9525"/>
                  <a:pt x="8291" y="9173"/>
                </a:cubicBezTo>
                <a:cubicBezTo>
                  <a:pt x="8722" y="9018"/>
                  <a:pt x="9086" y="8834"/>
                  <a:pt x="9377" y="8625"/>
                </a:cubicBezTo>
                <a:close/>
                <a:moveTo>
                  <a:pt x="8291" y="6429"/>
                </a:moveTo>
                <a:cubicBezTo>
                  <a:pt x="7315" y="6781"/>
                  <a:pt x="6036" y="6974"/>
                  <a:pt x="4688" y="6974"/>
                </a:cubicBezTo>
                <a:cubicBezTo>
                  <a:pt x="3341" y="6974"/>
                  <a:pt x="2061" y="6781"/>
                  <a:pt x="1086" y="6429"/>
                </a:cubicBezTo>
                <a:cubicBezTo>
                  <a:pt x="654" y="6274"/>
                  <a:pt x="290" y="6090"/>
                  <a:pt x="0" y="5881"/>
                </a:cubicBezTo>
                <a:lnTo>
                  <a:pt x="0" y="7182"/>
                </a:lnTo>
                <a:cubicBezTo>
                  <a:pt x="0" y="8115"/>
                  <a:pt x="2099" y="8872"/>
                  <a:pt x="4688" y="8872"/>
                </a:cubicBezTo>
                <a:cubicBezTo>
                  <a:pt x="7278" y="8872"/>
                  <a:pt x="9377" y="8115"/>
                  <a:pt x="9377" y="7182"/>
                </a:cubicBezTo>
                <a:lnTo>
                  <a:pt x="9377" y="5881"/>
                </a:lnTo>
                <a:cubicBezTo>
                  <a:pt x="9086" y="6090"/>
                  <a:pt x="8722" y="6274"/>
                  <a:pt x="8291" y="6429"/>
                </a:cubicBezTo>
                <a:close/>
                <a:moveTo>
                  <a:pt x="4688" y="0"/>
                </a:moveTo>
                <a:cubicBezTo>
                  <a:pt x="2099" y="0"/>
                  <a:pt x="0" y="757"/>
                  <a:pt x="0" y="1690"/>
                </a:cubicBezTo>
                <a:cubicBezTo>
                  <a:pt x="0" y="2623"/>
                  <a:pt x="2099" y="3380"/>
                  <a:pt x="4688" y="3380"/>
                </a:cubicBezTo>
                <a:cubicBezTo>
                  <a:pt x="7278" y="3380"/>
                  <a:pt x="9377" y="2623"/>
                  <a:pt x="9377" y="1690"/>
                </a:cubicBezTo>
                <a:cubicBezTo>
                  <a:pt x="9377" y="757"/>
                  <a:pt x="7278" y="0"/>
                  <a:pt x="4688" y="0"/>
                </a:cubicBezTo>
                <a:close/>
                <a:moveTo>
                  <a:pt x="8291" y="3681"/>
                </a:moveTo>
                <a:cubicBezTo>
                  <a:pt x="7315" y="4033"/>
                  <a:pt x="6036" y="4226"/>
                  <a:pt x="4688" y="4226"/>
                </a:cubicBezTo>
                <a:cubicBezTo>
                  <a:pt x="3341" y="4226"/>
                  <a:pt x="2061" y="4033"/>
                  <a:pt x="1086" y="3681"/>
                </a:cubicBezTo>
                <a:cubicBezTo>
                  <a:pt x="654" y="3526"/>
                  <a:pt x="290" y="3342"/>
                  <a:pt x="0" y="3133"/>
                </a:cubicBezTo>
                <a:lnTo>
                  <a:pt x="0" y="4438"/>
                </a:lnTo>
                <a:cubicBezTo>
                  <a:pt x="0" y="5371"/>
                  <a:pt x="2099" y="6128"/>
                  <a:pt x="4688" y="6128"/>
                </a:cubicBezTo>
                <a:cubicBezTo>
                  <a:pt x="7278" y="6128"/>
                  <a:pt x="9377" y="5371"/>
                  <a:pt x="9377" y="4438"/>
                </a:cubicBezTo>
                <a:lnTo>
                  <a:pt x="9377" y="3133"/>
                </a:lnTo>
                <a:cubicBezTo>
                  <a:pt x="9086" y="3342"/>
                  <a:pt x="8722" y="3526"/>
                  <a:pt x="8291" y="3681"/>
                </a:cubicBezTo>
                <a:close/>
              </a:path>
            </a:pathLst>
          </a:custGeom>
          <a:solidFill>
            <a:srgbClr val="5F5F5F"/>
          </a:solidFill>
          <a:ln w="0">
            <a:noFill/>
            <a:prstDash val="solid"/>
            <a:round/>
            <a:headEnd/>
            <a:tailEnd/>
          </a:ln>
        </p:spPr>
        <p:txBody>
          <a:bodyPr vert="horz" wrap="square" lIns="107287" tIns="53643" rIns="107287" bIns="53643" numCol="1" anchor="t" anchorCtr="0" compatLnSpc="1">
            <a:prstTxWarp prst="textNoShape">
              <a:avLst/>
            </a:prstTxWarp>
          </a:bodyPr>
          <a:lstStyle/>
          <a:p>
            <a:pPr defTabSz="1072866" fontAlgn="auto">
              <a:spcBef>
                <a:spcPts val="0"/>
              </a:spcBef>
              <a:spcAft>
                <a:spcPts val="0"/>
              </a:spcAft>
              <a:defRPr/>
            </a:pPr>
            <a:endParaRPr lang="fr-FR" sz="1900" kern="0" dirty="0">
              <a:solidFill>
                <a:srgbClr val="5F5F5F"/>
              </a:solidFill>
              <a:latin typeface="Arial"/>
            </a:endParaRPr>
          </a:p>
        </p:txBody>
      </p:sp>
      <p:sp>
        <p:nvSpPr>
          <p:cNvPr id="97" name="Rectangle 96"/>
          <p:cNvSpPr/>
          <p:nvPr/>
        </p:nvSpPr>
        <p:spPr>
          <a:xfrm>
            <a:off x="3692055" y="5733855"/>
            <a:ext cx="1633532" cy="507352"/>
          </a:xfrm>
          <a:prstGeom prst="rect">
            <a:avLst/>
          </a:prstGeom>
          <a:noFill/>
          <a:ln w="12700" cap="flat" cmpd="sng" algn="ctr">
            <a:solidFill>
              <a:srgbClr val="5F5F5F">
                <a:lumMod val="60000"/>
                <a:lumOff val="40000"/>
              </a:srgbClr>
            </a:solidFill>
            <a:prstDash val="solid"/>
          </a:ln>
          <a:effectLst/>
        </p:spPr>
        <p:txBody>
          <a:bodyPr lIns="107287" tIns="53643" rIns="107287" bIns="53643" rtlCol="0" anchor="ctr"/>
          <a:lstStyle/>
          <a:p>
            <a:pPr algn="ctr" defTabSz="1072866" fontAlgn="auto">
              <a:spcBef>
                <a:spcPts val="0"/>
              </a:spcBef>
              <a:spcAft>
                <a:spcPts val="0"/>
              </a:spcAft>
              <a:defRPr/>
            </a:pPr>
            <a:endParaRPr lang="fr-FR" sz="2100" kern="0" dirty="0">
              <a:solidFill>
                <a:prstClr val="white"/>
              </a:solidFill>
              <a:latin typeface="Arial"/>
              <a:ea typeface="+mn-ea"/>
            </a:endParaRPr>
          </a:p>
        </p:txBody>
      </p:sp>
      <p:sp>
        <p:nvSpPr>
          <p:cNvPr id="98" name="Rectangle 97"/>
          <p:cNvSpPr/>
          <p:nvPr/>
        </p:nvSpPr>
        <p:spPr>
          <a:xfrm>
            <a:off x="3165110" y="6328301"/>
            <a:ext cx="2736380" cy="283200"/>
          </a:xfrm>
          <a:prstGeom prst="rect">
            <a:avLst/>
          </a:prstGeom>
          <a:solidFill>
            <a:srgbClr val="5F5F5F">
              <a:lumMod val="60000"/>
              <a:lumOff val="40000"/>
            </a:srgbClr>
          </a:solidFill>
          <a:ln w="12700" cap="flat" cmpd="sng" algn="ctr">
            <a:solidFill>
              <a:srgbClr val="5F5F5F">
                <a:lumMod val="60000"/>
                <a:lumOff val="40000"/>
              </a:srgbClr>
            </a:solidFill>
            <a:prstDash val="solid"/>
          </a:ln>
          <a:effectLst/>
        </p:spPr>
        <p:txBody>
          <a:bodyPr lIns="107287" tIns="53643" rIns="107287" bIns="53643" rtlCol="0" anchor="ctr"/>
          <a:lstStyle/>
          <a:p>
            <a:pPr algn="ctr" defTabSz="1072866" fontAlgn="auto">
              <a:spcBef>
                <a:spcPts val="0"/>
              </a:spcBef>
              <a:spcAft>
                <a:spcPts val="0"/>
              </a:spcAft>
              <a:defRPr/>
            </a:pPr>
            <a:r>
              <a:rPr lang="fr-FR" sz="1400" b="1" kern="0" dirty="0">
                <a:solidFill>
                  <a:prstClr val="white"/>
                </a:solidFill>
                <a:latin typeface="Arial"/>
                <a:ea typeface="+mn-ea"/>
              </a:rPr>
              <a:t>Host</a:t>
            </a:r>
          </a:p>
        </p:txBody>
      </p:sp>
      <p:sp>
        <p:nvSpPr>
          <p:cNvPr id="99" name="Espace réservé du contenu 2"/>
          <p:cNvSpPr txBox="1">
            <a:spLocks/>
          </p:cNvSpPr>
          <p:nvPr/>
        </p:nvSpPr>
        <p:spPr bwMode="auto">
          <a:xfrm>
            <a:off x="3839636" y="5803468"/>
            <a:ext cx="1522576" cy="362576"/>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5F5F5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7287" tIns="53643" rIns="107287" bIns="53643" numCol="1" anchor="t" anchorCtr="0" compatLnSpc="1">
            <a:prstTxWarp prst="textNoShape">
              <a:avLst/>
            </a:prstTxWarp>
          </a:bodyPr>
          <a:lstStyle>
            <a:lvl1pPr marL="274638" indent="-274638" algn="l" rtl="0" eaLnBrk="1" fontAlgn="base" hangingPunct="1">
              <a:spcBef>
                <a:spcPct val="50000"/>
              </a:spcBef>
              <a:spcAft>
                <a:spcPct val="0"/>
              </a:spcAft>
              <a:buClr>
                <a:srgbClr val="004780"/>
              </a:buClr>
              <a:buFont typeface="Wingdings" pitchFamily="2" charset="2"/>
              <a:buChar char="§"/>
              <a:defRPr kumimoji="1" sz="2400">
                <a:solidFill>
                  <a:srgbClr val="5F5F5F"/>
                </a:solidFill>
                <a:latin typeface="+mn-lt"/>
                <a:ea typeface="+mn-ea"/>
                <a:cs typeface="+mn-cs"/>
              </a:defRPr>
            </a:lvl1pPr>
            <a:lvl2pPr marL="722313" indent="-268288" algn="l" rtl="0" eaLnBrk="1" fontAlgn="base" hangingPunct="1">
              <a:spcBef>
                <a:spcPct val="20000"/>
              </a:spcBef>
              <a:spcAft>
                <a:spcPct val="0"/>
              </a:spcAft>
              <a:buClr>
                <a:srgbClr val="004780"/>
              </a:buClr>
              <a:buSzPct val="65000"/>
              <a:buFont typeface="Webdings" pitchFamily="18" charset="2"/>
              <a:buChar char="4"/>
              <a:defRPr kumimoji="1" sz="2000">
                <a:solidFill>
                  <a:srgbClr val="5F5F5F"/>
                </a:solidFill>
                <a:latin typeface="+mn-lt"/>
              </a:defRPr>
            </a:lvl2pPr>
            <a:lvl3pPr marL="1081088" indent="-179388" algn="l" rtl="0" eaLnBrk="1" fontAlgn="base" hangingPunct="1">
              <a:spcBef>
                <a:spcPct val="20000"/>
              </a:spcBef>
              <a:spcAft>
                <a:spcPct val="0"/>
              </a:spcAft>
              <a:buClr>
                <a:srgbClr val="004780"/>
              </a:buClr>
              <a:buSzPct val="50000"/>
              <a:buFont typeface="Webdings" pitchFamily="18" charset="2"/>
              <a:buChar char="="/>
              <a:defRPr kumimoji="1" sz="1300">
                <a:solidFill>
                  <a:srgbClr val="5F5F5F"/>
                </a:solidFill>
                <a:latin typeface="+mn-lt"/>
              </a:defRPr>
            </a:lvl3pPr>
            <a:lvl4pPr marL="1344613" indent="-84138" algn="l" rtl="0" eaLnBrk="1" fontAlgn="base" hangingPunct="1">
              <a:spcBef>
                <a:spcPct val="20000"/>
              </a:spcBef>
              <a:spcAft>
                <a:spcPct val="0"/>
              </a:spcAft>
              <a:buClr>
                <a:srgbClr val="004780"/>
              </a:buClr>
              <a:buSzPct val="80000"/>
              <a:buFont typeface="Microsoft Sans Serif" pitchFamily="34" charset="0"/>
              <a:buChar char="-"/>
              <a:defRPr kumimoji="1" sz="1000">
                <a:solidFill>
                  <a:srgbClr val="5F5F5F"/>
                </a:solidFill>
                <a:latin typeface="+mn-lt"/>
              </a:defRPr>
            </a:lvl4pPr>
            <a:lvl5pPr marL="16097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5pPr>
            <a:lvl6pPr marL="20669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6pPr>
            <a:lvl7pPr marL="25241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7pPr>
            <a:lvl8pPr marL="29813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8pPr>
            <a:lvl9pPr marL="34385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9pPr>
          </a:lstStyle>
          <a:p>
            <a:pPr marL="0" indent="0" algn="ctr" defTabSz="1072866">
              <a:buNone/>
              <a:defRPr/>
            </a:pPr>
            <a:r>
              <a:rPr lang="fr-FR" altLang="fr-FR" sz="1300" i="1" kern="0" dirty="0">
                <a:latin typeface="Arial"/>
              </a:rPr>
              <a:t>Données bancaires</a:t>
            </a:r>
          </a:p>
        </p:txBody>
      </p:sp>
      <p:cxnSp>
        <p:nvCxnSpPr>
          <p:cNvPr id="103" name="Connecteur droit avec flèche 102"/>
          <p:cNvCxnSpPr>
            <a:stCxn id="82" idx="2"/>
            <a:endCxn id="77" idx="0"/>
          </p:cNvCxnSpPr>
          <p:nvPr/>
        </p:nvCxnSpPr>
        <p:spPr>
          <a:xfrm flipH="1">
            <a:off x="5025058" y="2084810"/>
            <a:ext cx="4366599" cy="434375"/>
          </a:xfrm>
          <a:prstGeom prst="straightConnector1">
            <a:avLst/>
          </a:prstGeom>
          <a:noFill/>
          <a:ln w="9525" cap="flat" cmpd="sng" algn="ctr">
            <a:solidFill>
              <a:srgbClr val="B00058"/>
            </a:solidFill>
            <a:prstDash val="solid"/>
            <a:tailEnd type="arrow"/>
          </a:ln>
          <a:effectLst/>
        </p:spPr>
      </p:cxnSp>
      <p:cxnSp>
        <p:nvCxnSpPr>
          <p:cNvPr id="104" name="Connecteur droit avec flèche 103"/>
          <p:cNvCxnSpPr>
            <a:stCxn id="81" idx="2"/>
            <a:endCxn id="77" idx="0"/>
          </p:cNvCxnSpPr>
          <p:nvPr/>
        </p:nvCxnSpPr>
        <p:spPr>
          <a:xfrm>
            <a:off x="4205788" y="2084810"/>
            <a:ext cx="819269" cy="434375"/>
          </a:xfrm>
          <a:prstGeom prst="straightConnector1">
            <a:avLst/>
          </a:prstGeom>
          <a:noFill/>
          <a:ln w="9525" cap="flat" cmpd="sng" algn="ctr">
            <a:solidFill>
              <a:srgbClr val="B00058"/>
            </a:solidFill>
            <a:prstDash val="solid"/>
            <a:tailEnd type="arrow"/>
          </a:ln>
          <a:effectLst/>
        </p:spPr>
      </p:cxnSp>
      <p:cxnSp>
        <p:nvCxnSpPr>
          <p:cNvPr id="105" name="Connecteur droit avec flèche 104"/>
          <p:cNvCxnSpPr>
            <a:stCxn id="83" idx="2"/>
            <a:endCxn id="77" idx="0"/>
          </p:cNvCxnSpPr>
          <p:nvPr/>
        </p:nvCxnSpPr>
        <p:spPr>
          <a:xfrm flipH="1">
            <a:off x="5025057" y="2084810"/>
            <a:ext cx="3304971" cy="434375"/>
          </a:xfrm>
          <a:prstGeom prst="straightConnector1">
            <a:avLst/>
          </a:prstGeom>
          <a:noFill/>
          <a:ln w="9525" cap="flat" cmpd="sng" algn="ctr">
            <a:solidFill>
              <a:srgbClr val="B00058"/>
            </a:solidFill>
            <a:prstDash val="solid"/>
            <a:tailEnd type="arrow"/>
          </a:ln>
          <a:effectLst/>
        </p:spPr>
      </p:cxnSp>
      <p:cxnSp>
        <p:nvCxnSpPr>
          <p:cNvPr id="106" name="Connecteur droit avec flèche 105"/>
          <p:cNvCxnSpPr>
            <a:stCxn id="68" idx="2"/>
            <a:endCxn id="77" idx="0"/>
          </p:cNvCxnSpPr>
          <p:nvPr/>
        </p:nvCxnSpPr>
        <p:spPr>
          <a:xfrm flipH="1">
            <a:off x="5025057" y="2084808"/>
            <a:ext cx="849481" cy="434376"/>
          </a:xfrm>
          <a:prstGeom prst="straightConnector1">
            <a:avLst/>
          </a:prstGeom>
          <a:noFill/>
          <a:ln w="9525" cap="flat" cmpd="sng" algn="ctr">
            <a:solidFill>
              <a:srgbClr val="B00058"/>
            </a:solidFill>
            <a:prstDash val="solid"/>
            <a:tailEnd type="arrow"/>
          </a:ln>
          <a:effectLst/>
        </p:spPr>
      </p:cxnSp>
      <p:sp>
        <p:nvSpPr>
          <p:cNvPr id="107" name="Freeform 6"/>
          <p:cNvSpPr>
            <a:spLocks noEditPoints="1"/>
          </p:cNvSpPr>
          <p:nvPr/>
        </p:nvSpPr>
        <p:spPr bwMode="auto">
          <a:xfrm>
            <a:off x="7932347" y="3867515"/>
            <a:ext cx="287637" cy="493520"/>
          </a:xfrm>
          <a:custGeom>
            <a:avLst/>
            <a:gdLst>
              <a:gd name="T0" fmla="*/ 2465 w 8354"/>
              <a:gd name="T1" fmla="*/ 4892 h 11628"/>
              <a:gd name="T2" fmla="*/ 1054 w 8354"/>
              <a:gd name="T3" fmla="*/ 4892 h 11628"/>
              <a:gd name="T4" fmla="*/ 1054 w 8354"/>
              <a:gd name="T5" fmla="*/ 3124 h 11628"/>
              <a:gd name="T6" fmla="*/ 4177 w 8354"/>
              <a:gd name="T7" fmla="*/ 0 h 11628"/>
              <a:gd name="T8" fmla="*/ 7300 w 8354"/>
              <a:gd name="T9" fmla="*/ 3124 h 11628"/>
              <a:gd name="T10" fmla="*/ 7300 w 8354"/>
              <a:gd name="T11" fmla="*/ 4892 h 11628"/>
              <a:gd name="T12" fmla="*/ 5889 w 8354"/>
              <a:gd name="T13" fmla="*/ 4892 h 11628"/>
              <a:gd name="T14" fmla="*/ 5889 w 8354"/>
              <a:gd name="T15" fmla="*/ 3124 h 11628"/>
              <a:gd name="T16" fmla="*/ 4177 w 8354"/>
              <a:gd name="T17" fmla="*/ 1412 h 11628"/>
              <a:gd name="T18" fmla="*/ 2465 w 8354"/>
              <a:gd name="T19" fmla="*/ 3124 h 11628"/>
              <a:gd name="T20" fmla="*/ 2465 w 8354"/>
              <a:gd name="T21" fmla="*/ 4892 h 11628"/>
              <a:gd name="T22" fmla="*/ 8354 w 8354"/>
              <a:gd name="T23" fmla="*/ 5739 h 11628"/>
              <a:gd name="T24" fmla="*/ 8354 w 8354"/>
              <a:gd name="T25" fmla="*/ 11628 h 11628"/>
              <a:gd name="T26" fmla="*/ 0 w 8354"/>
              <a:gd name="T27" fmla="*/ 11628 h 11628"/>
              <a:gd name="T28" fmla="*/ 0 w 8354"/>
              <a:gd name="T29" fmla="*/ 5739 h 11628"/>
              <a:gd name="T30" fmla="*/ 8354 w 8354"/>
              <a:gd name="T31" fmla="*/ 5739 h 11628"/>
              <a:gd name="T32" fmla="*/ 4939 w 8354"/>
              <a:gd name="T33" fmla="*/ 8213 h 11628"/>
              <a:gd name="T34" fmla="*/ 4177 w 8354"/>
              <a:gd name="T35" fmla="*/ 7451 h 11628"/>
              <a:gd name="T36" fmla="*/ 3415 w 8354"/>
              <a:gd name="T37" fmla="*/ 8213 h 11628"/>
              <a:gd name="T38" fmla="*/ 3658 w 8354"/>
              <a:gd name="T39" fmla="*/ 8771 h 11628"/>
              <a:gd name="T40" fmla="*/ 3852 w 8354"/>
              <a:gd name="T41" fmla="*/ 9217 h 11628"/>
              <a:gd name="T42" fmla="*/ 3852 w 8354"/>
              <a:gd name="T43" fmla="*/ 9864 h 11628"/>
              <a:gd name="T44" fmla="*/ 4501 w 8354"/>
              <a:gd name="T45" fmla="*/ 9864 h 11628"/>
              <a:gd name="T46" fmla="*/ 4501 w 8354"/>
              <a:gd name="T47" fmla="*/ 9217 h 11628"/>
              <a:gd name="T48" fmla="*/ 4696 w 8354"/>
              <a:gd name="T49" fmla="*/ 8771 h 11628"/>
              <a:gd name="T50" fmla="*/ 4939 w 8354"/>
              <a:gd name="T51" fmla="*/ 8213 h 1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54" h="11628">
                <a:moveTo>
                  <a:pt x="2465" y="4892"/>
                </a:moveTo>
                <a:lnTo>
                  <a:pt x="1054" y="4892"/>
                </a:lnTo>
                <a:lnTo>
                  <a:pt x="1054" y="3124"/>
                </a:lnTo>
                <a:cubicBezTo>
                  <a:pt x="1054" y="1402"/>
                  <a:pt x="2455" y="0"/>
                  <a:pt x="4177" y="0"/>
                </a:cubicBezTo>
                <a:cubicBezTo>
                  <a:pt x="5899" y="0"/>
                  <a:pt x="7300" y="1402"/>
                  <a:pt x="7300" y="3124"/>
                </a:cubicBezTo>
                <a:lnTo>
                  <a:pt x="7300" y="4892"/>
                </a:lnTo>
                <a:lnTo>
                  <a:pt x="5889" y="4892"/>
                </a:lnTo>
                <a:lnTo>
                  <a:pt x="5889" y="3124"/>
                </a:lnTo>
                <a:cubicBezTo>
                  <a:pt x="5889" y="2180"/>
                  <a:pt x="5121" y="1412"/>
                  <a:pt x="4177" y="1412"/>
                </a:cubicBezTo>
                <a:cubicBezTo>
                  <a:pt x="3233" y="1412"/>
                  <a:pt x="2465" y="2180"/>
                  <a:pt x="2465" y="3124"/>
                </a:cubicBezTo>
                <a:lnTo>
                  <a:pt x="2465" y="4892"/>
                </a:lnTo>
                <a:close/>
                <a:moveTo>
                  <a:pt x="8354" y="5739"/>
                </a:moveTo>
                <a:lnTo>
                  <a:pt x="8354" y="11628"/>
                </a:lnTo>
                <a:lnTo>
                  <a:pt x="0" y="11628"/>
                </a:lnTo>
                <a:lnTo>
                  <a:pt x="0" y="5739"/>
                </a:lnTo>
                <a:lnTo>
                  <a:pt x="8354" y="5739"/>
                </a:lnTo>
                <a:close/>
                <a:moveTo>
                  <a:pt x="4939" y="8213"/>
                </a:moveTo>
                <a:cubicBezTo>
                  <a:pt x="4939" y="7792"/>
                  <a:pt x="4598" y="7451"/>
                  <a:pt x="4177" y="7451"/>
                </a:cubicBezTo>
                <a:cubicBezTo>
                  <a:pt x="3756" y="7451"/>
                  <a:pt x="3415" y="7792"/>
                  <a:pt x="3415" y="8213"/>
                </a:cubicBezTo>
                <a:cubicBezTo>
                  <a:pt x="3415" y="8434"/>
                  <a:pt x="3509" y="8632"/>
                  <a:pt x="3658" y="8771"/>
                </a:cubicBezTo>
                <a:cubicBezTo>
                  <a:pt x="3782" y="8886"/>
                  <a:pt x="3852" y="9048"/>
                  <a:pt x="3852" y="9217"/>
                </a:cubicBezTo>
                <a:lnTo>
                  <a:pt x="3852" y="9864"/>
                </a:lnTo>
                <a:lnTo>
                  <a:pt x="4501" y="9864"/>
                </a:lnTo>
                <a:lnTo>
                  <a:pt x="4501" y="9217"/>
                </a:lnTo>
                <a:cubicBezTo>
                  <a:pt x="4501" y="9048"/>
                  <a:pt x="4572" y="8886"/>
                  <a:pt x="4696" y="8771"/>
                </a:cubicBezTo>
                <a:cubicBezTo>
                  <a:pt x="4845" y="8632"/>
                  <a:pt x="4939" y="8434"/>
                  <a:pt x="4939" y="8213"/>
                </a:cubicBezTo>
                <a:close/>
              </a:path>
            </a:pathLst>
          </a:custGeom>
          <a:solidFill>
            <a:srgbClr val="5F5F5F"/>
          </a:solidFill>
          <a:ln w="0">
            <a:noFill/>
            <a:prstDash val="solid"/>
            <a:round/>
            <a:headEnd/>
            <a:tailEnd/>
          </a:ln>
        </p:spPr>
        <p:txBody>
          <a:bodyPr vert="horz" wrap="square" lIns="107287" tIns="53643" rIns="107287" bIns="53643" numCol="1" anchor="t" anchorCtr="0" compatLnSpc="1">
            <a:prstTxWarp prst="textNoShape">
              <a:avLst/>
            </a:prstTxWarp>
          </a:bodyPr>
          <a:lstStyle/>
          <a:p>
            <a:pPr defTabSz="1072866">
              <a:defRPr/>
            </a:pPr>
            <a:endParaRPr lang="fr-FR" sz="2100" kern="0" dirty="0">
              <a:solidFill>
                <a:srgbClr val="5F5F5F"/>
              </a:solidFill>
              <a:latin typeface="Arial"/>
            </a:endParaRPr>
          </a:p>
        </p:txBody>
      </p:sp>
      <p:cxnSp>
        <p:nvCxnSpPr>
          <p:cNvPr id="109" name="Connecteur en angle 108"/>
          <p:cNvCxnSpPr>
            <a:stCxn id="80" idx="3"/>
            <a:endCxn id="91" idx="0"/>
          </p:cNvCxnSpPr>
          <p:nvPr/>
        </p:nvCxnSpPr>
        <p:spPr>
          <a:xfrm>
            <a:off x="6117057" y="3013644"/>
            <a:ext cx="2778182" cy="282859"/>
          </a:xfrm>
          <a:prstGeom prst="bentConnector2">
            <a:avLst/>
          </a:prstGeom>
          <a:noFill/>
          <a:ln w="9525" cap="flat" cmpd="sng" algn="ctr">
            <a:solidFill>
              <a:srgbClr val="B00058"/>
            </a:solidFill>
            <a:prstDash val="solid"/>
            <a:tailEnd type="arrow"/>
          </a:ln>
          <a:effectLst/>
        </p:spPr>
      </p:cxnSp>
      <p:cxnSp>
        <p:nvCxnSpPr>
          <p:cNvPr id="110" name="Connecteur en angle 109"/>
          <p:cNvCxnSpPr>
            <a:stCxn id="80" idx="1"/>
            <a:endCxn id="112" idx="0"/>
          </p:cNvCxnSpPr>
          <p:nvPr/>
        </p:nvCxnSpPr>
        <p:spPr>
          <a:xfrm rot="10800000" flipV="1">
            <a:off x="1439749" y="3013644"/>
            <a:ext cx="2493307" cy="498600"/>
          </a:xfrm>
          <a:prstGeom prst="bentConnector2">
            <a:avLst/>
          </a:prstGeom>
          <a:noFill/>
          <a:ln w="9525" cap="flat" cmpd="sng" algn="ctr">
            <a:solidFill>
              <a:srgbClr val="B00058"/>
            </a:solidFill>
            <a:prstDash val="solid"/>
            <a:tailEnd type="arrow"/>
          </a:ln>
          <a:effectLst/>
        </p:spPr>
      </p:cxnSp>
      <p:grpSp>
        <p:nvGrpSpPr>
          <p:cNvPr id="111" name="Groupe 110"/>
          <p:cNvGrpSpPr/>
          <p:nvPr/>
        </p:nvGrpSpPr>
        <p:grpSpPr>
          <a:xfrm>
            <a:off x="127377" y="3512245"/>
            <a:ext cx="2546736" cy="1802884"/>
            <a:chOff x="128464" y="4221088"/>
            <a:chExt cx="2350833" cy="1352163"/>
          </a:xfrm>
        </p:grpSpPr>
        <p:sp>
          <p:nvSpPr>
            <p:cNvPr id="112" name="Rectangle 111"/>
            <p:cNvSpPr/>
            <p:nvPr/>
          </p:nvSpPr>
          <p:spPr>
            <a:xfrm>
              <a:off x="200472" y="4221088"/>
              <a:ext cx="2278825" cy="1061940"/>
            </a:xfrm>
            <a:prstGeom prst="rect">
              <a:avLst/>
            </a:prstGeom>
            <a:solidFill>
              <a:sysClr val="window" lastClr="FFFFFF"/>
            </a:solidFill>
            <a:ln w="12700" cap="flat" cmpd="sng" algn="ctr">
              <a:solidFill>
                <a:srgbClr val="5F5F5F">
                  <a:lumMod val="60000"/>
                  <a:lumOff val="40000"/>
                </a:srgbClr>
              </a:solidFill>
              <a:prstDash val="solid"/>
            </a:ln>
            <a:effectLst/>
          </p:spPr>
          <p:txBody>
            <a:bodyPr rtlCol="0" anchor="ctr"/>
            <a:lstStyle/>
            <a:p>
              <a:pPr algn="ctr" defTabSz="1072866" fontAlgn="auto">
                <a:spcBef>
                  <a:spcPts val="0"/>
                </a:spcBef>
                <a:spcAft>
                  <a:spcPts val="0"/>
                </a:spcAft>
                <a:defRPr/>
              </a:pPr>
              <a:endParaRPr lang="fr-FR" sz="2100" kern="0" dirty="0">
                <a:solidFill>
                  <a:prstClr val="white"/>
                </a:solidFill>
                <a:latin typeface="Arial"/>
                <a:ea typeface="+mn-ea"/>
              </a:endParaRPr>
            </a:p>
          </p:txBody>
        </p:sp>
        <p:sp>
          <p:nvSpPr>
            <p:cNvPr id="113" name="Rectangle 112"/>
            <p:cNvSpPr/>
            <p:nvPr/>
          </p:nvSpPr>
          <p:spPr>
            <a:xfrm>
              <a:off x="200474" y="5298454"/>
              <a:ext cx="2278823" cy="274797"/>
            </a:xfrm>
            <a:prstGeom prst="rect">
              <a:avLst/>
            </a:prstGeom>
            <a:solidFill>
              <a:srgbClr val="5F5F5F">
                <a:lumMod val="60000"/>
                <a:lumOff val="40000"/>
              </a:srgbClr>
            </a:solidFill>
            <a:ln w="12700" cap="flat" cmpd="sng" algn="ctr">
              <a:solidFill>
                <a:srgbClr val="5F5F5F">
                  <a:lumMod val="60000"/>
                  <a:lumOff val="40000"/>
                </a:srgbClr>
              </a:solidFill>
              <a:prstDash val="solid"/>
            </a:ln>
            <a:effectLst/>
          </p:spPr>
          <p:txBody>
            <a:bodyPr rtlCol="0" anchor="ctr"/>
            <a:lstStyle/>
            <a:p>
              <a:pPr algn="ctr" defTabSz="1072866" fontAlgn="auto">
                <a:spcBef>
                  <a:spcPts val="0"/>
                </a:spcBef>
                <a:spcAft>
                  <a:spcPts val="0"/>
                </a:spcAft>
                <a:defRPr/>
              </a:pPr>
              <a:r>
                <a:rPr lang="fr-FR" sz="1400" b="1" kern="0" dirty="0">
                  <a:solidFill>
                    <a:prstClr val="white"/>
                  </a:solidFill>
                  <a:latin typeface="Arial"/>
                  <a:ea typeface="+mn-ea"/>
                </a:rPr>
                <a:t>BAM v1</a:t>
              </a:r>
            </a:p>
          </p:txBody>
        </p:sp>
        <p:sp>
          <p:nvSpPr>
            <p:cNvPr id="114" name="Espace réservé du contenu 2"/>
            <p:cNvSpPr txBox="1">
              <a:spLocks/>
            </p:cNvSpPr>
            <p:nvPr/>
          </p:nvSpPr>
          <p:spPr bwMode="auto">
            <a:xfrm>
              <a:off x="128464" y="4321045"/>
              <a:ext cx="1250438" cy="257329"/>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5F5F5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4638" indent="-274638" algn="l" rtl="0" eaLnBrk="1" fontAlgn="base" hangingPunct="1">
                <a:spcBef>
                  <a:spcPct val="50000"/>
                </a:spcBef>
                <a:spcAft>
                  <a:spcPct val="0"/>
                </a:spcAft>
                <a:buClr>
                  <a:srgbClr val="004780"/>
                </a:buClr>
                <a:buFont typeface="Wingdings" pitchFamily="2" charset="2"/>
                <a:buChar char="§"/>
                <a:defRPr kumimoji="1" sz="2400">
                  <a:solidFill>
                    <a:srgbClr val="5F5F5F"/>
                  </a:solidFill>
                  <a:latin typeface="+mn-lt"/>
                  <a:ea typeface="+mn-ea"/>
                  <a:cs typeface="+mn-cs"/>
                </a:defRPr>
              </a:lvl1pPr>
              <a:lvl2pPr marL="722313" indent="-268288" algn="l" rtl="0" eaLnBrk="1" fontAlgn="base" hangingPunct="1">
                <a:spcBef>
                  <a:spcPct val="20000"/>
                </a:spcBef>
                <a:spcAft>
                  <a:spcPct val="0"/>
                </a:spcAft>
                <a:buClr>
                  <a:srgbClr val="004780"/>
                </a:buClr>
                <a:buSzPct val="65000"/>
                <a:buFont typeface="Webdings" pitchFamily="18" charset="2"/>
                <a:buChar char="4"/>
                <a:defRPr kumimoji="1" sz="2000">
                  <a:solidFill>
                    <a:srgbClr val="5F5F5F"/>
                  </a:solidFill>
                  <a:latin typeface="+mn-lt"/>
                </a:defRPr>
              </a:lvl2pPr>
              <a:lvl3pPr marL="1081088" indent="-179388" algn="l" rtl="0" eaLnBrk="1" fontAlgn="base" hangingPunct="1">
                <a:spcBef>
                  <a:spcPct val="20000"/>
                </a:spcBef>
                <a:spcAft>
                  <a:spcPct val="0"/>
                </a:spcAft>
                <a:buClr>
                  <a:srgbClr val="004780"/>
                </a:buClr>
                <a:buSzPct val="50000"/>
                <a:buFont typeface="Webdings" pitchFamily="18" charset="2"/>
                <a:buChar char="="/>
                <a:defRPr kumimoji="1" sz="1300">
                  <a:solidFill>
                    <a:srgbClr val="5F5F5F"/>
                  </a:solidFill>
                  <a:latin typeface="+mn-lt"/>
                </a:defRPr>
              </a:lvl3pPr>
              <a:lvl4pPr marL="1344613" indent="-84138" algn="l" rtl="0" eaLnBrk="1" fontAlgn="base" hangingPunct="1">
                <a:spcBef>
                  <a:spcPct val="20000"/>
                </a:spcBef>
                <a:spcAft>
                  <a:spcPct val="0"/>
                </a:spcAft>
                <a:buClr>
                  <a:srgbClr val="004780"/>
                </a:buClr>
                <a:buSzPct val="80000"/>
                <a:buFont typeface="Microsoft Sans Serif" pitchFamily="34" charset="0"/>
                <a:buChar char="-"/>
                <a:defRPr kumimoji="1" sz="1000">
                  <a:solidFill>
                    <a:srgbClr val="5F5F5F"/>
                  </a:solidFill>
                  <a:latin typeface="+mn-lt"/>
                </a:defRPr>
              </a:lvl4pPr>
              <a:lvl5pPr marL="16097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5pPr>
              <a:lvl6pPr marL="20669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6pPr>
              <a:lvl7pPr marL="25241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7pPr>
              <a:lvl8pPr marL="29813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8pPr>
              <a:lvl9pPr marL="34385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9pPr>
            </a:lstStyle>
            <a:p>
              <a:pPr marL="0" indent="0" algn="ctr" defTabSz="1072866">
                <a:buNone/>
                <a:defRPr/>
              </a:pPr>
              <a:r>
                <a:rPr lang="fr-FR" altLang="fr-FR" sz="1300" i="1" kern="0" dirty="0">
                  <a:solidFill>
                    <a:prstClr val="white">
                      <a:lumMod val="75000"/>
                    </a:prstClr>
                  </a:solidFill>
                  <a:latin typeface="Arial"/>
                </a:rPr>
                <a:t>Authentification</a:t>
              </a:r>
            </a:p>
          </p:txBody>
        </p:sp>
        <p:grpSp>
          <p:nvGrpSpPr>
            <p:cNvPr id="115" name="Groupe 114"/>
            <p:cNvGrpSpPr/>
            <p:nvPr/>
          </p:nvGrpSpPr>
          <p:grpSpPr>
            <a:xfrm>
              <a:off x="402655" y="4584610"/>
              <a:ext cx="837096" cy="425812"/>
              <a:chOff x="402655" y="4947404"/>
              <a:chExt cx="837096" cy="425812"/>
            </a:xfrm>
          </p:grpSpPr>
          <p:sp>
            <p:nvSpPr>
              <p:cNvPr id="124" name="Freeform 6"/>
              <p:cNvSpPr>
                <a:spLocks noEditPoints="1"/>
              </p:cNvSpPr>
              <p:nvPr/>
            </p:nvSpPr>
            <p:spPr bwMode="auto">
              <a:xfrm>
                <a:off x="470727" y="5003404"/>
                <a:ext cx="196015" cy="287359"/>
              </a:xfrm>
              <a:custGeom>
                <a:avLst/>
                <a:gdLst>
                  <a:gd name="T0" fmla="*/ 2465 w 8354"/>
                  <a:gd name="T1" fmla="*/ 4892 h 11628"/>
                  <a:gd name="T2" fmla="*/ 1054 w 8354"/>
                  <a:gd name="T3" fmla="*/ 4892 h 11628"/>
                  <a:gd name="T4" fmla="*/ 1054 w 8354"/>
                  <a:gd name="T5" fmla="*/ 3124 h 11628"/>
                  <a:gd name="T6" fmla="*/ 4177 w 8354"/>
                  <a:gd name="T7" fmla="*/ 0 h 11628"/>
                  <a:gd name="T8" fmla="*/ 7300 w 8354"/>
                  <a:gd name="T9" fmla="*/ 3124 h 11628"/>
                  <a:gd name="T10" fmla="*/ 7300 w 8354"/>
                  <a:gd name="T11" fmla="*/ 4892 h 11628"/>
                  <a:gd name="T12" fmla="*/ 5889 w 8354"/>
                  <a:gd name="T13" fmla="*/ 4892 h 11628"/>
                  <a:gd name="T14" fmla="*/ 5889 w 8354"/>
                  <a:gd name="T15" fmla="*/ 3124 h 11628"/>
                  <a:gd name="T16" fmla="*/ 4177 w 8354"/>
                  <a:gd name="T17" fmla="*/ 1412 h 11628"/>
                  <a:gd name="T18" fmla="*/ 2465 w 8354"/>
                  <a:gd name="T19" fmla="*/ 3124 h 11628"/>
                  <a:gd name="T20" fmla="*/ 2465 w 8354"/>
                  <a:gd name="T21" fmla="*/ 4892 h 11628"/>
                  <a:gd name="T22" fmla="*/ 8354 w 8354"/>
                  <a:gd name="T23" fmla="*/ 5739 h 11628"/>
                  <a:gd name="T24" fmla="*/ 8354 w 8354"/>
                  <a:gd name="T25" fmla="*/ 11628 h 11628"/>
                  <a:gd name="T26" fmla="*/ 0 w 8354"/>
                  <a:gd name="T27" fmla="*/ 11628 h 11628"/>
                  <a:gd name="T28" fmla="*/ 0 w 8354"/>
                  <a:gd name="T29" fmla="*/ 5739 h 11628"/>
                  <a:gd name="T30" fmla="*/ 8354 w 8354"/>
                  <a:gd name="T31" fmla="*/ 5739 h 11628"/>
                  <a:gd name="T32" fmla="*/ 4939 w 8354"/>
                  <a:gd name="T33" fmla="*/ 8213 h 11628"/>
                  <a:gd name="T34" fmla="*/ 4177 w 8354"/>
                  <a:gd name="T35" fmla="*/ 7451 h 11628"/>
                  <a:gd name="T36" fmla="*/ 3415 w 8354"/>
                  <a:gd name="T37" fmla="*/ 8213 h 11628"/>
                  <a:gd name="T38" fmla="*/ 3658 w 8354"/>
                  <a:gd name="T39" fmla="*/ 8771 h 11628"/>
                  <a:gd name="T40" fmla="*/ 3852 w 8354"/>
                  <a:gd name="T41" fmla="*/ 9217 h 11628"/>
                  <a:gd name="T42" fmla="*/ 3852 w 8354"/>
                  <a:gd name="T43" fmla="*/ 9864 h 11628"/>
                  <a:gd name="T44" fmla="*/ 4501 w 8354"/>
                  <a:gd name="T45" fmla="*/ 9864 h 11628"/>
                  <a:gd name="T46" fmla="*/ 4501 w 8354"/>
                  <a:gd name="T47" fmla="*/ 9217 h 11628"/>
                  <a:gd name="T48" fmla="*/ 4696 w 8354"/>
                  <a:gd name="T49" fmla="*/ 8771 h 11628"/>
                  <a:gd name="T50" fmla="*/ 4939 w 8354"/>
                  <a:gd name="T51" fmla="*/ 8213 h 1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54" h="11628">
                    <a:moveTo>
                      <a:pt x="2465" y="4892"/>
                    </a:moveTo>
                    <a:lnTo>
                      <a:pt x="1054" y="4892"/>
                    </a:lnTo>
                    <a:lnTo>
                      <a:pt x="1054" y="3124"/>
                    </a:lnTo>
                    <a:cubicBezTo>
                      <a:pt x="1054" y="1402"/>
                      <a:pt x="2455" y="0"/>
                      <a:pt x="4177" y="0"/>
                    </a:cubicBezTo>
                    <a:cubicBezTo>
                      <a:pt x="5899" y="0"/>
                      <a:pt x="7300" y="1402"/>
                      <a:pt x="7300" y="3124"/>
                    </a:cubicBezTo>
                    <a:lnTo>
                      <a:pt x="7300" y="4892"/>
                    </a:lnTo>
                    <a:lnTo>
                      <a:pt x="5889" y="4892"/>
                    </a:lnTo>
                    <a:lnTo>
                      <a:pt x="5889" y="3124"/>
                    </a:lnTo>
                    <a:cubicBezTo>
                      <a:pt x="5889" y="2180"/>
                      <a:pt x="5121" y="1412"/>
                      <a:pt x="4177" y="1412"/>
                    </a:cubicBezTo>
                    <a:cubicBezTo>
                      <a:pt x="3233" y="1412"/>
                      <a:pt x="2465" y="2180"/>
                      <a:pt x="2465" y="3124"/>
                    </a:cubicBezTo>
                    <a:lnTo>
                      <a:pt x="2465" y="4892"/>
                    </a:lnTo>
                    <a:close/>
                    <a:moveTo>
                      <a:pt x="8354" y="5739"/>
                    </a:moveTo>
                    <a:lnTo>
                      <a:pt x="8354" y="11628"/>
                    </a:lnTo>
                    <a:lnTo>
                      <a:pt x="0" y="11628"/>
                    </a:lnTo>
                    <a:lnTo>
                      <a:pt x="0" y="5739"/>
                    </a:lnTo>
                    <a:lnTo>
                      <a:pt x="8354" y="5739"/>
                    </a:lnTo>
                    <a:close/>
                    <a:moveTo>
                      <a:pt x="4939" y="8213"/>
                    </a:moveTo>
                    <a:cubicBezTo>
                      <a:pt x="4939" y="7792"/>
                      <a:pt x="4598" y="7451"/>
                      <a:pt x="4177" y="7451"/>
                    </a:cubicBezTo>
                    <a:cubicBezTo>
                      <a:pt x="3756" y="7451"/>
                      <a:pt x="3415" y="7792"/>
                      <a:pt x="3415" y="8213"/>
                    </a:cubicBezTo>
                    <a:cubicBezTo>
                      <a:pt x="3415" y="8434"/>
                      <a:pt x="3509" y="8632"/>
                      <a:pt x="3658" y="8771"/>
                    </a:cubicBezTo>
                    <a:cubicBezTo>
                      <a:pt x="3782" y="8886"/>
                      <a:pt x="3852" y="9048"/>
                      <a:pt x="3852" y="9217"/>
                    </a:cubicBezTo>
                    <a:lnTo>
                      <a:pt x="3852" y="9864"/>
                    </a:lnTo>
                    <a:lnTo>
                      <a:pt x="4501" y="9864"/>
                    </a:lnTo>
                    <a:lnTo>
                      <a:pt x="4501" y="9217"/>
                    </a:lnTo>
                    <a:cubicBezTo>
                      <a:pt x="4501" y="9048"/>
                      <a:pt x="4572" y="8886"/>
                      <a:pt x="4696" y="8771"/>
                    </a:cubicBezTo>
                    <a:cubicBezTo>
                      <a:pt x="4845" y="8632"/>
                      <a:pt x="4939" y="8434"/>
                      <a:pt x="4939" y="8213"/>
                    </a:cubicBezTo>
                    <a:close/>
                  </a:path>
                </a:pathLst>
              </a:custGeom>
              <a:solidFill>
                <a:srgbClr val="5F5F5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072866">
                  <a:defRPr/>
                </a:pPr>
                <a:endParaRPr lang="fr-FR" sz="2100" kern="0" dirty="0">
                  <a:solidFill>
                    <a:srgbClr val="5F5F5F"/>
                  </a:solidFill>
                  <a:latin typeface="Arial"/>
                </a:endParaRPr>
              </a:p>
            </p:txBody>
          </p:sp>
          <p:sp>
            <p:nvSpPr>
              <p:cNvPr id="125" name="Rectangle 124"/>
              <p:cNvSpPr/>
              <p:nvPr/>
            </p:nvSpPr>
            <p:spPr>
              <a:xfrm>
                <a:off x="402655" y="4947404"/>
                <a:ext cx="837096" cy="410289"/>
              </a:xfrm>
              <a:prstGeom prst="rect">
                <a:avLst/>
              </a:prstGeom>
              <a:noFill/>
              <a:ln w="12700" cap="flat" cmpd="sng" algn="ctr">
                <a:solidFill>
                  <a:srgbClr val="5F5F5F">
                    <a:lumMod val="60000"/>
                    <a:lumOff val="40000"/>
                  </a:srgbClr>
                </a:solidFill>
                <a:prstDash val="solid"/>
              </a:ln>
              <a:effectLst/>
            </p:spPr>
            <p:txBody>
              <a:bodyPr rtlCol="0" anchor="ctr"/>
              <a:lstStyle/>
              <a:p>
                <a:pPr algn="ctr" defTabSz="1072866" fontAlgn="auto">
                  <a:spcBef>
                    <a:spcPts val="0"/>
                  </a:spcBef>
                  <a:spcAft>
                    <a:spcPts val="0"/>
                  </a:spcAft>
                  <a:defRPr/>
                </a:pPr>
                <a:endParaRPr lang="fr-FR" sz="2100" kern="0" dirty="0">
                  <a:solidFill>
                    <a:prstClr val="white"/>
                  </a:solidFill>
                  <a:latin typeface="Arial"/>
                  <a:ea typeface="+mn-ea"/>
                </a:endParaRPr>
              </a:p>
            </p:txBody>
          </p:sp>
          <p:sp>
            <p:nvSpPr>
              <p:cNvPr id="126" name="Espace réservé du contenu 2"/>
              <p:cNvSpPr txBox="1">
                <a:spLocks/>
              </p:cNvSpPr>
              <p:nvPr/>
            </p:nvSpPr>
            <p:spPr bwMode="auto">
              <a:xfrm>
                <a:off x="704528" y="5066473"/>
                <a:ext cx="535223" cy="306743"/>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5F5F5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4638" indent="-274638" algn="l" rtl="0" eaLnBrk="1" fontAlgn="base" hangingPunct="1">
                  <a:spcBef>
                    <a:spcPct val="50000"/>
                  </a:spcBef>
                  <a:spcAft>
                    <a:spcPct val="0"/>
                  </a:spcAft>
                  <a:buClr>
                    <a:srgbClr val="004780"/>
                  </a:buClr>
                  <a:buFont typeface="Wingdings" pitchFamily="2" charset="2"/>
                  <a:buChar char="§"/>
                  <a:defRPr kumimoji="1" sz="2400">
                    <a:solidFill>
                      <a:srgbClr val="5F5F5F"/>
                    </a:solidFill>
                    <a:latin typeface="+mn-lt"/>
                    <a:ea typeface="+mn-ea"/>
                    <a:cs typeface="+mn-cs"/>
                  </a:defRPr>
                </a:lvl1pPr>
                <a:lvl2pPr marL="722313" indent="-268288" algn="l" rtl="0" eaLnBrk="1" fontAlgn="base" hangingPunct="1">
                  <a:spcBef>
                    <a:spcPct val="20000"/>
                  </a:spcBef>
                  <a:spcAft>
                    <a:spcPct val="0"/>
                  </a:spcAft>
                  <a:buClr>
                    <a:srgbClr val="004780"/>
                  </a:buClr>
                  <a:buSzPct val="65000"/>
                  <a:buFont typeface="Webdings" pitchFamily="18" charset="2"/>
                  <a:buChar char="4"/>
                  <a:defRPr kumimoji="1" sz="2000">
                    <a:solidFill>
                      <a:srgbClr val="5F5F5F"/>
                    </a:solidFill>
                    <a:latin typeface="+mn-lt"/>
                  </a:defRPr>
                </a:lvl2pPr>
                <a:lvl3pPr marL="1081088" indent="-179388" algn="l" rtl="0" eaLnBrk="1" fontAlgn="base" hangingPunct="1">
                  <a:spcBef>
                    <a:spcPct val="20000"/>
                  </a:spcBef>
                  <a:spcAft>
                    <a:spcPct val="0"/>
                  </a:spcAft>
                  <a:buClr>
                    <a:srgbClr val="004780"/>
                  </a:buClr>
                  <a:buSzPct val="50000"/>
                  <a:buFont typeface="Webdings" pitchFamily="18" charset="2"/>
                  <a:buChar char="="/>
                  <a:defRPr kumimoji="1" sz="1300">
                    <a:solidFill>
                      <a:srgbClr val="5F5F5F"/>
                    </a:solidFill>
                    <a:latin typeface="+mn-lt"/>
                  </a:defRPr>
                </a:lvl3pPr>
                <a:lvl4pPr marL="1344613" indent="-84138" algn="l" rtl="0" eaLnBrk="1" fontAlgn="base" hangingPunct="1">
                  <a:spcBef>
                    <a:spcPct val="20000"/>
                  </a:spcBef>
                  <a:spcAft>
                    <a:spcPct val="0"/>
                  </a:spcAft>
                  <a:buClr>
                    <a:srgbClr val="004780"/>
                  </a:buClr>
                  <a:buSzPct val="80000"/>
                  <a:buFont typeface="Microsoft Sans Serif" pitchFamily="34" charset="0"/>
                  <a:buChar char="-"/>
                  <a:defRPr kumimoji="1" sz="1000">
                    <a:solidFill>
                      <a:srgbClr val="5F5F5F"/>
                    </a:solidFill>
                    <a:latin typeface="+mn-lt"/>
                  </a:defRPr>
                </a:lvl4pPr>
                <a:lvl5pPr marL="16097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5pPr>
                <a:lvl6pPr marL="20669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6pPr>
                <a:lvl7pPr marL="25241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7pPr>
                <a:lvl8pPr marL="29813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8pPr>
                <a:lvl9pPr marL="34385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9pPr>
              </a:lstStyle>
              <a:p>
                <a:pPr marL="0" indent="0" algn="ctr" defTabSz="1072866">
                  <a:buNone/>
                  <a:defRPr/>
                </a:pPr>
                <a:r>
                  <a:rPr lang="fr-FR" altLang="fr-FR" sz="1300" i="1" kern="0" dirty="0">
                    <a:latin typeface="Arial"/>
                  </a:rPr>
                  <a:t>CAR</a:t>
                </a:r>
              </a:p>
            </p:txBody>
          </p:sp>
        </p:grpSp>
        <p:grpSp>
          <p:nvGrpSpPr>
            <p:cNvPr id="116" name="Groupe 115"/>
            <p:cNvGrpSpPr/>
            <p:nvPr/>
          </p:nvGrpSpPr>
          <p:grpSpPr>
            <a:xfrm>
              <a:off x="1352600" y="4290342"/>
              <a:ext cx="936104" cy="430981"/>
              <a:chOff x="1352600" y="4942235"/>
              <a:chExt cx="936104" cy="430981"/>
            </a:xfrm>
          </p:grpSpPr>
          <p:sp>
            <p:nvSpPr>
              <p:cNvPr id="121" name="Rectangle 120"/>
              <p:cNvSpPr/>
              <p:nvPr/>
            </p:nvSpPr>
            <p:spPr>
              <a:xfrm>
                <a:off x="1352600" y="4947404"/>
                <a:ext cx="908021" cy="410289"/>
              </a:xfrm>
              <a:prstGeom prst="rect">
                <a:avLst/>
              </a:prstGeom>
              <a:noFill/>
              <a:ln w="12700" cap="flat" cmpd="sng" algn="ctr">
                <a:solidFill>
                  <a:srgbClr val="5F5F5F">
                    <a:lumMod val="60000"/>
                    <a:lumOff val="40000"/>
                  </a:srgbClr>
                </a:solidFill>
                <a:prstDash val="solid"/>
              </a:ln>
              <a:effectLst/>
            </p:spPr>
            <p:txBody>
              <a:bodyPr rtlCol="0" anchor="ctr"/>
              <a:lstStyle/>
              <a:p>
                <a:pPr algn="ctr" defTabSz="1072866" fontAlgn="auto">
                  <a:spcBef>
                    <a:spcPts val="0"/>
                  </a:spcBef>
                  <a:spcAft>
                    <a:spcPts val="0"/>
                  </a:spcAft>
                  <a:defRPr/>
                </a:pPr>
                <a:endParaRPr lang="fr-FR" sz="2100" kern="0" dirty="0">
                  <a:solidFill>
                    <a:prstClr val="white"/>
                  </a:solidFill>
                  <a:latin typeface="Arial"/>
                  <a:ea typeface="+mn-ea"/>
                </a:endParaRPr>
              </a:p>
            </p:txBody>
          </p:sp>
          <p:sp>
            <p:nvSpPr>
              <p:cNvPr id="122" name="Espace réservé du contenu 2"/>
              <p:cNvSpPr txBox="1">
                <a:spLocks/>
              </p:cNvSpPr>
              <p:nvPr/>
            </p:nvSpPr>
            <p:spPr bwMode="auto">
              <a:xfrm>
                <a:off x="1597498" y="4942235"/>
                <a:ext cx="691206" cy="430981"/>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5F5F5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4638" indent="-274638" algn="l" rtl="0" eaLnBrk="1" fontAlgn="base" hangingPunct="1">
                  <a:spcBef>
                    <a:spcPct val="50000"/>
                  </a:spcBef>
                  <a:spcAft>
                    <a:spcPct val="0"/>
                  </a:spcAft>
                  <a:buClr>
                    <a:srgbClr val="004780"/>
                  </a:buClr>
                  <a:buFont typeface="Wingdings" pitchFamily="2" charset="2"/>
                  <a:buChar char="§"/>
                  <a:defRPr kumimoji="1" sz="2400">
                    <a:solidFill>
                      <a:srgbClr val="5F5F5F"/>
                    </a:solidFill>
                    <a:latin typeface="+mn-lt"/>
                    <a:ea typeface="+mn-ea"/>
                    <a:cs typeface="+mn-cs"/>
                  </a:defRPr>
                </a:lvl1pPr>
                <a:lvl2pPr marL="722313" indent="-268288" algn="l" rtl="0" eaLnBrk="1" fontAlgn="base" hangingPunct="1">
                  <a:spcBef>
                    <a:spcPct val="20000"/>
                  </a:spcBef>
                  <a:spcAft>
                    <a:spcPct val="0"/>
                  </a:spcAft>
                  <a:buClr>
                    <a:srgbClr val="004780"/>
                  </a:buClr>
                  <a:buSzPct val="65000"/>
                  <a:buFont typeface="Webdings" pitchFamily="18" charset="2"/>
                  <a:buChar char="4"/>
                  <a:defRPr kumimoji="1" sz="2000">
                    <a:solidFill>
                      <a:srgbClr val="5F5F5F"/>
                    </a:solidFill>
                    <a:latin typeface="+mn-lt"/>
                  </a:defRPr>
                </a:lvl2pPr>
                <a:lvl3pPr marL="1081088" indent="-179388" algn="l" rtl="0" eaLnBrk="1" fontAlgn="base" hangingPunct="1">
                  <a:spcBef>
                    <a:spcPct val="20000"/>
                  </a:spcBef>
                  <a:spcAft>
                    <a:spcPct val="0"/>
                  </a:spcAft>
                  <a:buClr>
                    <a:srgbClr val="004780"/>
                  </a:buClr>
                  <a:buSzPct val="50000"/>
                  <a:buFont typeface="Webdings" pitchFamily="18" charset="2"/>
                  <a:buChar char="="/>
                  <a:defRPr kumimoji="1" sz="1300">
                    <a:solidFill>
                      <a:srgbClr val="5F5F5F"/>
                    </a:solidFill>
                    <a:latin typeface="+mn-lt"/>
                  </a:defRPr>
                </a:lvl3pPr>
                <a:lvl4pPr marL="1344613" indent="-84138" algn="l" rtl="0" eaLnBrk="1" fontAlgn="base" hangingPunct="1">
                  <a:spcBef>
                    <a:spcPct val="20000"/>
                  </a:spcBef>
                  <a:spcAft>
                    <a:spcPct val="0"/>
                  </a:spcAft>
                  <a:buClr>
                    <a:srgbClr val="004780"/>
                  </a:buClr>
                  <a:buSzPct val="80000"/>
                  <a:buFont typeface="Microsoft Sans Serif" pitchFamily="34" charset="0"/>
                  <a:buChar char="-"/>
                  <a:defRPr kumimoji="1" sz="1000">
                    <a:solidFill>
                      <a:srgbClr val="5F5F5F"/>
                    </a:solidFill>
                    <a:latin typeface="+mn-lt"/>
                  </a:defRPr>
                </a:lvl4pPr>
                <a:lvl5pPr marL="16097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5pPr>
                <a:lvl6pPr marL="20669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6pPr>
                <a:lvl7pPr marL="25241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7pPr>
                <a:lvl8pPr marL="29813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8pPr>
                <a:lvl9pPr marL="34385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9pPr>
              </a:lstStyle>
              <a:p>
                <a:pPr marL="0" indent="0" algn="ctr" defTabSz="1072866">
                  <a:buNone/>
                  <a:defRPr/>
                </a:pPr>
                <a:r>
                  <a:rPr lang="fr-FR" altLang="fr-FR" sz="1300" i="1" kern="0" dirty="0">
                    <a:latin typeface="Arial"/>
                  </a:rPr>
                  <a:t>NP</a:t>
                </a:r>
              </a:p>
            </p:txBody>
          </p:sp>
          <p:sp>
            <p:nvSpPr>
              <p:cNvPr id="123" name="Freeform 31"/>
              <p:cNvSpPr>
                <a:spLocks noEditPoints="1"/>
              </p:cNvSpPr>
              <p:nvPr/>
            </p:nvSpPr>
            <p:spPr bwMode="auto">
              <a:xfrm>
                <a:off x="1424608" y="5021886"/>
                <a:ext cx="323658" cy="279322"/>
              </a:xfrm>
              <a:custGeom>
                <a:avLst/>
                <a:gdLst>
                  <a:gd name="T0" fmla="*/ 8010 w 11628"/>
                  <a:gd name="T1" fmla="*/ 3465 h 9558"/>
                  <a:gd name="T2" fmla="*/ 6936 w 11628"/>
                  <a:gd name="T3" fmla="*/ 2791 h 9558"/>
                  <a:gd name="T4" fmla="*/ 6953 w 11628"/>
                  <a:gd name="T5" fmla="*/ 2113 h 9558"/>
                  <a:gd name="T6" fmla="*/ 6455 w 11628"/>
                  <a:gd name="T7" fmla="*/ 791 h 9558"/>
                  <a:gd name="T8" fmla="*/ 5218 w 11628"/>
                  <a:gd name="T9" fmla="*/ 1074 h 9558"/>
                  <a:gd name="T10" fmla="*/ 4752 w 11628"/>
                  <a:gd name="T11" fmla="*/ 583 h 9558"/>
                  <a:gd name="T12" fmla="*/ 3466 w 11628"/>
                  <a:gd name="T13" fmla="*/ 0 h 9558"/>
                  <a:gd name="T14" fmla="*/ 2792 w 11628"/>
                  <a:gd name="T15" fmla="*/ 1074 h 9558"/>
                  <a:gd name="T16" fmla="*/ 2113 w 11628"/>
                  <a:gd name="T17" fmla="*/ 1057 h 9558"/>
                  <a:gd name="T18" fmla="*/ 792 w 11628"/>
                  <a:gd name="T19" fmla="*/ 1554 h 9558"/>
                  <a:gd name="T20" fmla="*/ 1074 w 11628"/>
                  <a:gd name="T21" fmla="*/ 2791 h 9558"/>
                  <a:gd name="T22" fmla="*/ 583 w 11628"/>
                  <a:gd name="T23" fmla="*/ 3258 h 9558"/>
                  <a:gd name="T24" fmla="*/ 0 w 11628"/>
                  <a:gd name="T25" fmla="*/ 4544 h 9558"/>
                  <a:gd name="T26" fmla="*/ 1074 w 11628"/>
                  <a:gd name="T27" fmla="*/ 5218 h 9558"/>
                  <a:gd name="T28" fmla="*/ 1057 w 11628"/>
                  <a:gd name="T29" fmla="*/ 5897 h 9558"/>
                  <a:gd name="T30" fmla="*/ 1554 w 11628"/>
                  <a:gd name="T31" fmla="*/ 7218 h 9558"/>
                  <a:gd name="T32" fmla="*/ 2792 w 11628"/>
                  <a:gd name="T33" fmla="*/ 6935 h 9558"/>
                  <a:gd name="T34" fmla="*/ 3258 w 11628"/>
                  <a:gd name="T35" fmla="*/ 7427 h 9558"/>
                  <a:gd name="T36" fmla="*/ 4544 w 11628"/>
                  <a:gd name="T37" fmla="*/ 8010 h 9558"/>
                  <a:gd name="T38" fmla="*/ 5221 w 11628"/>
                  <a:gd name="T39" fmla="*/ 6934 h 9558"/>
                  <a:gd name="T40" fmla="*/ 5894 w 11628"/>
                  <a:gd name="T41" fmla="*/ 6951 h 9558"/>
                  <a:gd name="T42" fmla="*/ 7218 w 11628"/>
                  <a:gd name="T43" fmla="*/ 6455 h 9558"/>
                  <a:gd name="T44" fmla="*/ 6935 w 11628"/>
                  <a:gd name="T45" fmla="*/ 5219 h 9558"/>
                  <a:gd name="T46" fmla="*/ 7427 w 11628"/>
                  <a:gd name="T47" fmla="*/ 4751 h 9558"/>
                  <a:gd name="T48" fmla="*/ 4005 w 11628"/>
                  <a:gd name="T49" fmla="*/ 5473 h 9558"/>
                  <a:gd name="T50" fmla="*/ 4005 w 11628"/>
                  <a:gd name="T51" fmla="*/ 2536 h 9558"/>
                  <a:gd name="T52" fmla="*/ 4005 w 11628"/>
                  <a:gd name="T53" fmla="*/ 5473 h 9558"/>
                  <a:gd name="T54" fmla="*/ 11628 w 11628"/>
                  <a:gd name="T55" fmla="*/ 7142 h 9558"/>
                  <a:gd name="T56" fmla="*/ 11056 w 11628"/>
                  <a:gd name="T57" fmla="*/ 6784 h 9558"/>
                  <a:gd name="T58" fmla="*/ 11066 w 11628"/>
                  <a:gd name="T59" fmla="*/ 6423 h 9558"/>
                  <a:gd name="T60" fmla="*/ 10801 w 11628"/>
                  <a:gd name="T61" fmla="*/ 5721 h 9558"/>
                  <a:gd name="T62" fmla="*/ 10144 w 11628"/>
                  <a:gd name="T63" fmla="*/ 5871 h 9558"/>
                  <a:gd name="T64" fmla="*/ 9895 w 11628"/>
                  <a:gd name="T65" fmla="*/ 5610 h 9558"/>
                  <a:gd name="T66" fmla="*/ 9212 w 11628"/>
                  <a:gd name="T67" fmla="*/ 5300 h 9558"/>
                  <a:gd name="T68" fmla="*/ 8854 w 11628"/>
                  <a:gd name="T69" fmla="*/ 5871 h 9558"/>
                  <a:gd name="T70" fmla="*/ 8493 w 11628"/>
                  <a:gd name="T71" fmla="*/ 5862 h 9558"/>
                  <a:gd name="T72" fmla="*/ 7790 w 11628"/>
                  <a:gd name="T73" fmla="*/ 6126 h 9558"/>
                  <a:gd name="T74" fmla="*/ 7941 w 11628"/>
                  <a:gd name="T75" fmla="*/ 6784 h 9558"/>
                  <a:gd name="T76" fmla="*/ 7679 w 11628"/>
                  <a:gd name="T77" fmla="*/ 7032 h 9558"/>
                  <a:gd name="T78" fmla="*/ 7369 w 11628"/>
                  <a:gd name="T79" fmla="*/ 7716 h 9558"/>
                  <a:gd name="T80" fmla="*/ 7940 w 11628"/>
                  <a:gd name="T81" fmla="*/ 8074 h 9558"/>
                  <a:gd name="T82" fmla="*/ 7931 w 11628"/>
                  <a:gd name="T83" fmla="*/ 8435 h 9558"/>
                  <a:gd name="T84" fmla="*/ 8196 w 11628"/>
                  <a:gd name="T85" fmla="*/ 9137 h 9558"/>
                  <a:gd name="T86" fmla="*/ 8853 w 11628"/>
                  <a:gd name="T87" fmla="*/ 8987 h 9558"/>
                  <a:gd name="T88" fmla="*/ 9102 w 11628"/>
                  <a:gd name="T89" fmla="*/ 9248 h 9558"/>
                  <a:gd name="T90" fmla="*/ 9785 w 11628"/>
                  <a:gd name="T91" fmla="*/ 9558 h 9558"/>
                  <a:gd name="T92" fmla="*/ 10145 w 11628"/>
                  <a:gd name="T93" fmla="*/ 8986 h 9558"/>
                  <a:gd name="T94" fmla="*/ 10502 w 11628"/>
                  <a:gd name="T95" fmla="*/ 8995 h 9558"/>
                  <a:gd name="T96" fmla="*/ 11207 w 11628"/>
                  <a:gd name="T97" fmla="*/ 8732 h 9558"/>
                  <a:gd name="T98" fmla="*/ 11056 w 11628"/>
                  <a:gd name="T99" fmla="*/ 8074 h 9558"/>
                  <a:gd name="T100" fmla="*/ 11318 w 11628"/>
                  <a:gd name="T101" fmla="*/ 7826 h 9558"/>
                  <a:gd name="T102" fmla="*/ 9498 w 11628"/>
                  <a:gd name="T103" fmla="*/ 8210 h 9558"/>
                  <a:gd name="T104" fmla="*/ 9498 w 11628"/>
                  <a:gd name="T105" fmla="*/ 6648 h 9558"/>
                  <a:gd name="T106" fmla="*/ 9498 w 11628"/>
                  <a:gd name="T107" fmla="*/ 8210 h 9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28" h="9558">
                    <a:moveTo>
                      <a:pt x="8010" y="4544"/>
                    </a:moveTo>
                    <a:lnTo>
                      <a:pt x="8010" y="3465"/>
                    </a:lnTo>
                    <a:lnTo>
                      <a:pt x="7427" y="3258"/>
                    </a:lnTo>
                    <a:cubicBezTo>
                      <a:pt x="7205" y="3179"/>
                      <a:pt x="7026" y="3009"/>
                      <a:pt x="6936" y="2791"/>
                    </a:cubicBezTo>
                    <a:cubicBezTo>
                      <a:pt x="6936" y="2791"/>
                      <a:pt x="6936" y="2791"/>
                      <a:pt x="6936" y="2791"/>
                    </a:cubicBezTo>
                    <a:cubicBezTo>
                      <a:pt x="6845" y="2573"/>
                      <a:pt x="6851" y="2326"/>
                      <a:pt x="6953" y="2113"/>
                    </a:cubicBezTo>
                    <a:lnTo>
                      <a:pt x="7218" y="1554"/>
                    </a:lnTo>
                    <a:lnTo>
                      <a:pt x="6455" y="791"/>
                    </a:lnTo>
                    <a:lnTo>
                      <a:pt x="5897" y="1057"/>
                    </a:lnTo>
                    <a:cubicBezTo>
                      <a:pt x="5684" y="1158"/>
                      <a:pt x="5437" y="1165"/>
                      <a:pt x="5218" y="1074"/>
                    </a:cubicBezTo>
                    <a:cubicBezTo>
                      <a:pt x="5218" y="1074"/>
                      <a:pt x="5218" y="1074"/>
                      <a:pt x="5218" y="1074"/>
                    </a:cubicBezTo>
                    <a:cubicBezTo>
                      <a:pt x="5000" y="984"/>
                      <a:pt x="4831" y="805"/>
                      <a:pt x="4752" y="583"/>
                    </a:cubicBezTo>
                    <a:lnTo>
                      <a:pt x="4544" y="0"/>
                    </a:lnTo>
                    <a:lnTo>
                      <a:pt x="3466" y="0"/>
                    </a:lnTo>
                    <a:lnTo>
                      <a:pt x="3258" y="583"/>
                    </a:lnTo>
                    <a:cubicBezTo>
                      <a:pt x="3179" y="805"/>
                      <a:pt x="3010" y="984"/>
                      <a:pt x="2792" y="1074"/>
                    </a:cubicBezTo>
                    <a:cubicBezTo>
                      <a:pt x="2792" y="1074"/>
                      <a:pt x="2791" y="1074"/>
                      <a:pt x="2791" y="1074"/>
                    </a:cubicBezTo>
                    <a:cubicBezTo>
                      <a:pt x="2573" y="1165"/>
                      <a:pt x="2326" y="1158"/>
                      <a:pt x="2113" y="1057"/>
                    </a:cubicBezTo>
                    <a:lnTo>
                      <a:pt x="1554" y="791"/>
                    </a:lnTo>
                    <a:lnTo>
                      <a:pt x="792" y="1554"/>
                    </a:lnTo>
                    <a:lnTo>
                      <a:pt x="1057" y="2113"/>
                    </a:lnTo>
                    <a:cubicBezTo>
                      <a:pt x="1159" y="2326"/>
                      <a:pt x="1165" y="2573"/>
                      <a:pt x="1074" y="2791"/>
                    </a:cubicBezTo>
                    <a:cubicBezTo>
                      <a:pt x="1074" y="2791"/>
                      <a:pt x="1074" y="2791"/>
                      <a:pt x="1074" y="2792"/>
                    </a:cubicBezTo>
                    <a:cubicBezTo>
                      <a:pt x="984" y="3010"/>
                      <a:pt x="805" y="3179"/>
                      <a:pt x="583" y="3258"/>
                    </a:cubicBezTo>
                    <a:lnTo>
                      <a:pt x="0" y="3465"/>
                    </a:lnTo>
                    <a:lnTo>
                      <a:pt x="0" y="4544"/>
                    </a:lnTo>
                    <a:lnTo>
                      <a:pt x="583" y="4751"/>
                    </a:lnTo>
                    <a:cubicBezTo>
                      <a:pt x="805" y="4830"/>
                      <a:pt x="984" y="5000"/>
                      <a:pt x="1074" y="5218"/>
                    </a:cubicBezTo>
                    <a:cubicBezTo>
                      <a:pt x="1074" y="5218"/>
                      <a:pt x="1074" y="5218"/>
                      <a:pt x="1074" y="5218"/>
                    </a:cubicBezTo>
                    <a:cubicBezTo>
                      <a:pt x="1165" y="5437"/>
                      <a:pt x="1159" y="5683"/>
                      <a:pt x="1057" y="5897"/>
                    </a:cubicBezTo>
                    <a:lnTo>
                      <a:pt x="792" y="6455"/>
                    </a:lnTo>
                    <a:lnTo>
                      <a:pt x="1554" y="7218"/>
                    </a:lnTo>
                    <a:lnTo>
                      <a:pt x="2113" y="6953"/>
                    </a:lnTo>
                    <a:cubicBezTo>
                      <a:pt x="2326" y="6851"/>
                      <a:pt x="2573" y="6845"/>
                      <a:pt x="2792" y="6935"/>
                    </a:cubicBezTo>
                    <a:cubicBezTo>
                      <a:pt x="2792" y="6935"/>
                      <a:pt x="2792" y="6935"/>
                      <a:pt x="2792" y="6935"/>
                    </a:cubicBezTo>
                    <a:cubicBezTo>
                      <a:pt x="3010" y="7026"/>
                      <a:pt x="3179" y="7204"/>
                      <a:pt x="3258" y="7427"/>
                    </a:cubicBezTo>
                    <a:lnTo>
                      <a:pt x="3466" y="8010"/>
                    </a:lnTo>
                    <a:lnTo>
                      <a:pt x="4544" y="8010"/>
                    </a:lnTo>
                    <a:lnTo>
                      <a:pt x="4750" y="7430"/>
                    </a:lnTo>
                    <a:cubicBezTo>
                      <a:pt x="4830" y="7206"/>
                      <a:pt x="5001" y="7026"/>
                      <a:pt x="5221" y="6934"/>
                    </a:cubicBezTo>
                    <a:cubicBezTo>
                      <a:pt x="5221" y="6934"/>
                      <a:pt x="5221" y="6934"/>
                      <a:pt x="5221" y="6934"/>
                    </a:cubicBezTo>
                    <a:cubicBezTo>
                      <a:pt x="5438" y="6844"/>
                      <a:pt x="5682" y="6850"/>
                      <a:pt x="5894" y="6951"/>
                    </a:cubicBezTo>
                    <a:lnTo>
                      <a:pt x="6455" y="7218"/>
                    </a:lnTo>
                    <a:lnTo>
                      <a:pt x="7218" y="6455"/>
                    </a:lnTo>
                    <a:lnTo>
                      <a:pt x="6953" y="5897"/>
                    </a:lnTo>
                    <a:cubicBezTo>
                      <a:pt x="6851" y="5683"/>
                      <a:pt x="6845" y="5437"/>
                      <a:pt x="6935" y="5219"/>
                    </a:cubicBezTo>
                    <a:cubicBezTo>
                      <a:pt x="6935" y="5218"/>
                      <a:pt x="6936" y="5218"/>
                      <a:pt x="6936" y="5218"/>
                    </a:cubicBezTo>
                    <a:cubicBezTo>
                      <a:pt x="7026" y="5000"/>
                      <a:pt x="7205" y="4830"/>
                      <a:pt x="7427" y="4751"/>
                    </a:cubicBezTo>
                    <a:lnTo>
                      <a:pt x="8010" y="4544"/>
                    </a:lnTo>
                    <a:close/>
                    <a:moveTo>
                      <a:pt x="4005" y="5473"/>
                    </a:moveTo>
                    <a:cubicBezTo>
                      <a:pt x="3194" y="5473"/>
                      <a:pt x="2536" y="4816"/>
                      <a:pt x="2536" y="4005"/>
                    </a:cubicBezTo>
                    <a:cubicBezTo>
                      <a:pt x="2536" y="3194"/>
                      <a:pt x="3194" y="2536"/>
                      <a:pt x="4005" y="2536"/>
                    </a:cubicBezTo>
                    <a:cubicBezTo>
                      <a:pt x="4816" y="2536"/>
                      <a:pt x="5474" y="3194"/>
                      <a:pt x="5474" y="4005"/>
                    </a:cubicBezTo>
                    <a:cubicBezTo>
                      <a:pt x="5474" y="4816"/>
                      <a:pt x="4816" y="5473"/>
                      <a:pt x="4005" y="5473"/>
                    </a:cubicBezTo>
                    <a:close/>
                    <a:moveTo>
                      <a:pt x="11628" y="7716"/>
                    </a:moveTo>
                    <a:lnTo>
                      <a:pt x="11628" y="7142"/>
                    </a:lnTo>
                    <a:lnTo>
                      <a:pt x="11318" y="7032"/>
                    </a:lnTo>
                    <a:cubicBezTo>
                      <a:pt x="11200" y="6990"/>
                      <a:pt x="11104" y="6900"/>
                      <a:pt x="11056" y="6784"/>
                    </a:cubicBezTo>
                    <a:cubicBezTo>
                      <a:pt x="11056" y="6784"/>
                      <a:pt x="11056" y="6784"/>
                      <a:pt x="11056" y="6784"/>
                    </a:cubicBezTo>
                    <a:cubicBezTo>
                      <a:pt x="11008" y="6668"/>
                      <a:pt x="11012" y="6537"/>
                      <a:pt x="11066" y="6423"/>
                    </a:cubicBezTo>
                    <a:lnTo>
                      <a:pt x="11207" y="6126"/>
                    </a:lnTo>
                    <a:lnTo>
                      <a:pt x="10801" y="5721"/>
                    </a:lnTo>
                    <a:lnTo>
                      <a:pt x="10504" y="5862"/>
                    </a:lnTo>
                    <a:cubicBezTo>
                      <a:pt x="10391" y="5916"/>
                      <a:pt x="10260" y="5919"/>
                      <a:pt x="10144" y="5871"/>
                    </a:cubicBezTo>
                    <a:lnTo>
                      <a:pt x="10143" y="5871"/>
                    </a:lnTo>
                    <a:cubicBezTo>
                      <a:pt x="10028" y="5823"/>
                      <a:pt x="9937" y="5728"/>
                      <a:pt x="9895" y="5610"/>
                    </a:cubicBezTo>
                    <a:lnTo>
                      <a:pt x="9785" y="5300"/>
                    </a:lnTo>
                    <a:lnTo>
                      <a:pt x="9212" y="5300"/>
                    </a:lnTo>
                    <a:lnTo>
                      <a:pt x="9102" y="5610"/>
                    </a:lnTo>
                    <a:cubicBezTo>
                      <a:pt x="9060" y="5728"/>
                      <a:pt x="8969" y="5823"/>
                      <a:pt x="8854" y="5871"/>
                    </a:cubicBezTo>
                    <a:lnTo>
                      <a:pt x="8853" y="5871"/>
                    </a:lnTo>
                    <a:cubicBezTo>
                      <a:pt x="8737" y="5919"/>
                      <a:pt x="8606" y="5916"/>
                      <a:pt x="8493" y="5862"/>
                    </a:cubicBezTo>
                    <a:lnTo>
                      <a:pt x="8196" y="5721"/>
                    </a:lnTo>
                    <a:lnTo>
                      <a:pt x="7790" y="6126"/>
                    </a:lnTo>
                    <a:lnTo>
                      <a:pt x="7931" y="6423"/>
                    </a:lnTo>
                    <a:cubicBezTo>
                      <a:pt x="7985" y="6537"/>
                      <a:pt x="7989" y="6668"/>
                      <a:pt x="7941" y="6784"/>
                    </a:cubicBezTo>
                    <a:cubicBezTo>
                      <a:pt x="7941" y="6784"/>
                      <a:pt x="7941" y="6784"/>
                      <a:pt x="7940" y="6784"/>
                    </a:cubicBezTo>
                    <a:cubicBezTo>
                      <a:pt x="7892" y="6900"/>
                      <a:pt x="7798" y="6990"/>
                      <a:pt x="7679" y="7032"/>
                    </a:cubicBezTo>
                    <a:lnTo>
                      <a:pt x="7369" y="7142"/>
                    </a:lnTo>
                    <a:lnTo>
                      <a:pt x="7369" y="7716"/>
                    </a:lnTo>
                    <a:lnTo>
                      <a:pt x="7679" y="7826"/>
                    </a:lnTo>
                    <a:cubicBezTo>
                      <a:pt x="7797" y="7868"/>
                      <a:pt x="7893" y="7958"/>
                      <a:pt x="7940" y="8074"/>
                    </a:cubicBezTo>
                    <a:cubicBezTo>
                      <a:pt x="7941" y="8074"/>
                      <a:pt x="7941" y="8074"/>
                      <a:pt x="7941" y="8074"/>
                    </a:cubicBezTo>
                    <a:cubicBezTo>
                      <a:pt x="7989" y="8190"/>
                      <a:pt x="7985" y="8321"/>
                      <a:pt x="7931" y="8435"/>
                    </a:cubicBezTo>
                    <a:lnTo>
                      <a:pt x="7790" y="8732"/>
                    </a:lnTo>
                    <a:lnTo>
                      <a:pt x="8196" y="9137"/>
                    </a:lnTo>
                    <a:lnTo>
                      <a:pt x="8493" y="8996"/>
                    </a:lnTo>
                    <a:cubicBezTo>
                      <a:pt x="8606" y="8942"/>
                      <a:pt x="8737" y="8939"/>
                      <a:pt x="8853" y="8987"/>
                    </a:cubicBezTo>
                    <a:cubicBezTo>
                      <a:pt x="8853" y="8987"/>
                      <a:pt x="8853" y="8987"/>
                      <a:pt x="8854" y="8987"/>
                    </a:cubicBezTo>
                    <a:cubicBezTo>
                      <a:pt x="8969" y="9035"/>
                      <a:pt x="9059" y="9130"/>
                      <a:pt x="9102" y="9248"/>
                    </a:cubicBezTo>
                    <a:lnTo>
                      <a:pt x="9212" y="9558"/>
                    </a:lnTo>
                    <a:lnTo>
                      <a:pt x="9785" y="9558"/>
                    </a:lnTo>
                    <a:lnTo>
                      <a:pt x="9895" y="9250"/>
                    </a:lnTo>
                    <a:cubicBezTo>
                      <a:pt x="9937" y="9131"/>
                      <a:pt x="10028" y="9035"/>
                      <a:pt x="10145" y="8986"/>
                    </a:cubicBezTo>
                    <a:cubicBezTo>
                      <a:pt x="10145" y="8986"/>
                      <a:pt x="10145" y="8986"/>
                      <a:pt x="10145" y="8986"/>
                    </a:cubicBezTo>
                    <a:cubicBezTo>
                      <a:pt x="10260" y="8938"/>
                      <a:pt x="10390" y="8942"/>
                      <a:pt x="10502" y="8995"/>
                    </a:cubicBezTo>
                    <a:lnTo>
                      <a:pt x="10801" y="9137"/>
                    </a:lnTo>
                    <a:lnTo>
                      <a:pt x="11207" y="8732"/>
                    </a:lnTo>
                    <a:lnTo>
                      <a:pt x="11066" y="8435"/>
                    </a:lnTo>
                    <a:cubicBezTo>
                      <a:pt x="11012" y="8321"/>
                      <a:pt x="11008" y="8190"/>
                      <a:pt x="11056" y="8074"/>
                    </a:cubicBezTo>
                    <a:cubicBezTo>
                      <a:pt x="11056" y="8074"/>
                      <a:pt x="11056" y="8074"/>
                      <a:pt x="11056" y="8074"/>
                    </a:cubicBezTo>
                    <a:cubicBezTo>
                      <a:pt x="11105" y="7958"/>
                      <a:pt x="11200" y="7868"/>
                      <a:pt x="11318" y="7826"/>
                    </a:cubicBezTo>
                    <a:lnTo>
                      <a:pt x="11628" y="7716"/>
                    </a:lnTo>
                    <a:close/>
                    <a:moveTo>
                      <a:pt x="9498" y="8210"/>
                    </a:moveTo>
                    <a:cubicBezTo>
                      <a:pt x="9067" y="8210"/>
                      <a:pt x="8718" y="7860"/>
                      <a:pt x="8718" y="7429"/>
                    </a:cubicBezTo>
                    <a:cubicBezTo>
                      <a:pt x="8718" y="6998"/>
                      <a:pt x="9067" y="6648"/>
                      <a:pt x="9498" y="6648"/>
                    </a:cubicBezTo>
                    <a:cubicBezTo>
                      <a:pt x="9930" y="6648"/>
                      <a:pt x="10279" y="6998"/>
                      <a:pt x="10279" y="7429"/>
                    </a:cubicBezTo>
                    <a:cubicBezTo>
                      <a:pt x="10279" y="7860"/>
                      <a:pt x="9930" y="8210"/>
                      <a:pt x="9498" y="8210"/>
                    </a:cubicBezTo>
                    <a:close/>
                  </a:path>
                </a:pathLst>
              </a:custGeom>
              <a:solidFill>
                <a:srgbClr val="5F5F5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072866">
                  <a:defRPr/>
                </a:pPr>
                <a:endParaRPr lang="fr-FR" sz="2100" kern="0" dirty="0">
                  <a:solidFill>
                    <a:srgbClr val="5F5F5F"/>
                  </a:solidFill>
                  <a:latin typeface="Arial"/>
                </a:endParaRPr>
              </a:p>
            </p:txBody>
          </p:sp>
        </p:grpSp>
        <p:grpSp>
          <p:nvGrpSpPr>
            <p:cNvPr id="117" name="Groupe 116"/>
            <p:cNvGrpSpPr/>
            <p:nvPr/>
          </p:nvGrpSpPr>
          <p:grpSpPr>
            <a:xfrm>
              <a:off x="1352600" y="4795465"/>
              <a:ext cx="936104" cy="430981"/>
              <a:chOff x="1352600" y="4942235"/>
              <a:chExt cx="936104" cy="430981"/>
            </a:xfrm>
          </p:grpSpPr>
          <p:sp>
            <p:nvSpPr>
              <p:cNvPr id="118" name="Rectangle 117"/>
              <p:cNvSpPr/>
              <p:nvPr/>
            </p:nvSpPr>
            <p:spPr>
              <a:xfrm>
                <a:off x="1352600" y="4947404"/>
                <a:ext cx="908021" cy="410289"/>
              </a:xfrm>
              <a:prstGeom prst="rect">
                <a:avLst/>
              </a:prstGeom>
              <a:noFill/>
              <a:ln w="12700" cap="flat" cmpd="sng" algn="ctr">
                <a:solidFill>
                  <a:srgbClr val="5F5F5F">
                    <a:lumMod val="60000"/>
                    <a:lumOff val="40000"/>
                  </a:srgbClr>
                </a:solidFill>
                <a:prstDash val="solid"/>
              </a:ln>
              <a:effectLst/>
            </p:spPr>
            <p:txBody>
              <a:bodyPr rtlCol="0" anchor="ctr"/>
              <a:lstStyle/>
              <a:p>
                <a:pPr algn="ctr" defTabSz="1072866" fontAlgn="auto">
                  <a:spcBef>
                    <a:spcPts val="0"/>
                  </a:spcBef>
                  <a:spcAft>
                    <a:spcPts val="0"/>
                  </a:spcAft>
                  <a:defRPr/>
                </a:pPr>
                <a:endParaRPr lang="fr-FR" sz="2100" kern="0" dirty="0">
                  <a:solidFill>
                    <a:prstClr val="white"/>
                  </a:solidFill>
                  <a:latin typeface="Arial"/>
                  <a:ea typeface="+mn-ea"/>
                </a:endParaRPr>
              </a:p>
            </p:txBody>
          </p:sp>
          <p:sp>
            <p:nvSpPr>
              <p:cNvPr id="119" name="Espace réservé du contenu 2"/>
              <p:cNvSpPr txBox="1">
                <a:spLocks/>
              </p:cNvSpPr>
              <p:nvPr/>
            </p:nvSpPr>
            <p:spPr bwMode="auto">
              <a:xfrm>
                <a:off x="1597498" y="4942235"/>
                <a:ext cx="691206" cy="430981"/>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5F5F5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4638" indent="-274638" algn="l" rtl="0" eaLnBrk="1" fontAlgn="base" hangingPunct="1">
                  <a:spcBef>
                    <a:spcPct val="50000"/>
                  </a:spcBef>
                  <a:spcAft>
                    <a:spcPct val="0"/>
                  </a:spcAft>
                  <a:buClr>
                    <a:srgbClr val="004780"/>
                  </a:buClr>
                  <a:buFont typeface="Wingdings" pitchFamily="2" charset="2"/>
                  <a:buChar char="§"/>
                  <a:defRPr kumimoji="1" sz="2400">
                    <a:solidFill>
                      <a:srgbClr val="5F5F5F"/>
                    </a:solidFill>
                    <a:latin typeface="+mn-lt"/>
                    <a:ea typeface="+mn-ea"/>
                    <a:cs typeface="+mn-cs"/>
                  </a:defRPr>
                </a:lvl1pPr>
                <a:lvl2pPr marL="722313" indent="-268288" algn="l" rtl="0" eaLnBrk="1" fontAlgn="base" hangingPunct="1">
                  <a:spcBef>
                    <a:spcPct val="20000"/>
                  </a:spcBef>
                  <a:spcAft>
                    <a:spcPct val="0"/>
                  </a:spcAft>
                  <a:buClr>
                    <a:srgbClr val="004780"/>
                  </a:buClr>
                  <a:buSzPct val="65000"/>
                  <a:buFont typeface="Webdings" pitchFamily="18" charset="2"/>
                  <a:buChar char="4"/>
                  <a:defRPr kumimoji="1" sz="2000">
                    <a:solidFill>
                      <a:srgbClr val="5F5F5F"/>
                    </a:solidFill>
                    <a:latin typeface="+mn-lt"/>
                  </a:defRPr>
                </a:lvl2pPr>
                <a:lvl3pPr marL="1081088" indent="-179388" algn="l" rtl="0" eaLnBrk="1" fontAlgn="base" hangingPunct="1">
                  <a:spcBef>
                    <a:spcPct val="20000"/>
                  </a:spcBef>
                  <a:spcAft>
                    <a:spcPct val="0"/>
                  </a:spcAft>
                  <a:buClr>
                    <a:srgbClr val="004780"/>
                  </a:buClr>
                  <a:buSzPct val="50000"/>
                  <a:buFont typeface="Webdings" pitchFamily="18" charset="2"/>
                  <a:buChar char="="/>
                  <a:defRPr kumimoji="1" sz="1300">
                    <a:solidFill>
                      <a:srgbClr val="5F5F5F"/>
                    </a:solidFill>
                    <a:latin typeface="+mn-lt"/>
                  </a:defRPr>
                </a:lvl3pPr>
                <a:lvl4pPr marL="1344613" indent="-84138" algn="l" rtl="0" eaLnBrk="1" fontAlgn="base" hangingPunct="1">
                  <a:spcBef>
                    <a:spcPct val="20000"/>
                  </a:spcBef>
                  <a:spcAft>
                    <a:spcPct val="0"/>
                  </a:spcAft>
                  <a:buClr>
                    <a:srgbClr val="004780"/>
                  </a:buClr>
                  <a:buSzPct val="80000"/>
                  <a:buFont typeface="Microsoft Sans Serif" pitchFamily="34" charset="0"/>
                  <a:buChar char="-"/>
                  <a:defRPr kumimoji="1" sz="1000">
                    <a:solidFill>
                      <a:srgbClr val="5F5F5F"/>
                    </a:solidFill>
                    <a:latin typeface="+mn-lt"/>
                  </a:defRPr>
                </a:lvl4pPr>
                <a:lvl5pPr marL="16097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5pPr>
                <a:lvl6pPr marL="20669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6pPr>
                <a:lvl7pPr marL="25241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7pPr>
                <a:lvl8pPr marL="29813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8pPr>
                <a:lvl9pPr marL="34385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9pPr>
              </a:lstStyle>
              <a:p>
                <a:pPr marL="0" indent="0" algn="ctr" defTabSz="1072866">
                  <a:buNone/>
                  <a:defRPr/>
                </a:pPr>
                <a:r>
                  <a:rPr lang="fr-FR" altLang="fr-FR" sz="1300" i="1" kern="0" dirty="0">
                    <a:latin typeface="Arial"/>
                  </a:rPr>
                  <a:t>NM</a:t>
                </a:r>
              </a:p>
            </p:txBody>
          </p:sp>
          <p:sp>
            <p:nvSpPr>
              <p:cNvPr id="120" name="Freeform 31"/>
              <p:cNvSpPr>
                <a:spLocks noEditPoints="1"/>
              </p:cNvSpPr>
              <p:nvPr/>
            </p:nvSpPr>
            <p:spPr bwMode="auto">
              <a:xfrm>
                <a:off x="1424608" y="5021886"/>
                <a:ext cx="323658" cy="279322"/>
              </a:xfrm>
              <a:custGeom>
                <a:avLst/>
                <a:gdLst>
                  <a:gd name="T0" fmla="*/ 8010 w 11628"/>
                  <a:gd name="T1" fmla="*/ 3465 h 9558"/>
                  <a:gd name="T2" fmla="*/ 6936 w 11628"/>
                  <a:gd name="T3" fmla="*/ 2791 h 9558"/>
                  <a:gd name="T4" fmla="*/ 6953 w 11628"/>
                  <a:gd name="T5" fmla="*/ 2113 h 9558"/>
                  <a:gd name="T6" fmla="*/ 6455 w 11628"/>
                  <a:gd name="T7" fmla="*/ 791 h 9558"/>
                  <a:gd name="T8" fmla="*/ 5218 w 11628"/>
                  <a:gd name="T9" fmla="*/ 1074 h 9558"/>
                  <a:gd name="T10" fmla="*/ 4752 w 11628"/>
                  <a:gd name="T11" fmla="*/ 583 h 9558"/>
                  <a:gd name="T12" fmla="*/ 3466 w 11628"/>
                  <a:gd name="T13" fmla="*/ 0 h 9558"/>
                  <a:gd name="T14" fmla="*/ 2792 w 11628"/>
                  <a:gd name="T15" fmla="*/ 1074 h 9558"/>
                  <a:gd name="T16" fmla="*/ 2113 w 11628"/>
                  <a:gd name="T17" fmla="*/ 1057 h 9558"/>
                  <a:gd name="T18" fmla="*/ 792 w 11628"/>
                  <a:gd name="T19" fmla="*/ 1554 h 9558"/>
                  <a:gd name="T20" fmla="*/ 1074 w 11628"/>
                  <a:gd name="T21" fmla="*/ 2791 h 9558"/>
                  <a:gd name="T22" fmla="*/ 583 w 11628"/>
                  <a:gd name="T23" fmla="*/ 3258 h 9558"/>
                  <a:gd name="T24" fmla="*/ 0 w 11628"/>
                  <a:gd name="T25" fmla="*/ 4544 h 9558"/>
                  <a:gd name="T26" fmla="*/ 1074 w 11628"/>
                  <a:gd name="T27" fmla="*/ 5218 h 9558"/>
                  <a:gd name="T28" fmla="*/ 1057 w 11628"/>
                  <a:gd name="T29" fmla="*/ 5897 h 9558"/>
                  <a:gd name="T30" fmla="*/ 1554 w 11628"/>
                  <a:gd name="T31" fmla="*/ 7218 h 9558"/>
                  <a:gd name="T32" fmla="*/ 2792 w 11628"/>
                  <a:gd name="T33" fmla="*/ 6935 h 9558"/>
                  <a:gd name="T34" fmla="*/ 3258 w 11628"/>
                  <a:gd name="T35" fmla="*/ 7427 h 9558"/>
                  <a:gd name="T36" fmla="*/ 4544 w 11628"/>
                  <a:gd name="T37" fmla="*/ 8010 h 9558"/>
                  <a:gd name="T38" fmla="*/ 5221 w 11628"/>
                  <a:gd name="T39" fmla="*/ 6934 h 9558"/>
                  <a:gd name="T40" fmla="*/ 5894 w 11628"/>
                  <a:gd name="T41" fmla="*/ 6951 h 9558"/>
                  <a:gd name="T42" fmla="*/ 7218 w 11628"/>
                  <a:gd name="T43" fmla="*/ 6455 h 9558"/>
                  <a:gd name="T44" fmla="*/ 6935 w 11628"/>
                  <a:gd name="T45" fmla="*/ 5219 h 9558"/>
                  <a:gd name="T46" fmla="*/ 7427 w 11628"/>
                  <a:gd name="T47" fmla="*/ 4751 h 9558"/>
                  <a:gd name="T48" fmla="*/ 4005 w 11628"/>
                  <a:gd name="T49" fmla="*/ 5473 h 9558"/>
                  <a:gd name="T50" fmla="*/ 4005 w 11628"/>
                  <a:gd name="T51" fmla="*/ 2536 h 9558"/>
                  <a:gd name="T52" fmla="*/ 4005 w 11628"/>
                  <a:gd name="T53" fmla="*/ 5473 h 9558"/>
                  <a:gd name="T54" fmla="*/ 11628 w 11628"/>
                  <a:gd name="T55" fmla="*/ 7142 h 9558"/>
                  <a:gd name="T56" fmla="*/ 11056 w 11628"/>
                  <a:gd name="T57" fmla="*/ 6784 h 9558"/>
                  <a:gd name="T58" fmla="*/ 11066 w 11628"/>
                  <a:gd name="T59" fmla="*/ 6423 h 9558"/>
                  <a:gd name="T60" fmla="*/ 10801 w 11628"/>
                  <a:gd name="T61" fmla="*/ 5721 h 9558"/>
                  <a:gd name="T62" fmla="*/ 10144 w 11628"/>
                  <a:gd name="T63" fmla="*/ 5871 h 9558"/>
                  <a:gd name="T64" fmla="*/ 9895 w 11628"/>
                  <a:gd name="T65" fmla="*/ 5610 h 9558"/>
                  <a:gd name="T66" fmla="*/ 9212 w 11628"/>
                  <a:gd name="T67" fmla="*/ 5300 h 9558"/>
                  <a:gd name="T68" fmla="*/ 8854 w 11628"/>
                  <a:gd name="T69" fmla="*/ 5871 h 9558"/>
                  <a:gd name="T70" fmla="*/ 8493 w 11628"/>
                  <a:gd name="T71" fmla="*/ 5862 h 9558"/>
                  <a:gd name="T72" fmla="*/ 7790 w 11628"/>
                  <a:gd name="T73" fmla="*/ 6126 h 9558"/>
                  <a:gd name="T74" fmla="*/ 7941 w 11628"/>
                  <a:gd name="T75" fmla="*/ 6784 h 9558"/>
                  <a:gd name="T76" fmla="*/ 7679 w 11628"/>
                  <a:gd name="T77" fmla="*/ 7032 h 9558"/>
                  <a:gd name="T78" fmla="*/ 7369 w 11628"/>
                  <a:gd name="T79" fmla="*/ 7716 h 9558"/>
                  <a:gd name="T80" fmla="*/ 7940 w 11628"/>
                  <a:gd name="T81" fmla="*/ 8074 h 9558"/>
                  <a:gd name="T82" fmla="*/ 7931 w 11628"/>
                  <a:gd name="T83" fmla="*/ 8435 h 9558"/>
                  <a:gd name="T84" fmla="*/ 8196 w 11628"/>
                  <a:gd name="T85" fmla="*/ 9137 h 9558"/>
                  <a:gd name="T86" fmla="*/ 8853 w 11628"/>
                  <a:gd name="T87" fmla="*/ 8987 h 9558"/>
                  <a:gd name="T88" fmla="*/ 9102 w 11628"/>
                  <a:gd name="T89" fmla="*/ 9248 h 9558"/>
                  <a:gd name="T90" fmla="*/ 9785 w 11628"/>
                  <a:gd name="T91" fmla="*/ 9558 h 9558"/>
                  <a:gd name="T92" fmla="*/ 10145 w 11628"/>
                  <a:gd name="T93" fmla="*/ 8986 h 9558"/>
                  <a:gd name="T94" fmla="*/ 10502 w 11628"/>
                  <a:gd name="T95" fmla="*/ 8995 h 9558"/>
                  <a:gd name="T96" fmla="*/ 11207 w 11628"/>
                  <a:gd name="T97" fmla="*/ 8732 h 9558"/>
                  <a:gd name="T98" fmla="*/ 11056 w 11628"/>
                  <a:gd name="T99" fmla="*/ 8074 h 9558"/>
                  <a:gd name="T100" fmla="*/ 11318 w 11628"/>
                  <a:gd name="T101" fmla="*/ 7826 h 9558"/>
                  <a:gd name="T102" fmla="*/ 9498 w 11628"/>
                  <a:gd name="T103" fmla="*/ 8210 h 9558"/>
                  <a:gd name="T104" fmla="*/ 9498 w 11628"/>
                  <a:gd name="T105" fmla="*/ 6648 h 9558"/>
                  <a:gd name="T106" fmla="*/ 9498 w 11628"/>
                  <a:gd name="T107" fmla="*/ 8210 h 9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28" h="9558">
                    <a:moveTo>
                      <a:pt x="8010" y="4544"/>
                    </a:moveTo>
                    <a:lnTo>
                      <a:pt x="8010" y="3465"/>
                    </a:lnTo>
                    <a:lnTo>
                      <a:pt x="7427" y="3258"/>
                    </a:lnTo>
                    <a:cubicBezTo>
                      <a:pt x="7205" y="3179"/>
                      <a:pt x="7026" y="3009"/>
                      <a:pt x="6936" y="2791"/>
                    </a:cubicBezTo>
                    <a:cubicBezTo>
                      <a:pt x="6936" y="2791"/>
                      <a:pt x="6936" y="2791"/>
                      <a:pt x="6936" y="2791"/>
                    </a:cubicBezTo>
                    <a:cubicBezTo>
                      <a:pt x="6845" y="2573"/>
                      <a:pt x="6851" y="2326"/>
                      <a:pt x="6953" y="2113"/>
                    </a:cubicBezTo>
                    <a:lnTo>
                      <a:pt x="7218" y="1554"/>
                    </a:lnTo>
                    <a:lnTo>
                      <a:pt x="6455" y="791"/>
                    </a:lnTo>
                    <a:lnTo>
                      <a:pt x="5897" y="1057"/>
                    </a:lnTo>
                    <a:cubicBezTo>
                      <a:pt x="5684" y="1158"/>
                      <a:pt x="5437" y="1165"/>
                      <a:pt x="5218" y="1074"/>
                    </a:cubicBezTo>
                    <a:cubicBezTo>
                      <a:pt x="5218" y="1074"/>
                      <a:pt x="5218" y="1074"/>
                      <a:pt x="5218" y="1074"/>
                    </a:cubicBezTo>
                    <a:cubicBezTo>
                      <a:pt x="5000" y="984"/>
                      <a:pt x="4831" y="805"/>
                      <a:pt x="4752" y="583"/>
                    </a:cubicBezTo>
                    <a:lnTo>
                      <a:pt x="4544" y="0"/>
                    </a:lnTo>
                    <a:lnTo>
                      <a:pt x="3466" y="0"/>
                    </a:lnTo>
                    <a:lnTo>
                      <a:pt x="3258" y="583"/>
                    </a:lnTo>
                    <a:cubicBezTo>
                      <a:pt x="3179" y="805"/>
                      <a:pt x="3010" y="984"/>
                      <a:pt x="2792" y="1074"/>
                    </a:cubicBezTo>
                    <a:cubicBezTo>
                      <a:pt x="2792" y="1074"/>
                      <a:pt x="2791" y="1074"/>
                      <a:pt x="2791" y="1074"/>
                    </a:cubicBezTo>
                    <a:cubicBezTo>
                      <a:pt x="2573" y="1165"/>
                      <a:pt x="2326" y="1158"/>
                      <a:pt x="2113" y="1057"/>
                    </a:cubicBezTo>
                    <a:lnTo>
                      <a:pt x="1554" y="791"/>
                    </a:lnTo>
                    <a:lnTo>
                      <a:pt x="792" y="1554"/>
                    </a:lnTo>
                    <a:lnTo>
                      <a:pt x="1057" y="2113"/>
                    </a:lnTo>
                    <a:cubicBezTo>
                      <a:pt x="1159" y="2326"/>
                      <a:pt x="1165" y="2573"/>
                      <a:pt x="1074" y="2791"/>
                    </a:cubicBezTo>
                    <a:cubicBezTo>
                      <a:pt x="1074" y="2791"/>
                      <a:pt x="1074" y="2791"/>
                      <a:pt x="1074" y="2792"/>
                    </a:cubicBezTo>
                    <a:cubicBezTo>
                      <a:pt x="984" y="3010"/>
                      <a:pt x="805" y="3179"/>
                      <a:pt x="583" y="3258"/>
                    </a:cubicBezTo>
                    <a:lnTo>
                      <a:pt x="0" y="3465"/>
                    </a:lnTo>
                    <a:lnTo>
                      <a:pt x="0" y="4544"/>
                    </a:lnTo>
                    <a:lnTo>
                      <a:pt x="583" y="4751"/>
                    </a:lnTo>
                    <a:cubicBezTo>
                      <a:pt x="805" y="4830"/>
                      <a:pt x="984" y="5000"/>
                      <a:pt x="1074" y="5218"/>
                    </a:cubicBezTo>
                    <a:cubicBezTo>
                      <a:pt x="1074" y="5218"/>
                      <a:pt x="1074" y="5218"/>
                      <a:pt x="1074" y="5218"/>
                    </a:cubicBezTo>
                    <a:cubicBezTo>
                      <a:pt x="1165" y="5437"/>
                      <a:pt x="1159" y="5683"/>
                      <a:pt x="1057" y="5897"/>
                    </a:cubicBezTo>
                    <a:lnTo>
                      <a:pt x="792" y="6455"/>
                    </a:lnTo>
                    <a:lnTo>
                      <a:pt x="1554" y="7218"/>
                    </a:lnTo>
                    <a:lnTo>
                      <a:pt x="2113" y="6953"/>
                    </a:lnTo>
                    <a:cubicBezTo>
                      <a:pt x="2326" y="6851"/>
                      <a:pt x="2573" y="6845"/>
                      <a:pt x="2792" y="6935"/>
                    </a:cubicBezTo>
                    <a:cubicBezTo>
                      <a:pt x="2792" y="6935"/>
                      <a:pt x="2792" y="6935"/>
                      <a:pt x="2792" y="6935"/>
                    </a:cubicBezTo>
                    <a:cubicBezTo>
                      <a:pt x="3010" y="7026"/>
                      <a:pt x="3179" y="7204"/>
                      <a:pt x="3258" y="7427"/>
                    </a:cubicBezTo>
                    <a:lnTo>
                      <a:pt x="3466" y="8010"/>
                    </a:lnTo>
                    <a:lnTo>
                      <a:pt x="4544" y="8010"/>
                    </a:lnTo>
                    <a:lnTo>
                      <a:pt x="4750" y="7430"/>
                    </a:lnTo>
                    <a:cubicBezTo>
                      <a:pt x="4830" y="7206"/>
                      <a:pt x="5001" y="7026"/>
                      <a:pt x="5221" y="6934"/>
                    </a:cubicBezTo>
                    <a:cubicBezTo>
                      <a:pt x="5221" y="6934"/>
                      <a:pt x="5221" y="6934"/>
                      <a:pt x="5221" y="6934"/>
                    </a:cubicBezTo>
                    <a:cubicBezTo>
                      <a:pt x="5438" y="6844"/>
                      <a:pt x="5682" y="6850"/>
                      <a:pt x="5894" y="6951"/>
                    </a:cubicBezTo>
                    <a:lnTo>
                      <a:pt x="6455" y="7218"/>
                    </a:lnTo>
                    <a:lnTo>
                      <a:pt x="7218" y="6455"/>
                    </a:lnTo>
                    <a:lnTo>
                      <a:pt x="6953" y="5897"/>
                    </a:lnTo>
                    <a:cubicBezTo>
                      <a:pt x="6851" y="5683"/>
                      <a:pt x="6845" y="5437"/>
                      <a:pt x="6935" y="5219"/>
                    </a:cubicBezTo>
                    <a:cubicBezTo>
                      <a:pt x="6935" y="5218"/>
                      <a:pt x="6936" y="5218"/>
                      <a:pt x="6936" y="5218"/>
                    </a:cubicBezTo>
                    <a:cubicBezTo>
                      <a:pt x="7026" y="5000"/>
                      <a:pt x="7205" y="4830"/>
                      <a:pt x="7427" y="4751"/>
                    </a:cubicBezTo>
                    <a:lnTo>
                      <a:pt x="8010" y="4544"/>
                    </a:lnTo>
                    <a:close/>
                    <a:moveTo>
                      <a:pt x="4005" y="5473"/>
                    </a:moveTo>
                    <a:cubicBezTo>
                      <a:pt x="3194" y="5473"/>
                      <a:pt x="2536" y="4816"/>
                      <a:pt x="2536" y="4005"/>
                    </a:cubicBezTo>
                    <a:cubicBezTo>
                      <a:pt x="2536" y="3194"/>
                      <a:pt x="3194" y="2536"/>
                      <a:pt x="4005" y="2536"/>
                    </a:cubicBezTo>
                    <a:cubicBezTo>
                      <a:pt x="4816" y="2536"/>
                      <a:pt x="5474" y="3194"/>
                      <a:pt x="5474" y="4005"/>
                    </a:cubicBezTo>
                    <a:cubicBezTo>
                      <a:pt x="5474" y="4816"/>
                      <a:pt x="4816" y="5473"/>
                      <a:pt x="4005" y="5473"/>
                    </a:cubicBezTo>
                    <a:close/>
                    <a:moveTo>
                      <a:pt x="11628" y="7716"/>
                    </a:moveTo>
                    <a:lnTo>
                      <a:pt x="11628" y="7142"/>
                    </a:lnTo>
                    <a:lnTo>
                      <a:pt x="11318" y="7032"/>
                    </a:lnTo>
                    <a:cubicBezTo>
                      <a:pt x="11200" y="6990"/>
                      <a:pt x="11104" y="6900"/>
                      <a:pt x="11056" y="6784"/>
                    </a:cubicBezTo>
                    <a:cubicBezTo>
                      <a:pt x="11056" y="6784"/>
                      <a:pt x="11056" y="6784"/>
                      <a:pt x="11056" y="6784"/>
                    </a:cubicBezTo>
                    <a:cubicBezTo>
                      <a:pt x="11008" y="6668"/>
                      <a:pt x="11012" y="6537"/>
                      <a:pt x="11066" y="6423"/>
                    </a:cubicBezTo>
                    <a:lnTo>
                      <a:pt x="11207" y="6126"/>
                    </a:lnTo>
                    <a:lnTo>
                      <a:pt x="10801" y="5721"/>
                    </a:lnTo>
                    <a:lnTo>
                      <a:pt x="10504" y="5862"/>
                    </a:lnTo>
                    <a:cubicBezTo>
                      <a:pt x="10391" y="5916"/>
                      <a:pt x="10260" y="5919"/>
                      <a:pt x="10144" y="5871"/>
                    </a:cubicBezTo>
                    <a:lnTo>
                      <a:pt x="10143" y="5871"/>
                    </a:lnTo>
                    <a:cubicBezTo>
                      <a:pt x="10028" y="5823"/>
                      <a:pt x="9937" y="5728"/>
                      <a:pt x="9895" y="5610"/>
                    </a:cubicBezTo>
                    <a:lnTo>
                      <a:pt x="9785" y="5300"/>
                    </a:lnTo>
                    <a:lnTo>
                      <a:pt x="9212" y="5300"/>
                    </a:lnTo>
                    <a:lnTo>
                      <a:pt x="9102" y="5610"/>
                    </a:lnTo>
                    <a:cubicBezTo>
                      <a:pt x="9060" y="5728"/>
                      <a:pt x="8969" y="5823"/>
                      <a:pt x="8854" y="5871"/>
                    </a:cubicBezTo>
                    <a:lnTo>
                      <a:pt x="8853" y="5871"/>
                    </a:lnTo>
                    <a:cubicBezTo>
                      <a:pt x="8737" y="5919"/>
                      <a:pt x="8606" y="5916"/>
                      <a:pt x="8493" y="5862"/>
                    </a:cubicBezTo>
                    <a:lnTo>
                      <a:pt x="8196" y="5721"/>
                    </a:lnTo>
                    <a:lnTo>
                      <a:pt x="7790" y="6126"/>
                    </a:lnTo>
                    <a:lnTo>
                      <a:pt x="7931" y="6423"/>
                    </a:lnTo>
                    <a:cubicBezTo>
                      <a:pt x="7985" y="6537"/>
                      <a:pt x="7989" y="6668"/>
                      <a:pt x="7941" y="6784"/>
                    </a:cubicBezTo>
                    <a:cubicBezTo>
                      <a:pt x="7941" y="6784"/>
                      <a:pt x="7941" y="6784"/>
                      <a:pt x="7940" y="6784"/>
                    </a:cubicBezTo>
                    <a:cubicBezTo>
                      <a:pt x="7892" y="6900"/>
                      <a:pt x="7798" y="6990"/>
                      <a:pt x="7679" y="7032"/>
                    </a:cubicBezTo>
                    <a:lnTo>
                      <a:pt x="7369" y="7142"/>
                    </a:lnTo>
                    <a:lnTo>
                      <a:pt x="7369" y="7716"/>
                    </a:lnTo>
                    <a:lnTo>
                      <a:pt x="7679" y="7826"/>
                    </a:lnTo>
                    <a:cubicBezTo>
                      <a:pt x="7797" y="7868"/>
                      <a:pt x="7893" y="7958"/>
                      <a:pt x="7940" y="8074"/>
                    </a:cubicBezTo>
                    <a:cubicBezTo>
                      <a:pt x="7941" y="8074"/>
                      <a:pt x="7941" y="8074"/>
                      <a:pt x="7941" y="8074"/>
                    </a:cubicBezTo>
                    <a:cubicBezTo>
                      <a:pt x="7989" y="8190"/>
                      <a:pt x="7985" y="8321"/>
                      <a:pt x="7931" y="8435"/>
                    </a:cubicBezTo>
                    <a:lnTo>
                      <a:pt x="7790" y="8732"/>
                    </a:lnTo>
                    <a:lnTo>
                      <a:pt x="8196" y="9137"/>
                    </a:lnTo>
                    <a:lnTo>
                      <a:pt x="8493" y="8996"/>
                    </a:lnTo>
                    <a:cubicBezTo>
                      <a:pt x="8606" y="8942"/>
                      <a:pt x="8737" y="8939"/>
                      <a:pt x="8853" y="8987"/>
                    </a:cubicBezTo>
                    <a:cubicBezTo>
                      <a:pt x="8853" y="8987"/>
                      <a:pt x="8853" y="8987"/>
                      <a:pt x="8854" y="8987"/>
                    </a:cubicBezTo>
                    <a:cubicBezTo>
                      <a:pt x="8969" y="9035"/>
                      <a:pt x="9059" y="9130"/>
                      <a:pt x="9102" y="9248"/>
                    </a:cubicBezTo>
                    <a:lnTo>
                      <a:pt x="9212" y="9558"/>
                    </a:lnTo>
                    <a:lnTo>
                      <a:pt x="9785" y="9558"/>
                    </a:lnTo>
                    <a:lnTo>
                      <a:pt x="9895" y="9250"/>
                    </a:lnTo>
                    <a:cubicBezTo>
                      <a:pt x="9937" y="9131"/>
                      <a:pt x="10028" y="9035"/>
                      <a:pt x="10145" y="8986"/>
                    </a:cubicBezTo>
                    <a:cubicBezTo>
                      <a:pt x="10145" y="8986"/>
                      <a:pt x="10145" y="8986"/>
                      <a:pt x="10145" y="8986"/>
                    </a:cubicBezTo>
                    <a:cubicBezTo>
                      <a:pt x="10260" y="8938"/>
                      <a:pt x="10390" y="8942"/>
                      <a:pt x="10502" y="8995"/>
                    </a:cubicBezTo>
                    <a:lnTo>
                      <a:pt x="10801" y="9137"/>
                    </a:lnTo>
                    <a:lnTo>
                      <a:pt x="11207" y="8732"/>
                    </a:lnTo>
                    <a:lnTo>
                      <a:pt x="11066" y="8435"/>
                    </a:lnTo>
                    <a:cubicBezTo>
                      <a:pt x="11012" y="8321"/>
                      <a:pt x="11008" y="8190"/>
                      <a:pt x="11056" y="8074"/>
                    </a:cubicBezTo>
                    <a:cubicBezTo>
                      <a:pt x="11056" y="8074"/>
                      <a:pt x="11056" y="8074"/>
                      <a:pt x="11056" y="8074"/>
                    </a:cubicBezTo>
                    <a:cubicBezTo>
                      <a:pt x="11105" y="7958"/>
                      <a:pt x="11200" y="7868"/>
                      <a:pt x="11318" y="7826"/>
                    </a:cubicBezTo>
                    <a:lnTo>
                      <a:pt x="11628" y="7716"/>
                    </a:lnTo>
                    <a:close/>
                    <a:moveTo>
                      <a:pt x="9498" y="8210"/>
                    </a:moveTo>
                    <a:cubicBezTo>
                      <a:pt x="9067" y="8210"/>
                      <a:pt x="8718" y="7860"/>
                      <a:pt x="8718" y="7429"/>
                    </a:cubicBezTo>
                    <a:cubicBezTo>
                      <a:pt x="8718" y="6998"/>
                      <a:pt x="9067" y="6648"/>
                      <a:pt x="9498" y="6648"/>
                    </a:cubicBezTo>
                    <a:cubicBezTo>
                      <a:pt x="9930" y="6648"/>
                      <a:pt x="10279" y="6998"/>
                      <a:pt x="10279" y="7429"/>
                    </a:cubicBezTo>
                    <a:cubicBezTo>
                      <a:pt x="10279" y="7860"/>
                      <a:pt x="9930" y="8210"/>
                      <a:pt x="9498" y="8210"/>
                    </a:cubicBezTo>
                    <a:close/>
                  </a:path>
                </a:pathLst>
              </a:custGeom>
              <a:solidFill>
                <a:srgbClr val="5F5F5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072866">
                  <a:defRPr/>
                </a:pPr>
                <a:endParaRPr lang="fr-FR" sz="2100" kern="0" dirty="0">
                  <a:solidFill>
                    <a:srgbClr val="5F5F5F"/>
                  </a:solidFill>
                  <a:latin typeface="Arial"/>
                </a:endParaRPr>
              </a:p>
            </p:txBody>
          </p:sp>
        </p:grpSp>
      </p:grpSp>
      <p:sp>
        <p:nvSpPr>
          <p:cNvPr id="127" name="Espace réservé du contenu 2"/>
          <p:cNvSpPr txBox="1">
            <a:spLocks/>
          </p:cNvSpPr>
          <p:nvPr/>
        </p:nvSpPr>
        <p:spPr bwMode="auto">
          <a:xfrm>
            <a:off x="6521045" y="2907401"/>
            <a:ext cx="579160" cy="269195"/>
          </a:xfrm>
          <a:prstGeom prst="rect">
            <a:avLst/>
          </a:prstGeom>
          <a:solidFill>
            <a:sysClr val="window" lastClr="FFFFFF"/>
          </a:solidFill>
          <a:ln>
            <a:noFill/>
          </a:ln>
          <a:effectLst/>
          <a:extLst/>
        </p:spPr>
        <p:txBody>
          <a:bodyPr vert="horz" wrap="square" lIns="107287" tIns="53643" rIns="107287" bIns="53643" numCol="1" anchor="t" anchorCtr="0" compatLnSpc="1">
            <a:prstTxWarp prst="textNoShape">
              <a:avLst/>
            </a:prstTxWarp>
          </a:bodyPr>
          <a:lstStyle>
            <a:lvl1pPr marL="274638" indent="-274638" algn="l" rtl="0" eaLnBrk="1" fontAlgn="base" hangingPunct="1">
              <a:spcBef>
                <a:spcPct val="50000"/>
              </a:spcBef>
              <a:spcAft>
                <a:spcPct val="0"/>
              </a:spcAft>
              <a:buClr>
                <a:srgbClr val="004780"/>
              </a:buClr>
              <a:buFont typeface="Wingdings" pitchFamily="2" charset="2"/>
              <a:buChar char="§"/>
              <a:defRPr kumimoji="1" sz="2400">
                <a:solidFill>
                  <a:srgbClr val="5F5F5F"/>
                </a:solidFill>
                <a:latin typeface="+mn-lt"/>
                <a:ea typeface="+mn-ea"/>
                <a:cs typeface="+mn-cs"/>
              </a:defRPr>
            </a:lvl1pPr>
            <a:lvl2pPr marL="722313" indent="-268288" algn="l" rtl="0" eaLnBrk="1" fontAlgn="base" hangingPunct="1">
              <a:spcBef>
                <a:spcPct val="20000"/>
              </a:spcBef>
              <a:spcAft>
                <a:spcPct val="0"/>
              </a:spcAft>
              <a:buClr>
                <a:srgbClr val="004780"/>
              </a:buClr>
              <a:buSzPct val="65000"/>
              <a:buFont typeface="Webdings" pitchFamily="18" charset="2"/>
              <a:buChar char="4"/>
              <a:defRPr kumimoji="1" sz="2000">
                <a:solidFill>
                  <a:srgbClr val="5F5F5F"/>
                </a:solidFill>
                <a:latin typeface="+mn-lt"/>
              </a:defRPr>
            </a:lvl2pPr>
            <a:lvl3pPr marL="1081088" indent="-179388" algn="l" rtl="0" eaLnBrk="1" fontAlgn="base" hangingPunct="1">
              <a:spcBef>
                <a:spcPct val="20000"/>
              </a:spcBef>
              <a:spcAft>
                <a:spcPct val="0"/>
              </a:spcAft>
              <a:buClr>
                <a:srgbClr val="004780"/>
              </a:buClr>
              <a:buSzPct val="50000"/>
              <a:buFont typeface="Webdings" pitchFamily="18" charset="2"/>
              <a:buChar char="="/>
              <a:defRPr kumimoji="1" sz="1300">
                <a:solidFill>
                  <a:srgbClr val="5F5F5F"/>
                </a:solidFill>
                <a:latin typeface="+mn-lt"/>
              </a:defRPr>
            </a:lvl3pPr>
            <a:lvl4pPr marL="1344613" indent="-84138" algn="l" rtl="0" eaLnBrk="1" fontAlgn="base" hangingPunct="1">
              <a:spcBef>
                <a:spcPct val="20000"/>
              </a:spcBef>
              <a:spcAft>
                <a:spcPct val="0"/>
              </a:spcAft>
              <a:buClr>
                <a:srgbClr val="004780"/>
              </a:buClr>
              <a:buSzPct val="80000"/>
              <a:buFont typeface="Microsoft Sans Serif" pitchFamily="34" charset="0"/>
              <a:buChar char="-"/>
              <a:defRPr kumimoji="1" sz="1000">
                <a:solidFill>
                  <a:srgbClr val="5F5F5F"/>
                </a:solidFill>
                <a:latin typeface="+mn-lt"/>
              </a:defRPr>
            </a:lvl4pPr>
            <a:lvl5pPr marL="16097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5pPr>
            <a:lvl6pPr marL="20669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6pPr>
            <a:lvl7pPr marL="25241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7pPr>
            <a:lvl8pPr marL="29813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8pPr>
            <a:lvl9pPr marL="34385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9pPr>
          </a:lstStyle>
          <a:p>
            <a:pPr marL="0" indent="0" algn="ctr" defTabSz="1072866">
              <a:buNone/>
              <a:defRPr/>
            </a:pPr>
            <a:r>
              <a:rPr lang="fr-FR" altLang="fr-FR" sz="1100" i="1" kern="0" dirty="0">
                <a:solidFill>
                  <a:srgbClr val="B00058"/>
                </a:solidFill>
                <a:latin typeface="Arial"/>
              </a:rPr>
              <a:t>REST</a:t>
            </a:r>
          </a:p>
        </p:txBody>
      </p:sp>
      <p:sp>
        <p:nvSpPr>
          <p:cNvPr id="128" name="Espace réservé du contenu 2"/>
          <p:cNvSpPr txBox="1">
            <a:spLocks/>
          </p:cNvSpPr>
          <p:nvPr/>
        </p:nvSpPr>
        <p:spPr bwMode="auto">
          <a:xfrm>
            <a:off x="6372681" y="2651780"/>
            <a:ext cx="1138477" cy="255621"/>
          </a:xfrm>
          <a:prstGeom prst="rect">
            <a:avLst/>
          </a:prstGeom>
          <a:solidFill>
            <a:sysClr val="window" lastClr="FFFFFF"/>
          </a:solidFill>
          <a:ln>
            <a:noFill/>
          </a:ln>
          <a:effectLst/>
          <a:extLst/>
        </p:spPr>
        <p:txBody>
          <a:bodyPr vert="horz" wrap="square" lIns="107287" tIns="53643" rIns="107287" bIns="53643" numCol="1" anchor="t" anchorCtr="0" compatLnSpc="1">
            <a:prstTxWarp prst="textNoShape">
              <a:avLst/>
            </a:prstTxWarp>
          </a:bodyPr>
          <a:lstStyle>
            <a:lvl1pPr marL="274638" indent="-274638" algn="l" rtl="0" eaLnBrk="1" fontAlgn="base" hangingPunct="1">
              <a:spcBef>
                <a:spcPct val="50000"/>
              </a:spcBef>
              <a:spcAft>
                <a:spcPct val="0"/>
              </a:spcAft>
              <a:buClr>
                <a:srgbClr val="004780"/>
              </a:buClr>
              <a:buFont typeface="Wingdings" pitchFamily="2" charset="2"/>
              <a:buChar char="§"/>
              <a:defRPr kumimoji="1" sz="2400">
                <a:solidFill>
                  <a:srgbClr val="5F5F5F"/>
                </a:solidFill>
                <a:latin typeface="+mn-lt"/>
                <a:ea typeface="+mn-ea"/>
                <a:cs typeface="+mn-cs"/>
              </a:defRPr>
            </a:lvl1pPr>
            <a:lvl2pPr marL="722313" indent="-268288" algn="l" rtl="0" eaLnBrk="1" fontAlgn="base" hangingPunct="1">
              <a:spcBef>
                <a:spcPct val="20000"/>
              </a:spcBef>
              <a:spcAft>
                <a:spcPct val="0"/>
              </a:spcAft>
              <a:buClr>
                <a:srgbClr val="004780"/>
              </a:buClr>
              <a:buSzPct val="65000"/>
              <a:buFont typeface="Webdings" pitchFamily="18" charset="2"/>
              <a:buChar char="4"/>
              <a:defRPr kumimoji="1" sz="2000">
                <a:solidFill>
                  <a:srgbClr val="5F5F5F"/>
                </a:solidFill>
                <a:latin typeface="+mn-lt"/>
              </a:defRPr>
            </a:lvl2pPr>
            <a:lvl3pPr marL="1081088" indent="-179388" algn="l" rtl="0" eaLnBrk="1" fontAlgn="base" hangingPunct="1">
              <a:spcBef>
                <a:spcPct val="20000"/>
              </a:spcBef>
              <a:spcAft>
                <a:spcPct val="0"/>
              </a:spcAft>
              <a:buClr>
                <a:srgbClr val="004780"/>
              </a:buClr>
              <a:buSzPct val="50000"/>
              <a:buFont typeface="Webdings" pitchFamily="18" charset="2"/>
              <a:buChar char="="/>
              <a:defRPr kumimoji="1" sz="1300">
                <a:solidFill>
                  <a:srgbClr val="5F5F5F"/>
                </a:solidFill>
                <a:latin typeface="+mn-lt"/>
              </a:defRPr>
            </a:lvl3pPr>
            <a:lvl4pPr marL="1344613" indent="-84138" algn="l" rtl="0" eaLnBrk="1" fontAlgn="base" hangingPunct="1">
              <a:spcBef>
                <a:spcPct val="20000"/>
              </a:spcBef>
              <a:spcAft>
                <a:spcPct val="0"/>
              </a:spcAft>
              <a:buClr>
                <a:srgbClr val="004780"/>
              </a:buClr>
              <a:buSzPct val="80000"/>
              <a:buFont typeface="Microsoft Sans Serif" pitchFamily="34" charset="0"/>
              <a:buChar char="-"/>
              <a:defRPr kumimoji="1" sz="1000">
                <a:solidFill>
                  <a:srgbClr val="5F5F5F"/>
                </a:solidFill>
                <a:latin typeface="+mn-lt"/>
              </a:defRPr>
            </a:lvl4pPr>
            <a:lvl5pPr marL="16097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5pPr>
            <a:lvl6pPr marL="20669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6pPr>
            <a:lvl7pPr marL="25241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7pPr>
            <a:lvl8pPr marL="29813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8pPr>
            <a:lvl9pPr marL="34385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9pPr>
          </a:lstStyle>
          <a:p>
            <a:pPr marL="0" indent="0" algn="ctr" defTabSz="1072866">
              <a:buNone/>
              <a:defRPr/>
            </a:pPr>
            <a:r>
              <a:rPr lang="fr-FR" altLang="fr-FR" sz="1100" i="1" kern="0" dirty="0">
                <a:solidFill>
                  <a:srgbClr val="B00058"/>
                </a:solidFill>
                <a:latin typeface="Arial"/>
              </a:rPr>
              <a:t>REST/SOAP</a:t>
            </a:r>
          </a:p>
        </p:txBody>
      </p:sp>
      <p:sp>
        <p:nvSpPr>
          <p:cNvPr id="130" name="Rectangle 129"/>
          <p:cNvSpPr/>
          <p:nvPr/>
        </p:nvSpPr>
        <p:spPr>
          <a:xfrm>
            <a:off x="2893748" y="3303455"/>
            <a:ext cx="4272801" cy="331268"/>
          </a:xfrm>
          <a:prstGeom prst="rect">
            <a:avLst/>
          </a:prstGeom>
          <a:noFill/>
          <a:ln w="12700" cap="flat" cmpd="sng" algn="ctr">
            <a:solidFill>
              <a:srgbClr val="5F5F5F">
                <a:lumMod val="60000"/>
                <a:lumOff val="40000"/>
              </a:srgbClr>
            </a:solidFill>
            <a:prstDash val="solid"/>
          </a:ln>
          <a:effectLst>
            <a:outerShdw blurRad="88900" dist="38100" dir="5400000" sx="101000" sy="101000" algn="t" rotWithShape="0">
              <a:prstClr val="black">
                <a:alpha val="26000"/>
              </a:prstClr>
            </a:outerShdw>
          </a:effectLst>
        </p:spPr>
        <p:txBody>
          <a:bodyPr lIns="107287" tIns="53643" rIns="107287" bIns="53643" rtlCol="0" anchor="ctr"/>
          <a:lstStyle/>
          <a:p>
            <a:pPr algn="ctr" defTabSz="1072866" fontAlgn="auto">
              <a:spcBef>
                <a:spcPts val="0"/>
              </a:spcBef>
              <a:spcAft>
                <a:spcPts val="0"/>
              </a:spcAft>
              <a:defRPr/>
            </a:pPr>
            <a:endParaRPr lang="fr-FR" sz="2100" kern="0" dirty="0">
              <a:solidFill>
                <a:prstClr val="white"/>
              </a:solidFill>
              <a:latin typeface="Arial"/>
              <a:ea typeface="+mn-ea"/>
            </a:endParaRPr>
          </a:p>
        </p:txBody>
      </p:sp>
      <p:sp>
        <p:nvSpPr>
          <p:cNvPr id="131" name="Rectangle 130"/>
          <p:cNvSpPr/>
          <p:nvPr/>
        </p:nvSpPr>
        <p:spPr>
          <a:xfrm>
            <a:off x="2893748" y="3622552"/>
            <a:ext cx="4272801" cy="480000"/>
          </a:xfrm>
          <a:prstGeom prst="rect">
            <a:avLst/>
          </a:prstGeom>
          <a:solidFill>
            <a:srgbClr val="5F5F5F"/>
          </a:solidFill>
          <a:ln w="12700" cap="flat" cmpd="sng" algn="ctr">
            <a:solidFill>
              <a:srgbClr val="5F5F5F"/>
            </a:solidFill>
            <a:prstDash val="solid"/>
          </a:ln>
          <a:effectLst/>
        </p:spPr>
        <p:txBody>
          <a:bodyPr lIns="107287" tIns="53643" rIns="107287" bIns="53643" rtlCol="0" anchor="ctr"/>
          <a:lstStyle/>
          <a:p>
            <a:pPr defTabSz="1072866" fontAlgn="auto">
              <a:spcBef>
                <a:spcPts val="0"/>
              </a:spcBef>
              <a:spcAft>
                <a:spcPts val="0"/>
              </a:spcAft>
              <a:defRPr/>
            </a:pPr>
            <a:r>
              <a:rPr lang="fr-FR" sz="1200" b="1" kern="0" dirty="0">
                <a:solidFill>
                  <a:prstClr val="white"/>
                </a:solidFill>
                <a:latin typeface="Arial"/>
                <a:ea typeface="+mn-ea"/>
              </a:rPr>
              <a:t>API</a:t>
            </a:r>
          </a:p>
        </p:txBody>
      </p:sp>
      <p:sp>
        <p:nvSpPr>
          <p:cNvPr id="134" name="Rectangle 133"/>
          <p:cNvSpPr/>
          <p:nvPr/>
        </p:nvSpPr>
        <p:spPr>
          <a:xfrm>
            <a:off x="3205774" y="4287916"/>
            <a:ext cx="1170000" cy="205755"/>
          </a:xfrm>
          <a:prstGeom prst="rect">
            <a:avLst/>
          </a:prstGeom>
          <a:solidFill>
            <a:srgbClr val="5F5F5F">
              <a:lumMod val="60000"/>
              <a:lumOff val="40000"/>
            </a:srgbClr>
          </a:solidFill>
          <a:ln w="12700" cap="flat" cmpd="sng" algn="ctr">
            <a:noFill/>
            <a:prstDash val="solid"/>
          </a:ln>
          <a:effectLst/>
        </p:spPr>
        <p:txBody>
          <a:bodyPr lIns="107287" tIns="53643" rIns="107287" bIns="53643" rtlCol="0" anchor="ctr"/>
          <a:lstStyle/>
          <a:p>
            <a:pPr algn="ctr" defTabSz="1072866" fontAlgn="auto">
              <a:spcBef>
                <a:spcPts val="0"/>
              </a:spcBef>
              <a:spcAft>
                <a:spcPts val="0"/>
              </a:spcAft>
              <a:defRPr/>
            </a:pPr>
            <a:r>
              <a:rPr lang="fr-FR" sz="1100" b="1" kern="0" dirty="0">
                <a:solidFill>
                  <a:prstClr val="white"/>
                </a:solidFill>
                <a:latin typeface="Arial"/>
                <a:ea typeface="+mn-ea"/>
              </a:rPr>
              <a:t>SRVE/SRVT</a:t>
            </a:r>
          </a:p>
        </p:txBody>
      </p:sp>
      <p:sp>
        <p:nvSpPr>
          <p:cNvPr id="135" name="Rectangle 134"/>
          <p:cNvSpPr/>
          <p:nvPr/>
        </p:nvSpPr>
        <p:spPr>
          <a:xfrm>
            <a:off x="3205774" y="5057912"/>
            <a:ext cx="1170000" cy="336000"/>
          </a:xfrm>
          <a:prstGeom prst="rect">
            <a:avLst/>
          </a:prstGeom>
          <a:solidFill>
            <a:srgbClr val="5F5F5F">
              <a:lumMod val="60000"/>
              <a:lumOff val="40000"/>
            </a:srgbClr>
          </a:solidFill>
          <a:ln w="12700" cap="flat" cmpd="sng" algn="ctr">
            <a:noFill/>
            <a:prstDash val="solid"/>
          </a:ln>
          <a:effectLst/>
        </p:spPr>
        <p:txBody>
          <a:bodyPr lIns="107287" tIns="53643" rIns="107287" bIns="53643" rtlCol="0" anchor="ctr"/>
          <a:lstStyle/>
          <a:p>
            <a:pPr algn="ctr" defTabSz="1072866" fontAlgn="auto">
              <a:spcBef>
                <a:spcPts val="0"/>
              </a:spcBef>
              <a:spcAft>
                <a:spcPts val="0"/>
              </a:spcAft>
              <a:defRPr/>
            </a:pPr>
            <a:r>
              <a:rPr lang="fr-FR" sz="1100" b="1" kern="0" dirty="0">
                <a:solidFill>
                  <a:prstClr val="white"/>
                </a:solidFill>
                <a:latin typeface="Arial"/>
                <a:ea typeface="+mn-ea"/>
              </a:rPr>
              <a:t>SF</a:t>
            </a:r>
          </a:p>
        </p:txBody>
      </p:sp>
      <p:sp>
        <p:nvSpPr>
          <p:cNvPr id="136" name="Rectangle 135"/>
          <p:cNvSpPr/>
          <p:nvPr/>
        </p:nvSpPr>
        <p:spPr>
          <a:xfrm>
            <a:off x="4653407" y="4270710"/>
            <a:ext cx="1170000" cy="222961"/>
          </a:xfrm>
          <a:prstGeom prst="rect">
            <a:avLst/>
          </a:prstGeom>
          <a:solidFill>
            <a:srgbClr val="5F5F5F">
              <a:lumMod val="60000"/>
              <a:lumOff val="40000"/>
            </a:srgbClr>
          </a:solidFill>
          <a:ln w="12700" cap="flat" cmpd="sng" algn="ctr">
            <a:noFill/>
            <a:prstDash val="solid"/>
          </a:ln>
          <a:effectLst/>
        </p:spPr>
        <p:txBody>
          <a:bodyPr lIns="107287" tIns="53643" rIns="107287" bIns="53643" rtlCol="0" anchor="ctr"/>
          <a:lstStyle/>
          <a:p>
            <a:pPr algn="ctr" defTabSz="1072866" fontAlgn="auto">
              <a:spcBef>
                <a:spcPts val="0"/>
              </a:spcBef>
              <a:spcAft>
                <a:spcPts val="0"/>
              </a:spcAft>
              <a:defRPr/>
            </a:pPr>
            <a:r>
              <a:rPr lang="fr-FR" sz="1100" b="1" kern="0" dirty="0">
                <a:solidFill>
                  <a:prstClr val="white"/>
                </a:solidFill>
                <a:latin typeface="Arial"/>
                <a:ea typeface="+mn-ea"/>
              </a:rPr>
              <a:t>SRVE/SRVT</a:t>
            </a:r>
          </a:p>
        </p:txBody>
      </p:sp>
      <p:sp>
        <p:nvSpPr>
          <p:cNvPr id="137" name="Rectangle 136"/>
          <p:cNvSpPr/>
          <p:nvPr/>
        </p:nvSpPr>
        <p:spPr>
          <a:xfrm>
            <a:off x="6070757" y="4287914"/>
            <a:ext cx="1006381" cy="205757"/>
          </a:xfrm>
          <a:prstGeom prst="rect">
            <a:avLst/>
          </a:prstGeom>
          <a:solidFill>
            <a:srgbClr val="5F5F5F">
              <a:lumMod val="60000"/>
              <a:lumOff val="40000"/>
            </a:srgbClr>
          </a:solidFill>
          <a:ln w="12700" cap="flat" cmpd="sng" algn="ctr">
            <a:noFill/>
            <a:prstDash val="solid"/>
          </a:ln>
          <a:effectLst/>
        </p:spPr>
        <p:txBody>
          <a:bodyPr lIns="107287" tIns="53643" rIns="107287" bIns="53643" rtlCol="0" anchor="ctr"/>
          <a:lstStyle/>
          <a:p>
            <a:pPr algn="ctr" defTabSz="1072866" fontAlgn="auto">
              <a:spcBef>
                <a:spcPts val="0"/>
              </a:spcBef>
              <a:spcAft>
                <a:spcPts val="0"/>
              </a:spcAft>
              <a:defRPr/>
            </a:pPr>
            <a:r>
              <a:rPr lang="fr-FR" sz="1100" b="1" kern="0" dirty="0">
                <a:solidFill>
                  <a:prstClr val="white"/>
                </a:solidFill>
                <a:latin typeface="Arial"/>
                <a:ea typeface="+mn-ea"/>
              </a:rPr>
              <a:t>Ressource</a:t>
            </a:r>
          </a:p>
        </p:txBody>
      </p:sp>
      <p:cxnSp>
        <p:nvCxnSpPr>
          <p:cNvPr id="138" name="Connecteur droit avec flèche 137"/>
          <p:cNvCxnSpPr>
            <a:endCxn id="134" idx="0"/>
          </p:cNvCxnSpPr>
          <p:nvPr/>
        </p:nvCxnSpPr>
        <p:spPr>
          <a:xfrm>
            <a:off x="3790774" y="4064303"/>
            <a:ext cx="0" cy="223613"/>
          </a:xfrm>
          <a:prstGeom prst="straightConnector1">
            <a:avLst/>
          </a:prstGeom>
          <a:noFill/>
          <a:ln w="9525" cap="flat" cmpd="sng" algn="ctr">
            <a:solidFill>
              <a:srgbClr val="B00058"/>
            </a:solidFill>
            <a:prstDash val="solid"/>
            <a:tailEnd type="arrow"/>
          </a:ln>
          <a:effectLst/>
        </p:spPr>
      </p:cxnSp>
      <p:cxnSp>
        <p:nvCxnSpPr>
          <p:cNvPr id="139" name="Connecteur droit avec flèche 138"/>
          <p:cNvCxnSpPr>
            <a:stCxn id="134" idx="2"/>
            <a:endCxn id="135" idx="0"/>
          </p:cNvCxnSpPr>
          <p:nvPr/>
        </p:nvCxnSpPr>
        <p:spPr>
          <a:xfrm>
            <a:off x="3790774" y="4493672"/>
            <a:ext cx="0" cy="564241"/>
          </a:xfrm>
          <a:prstGeom prst="straightConnector1">
            <a:avLst/>
          </a:prstGeom>
          <a:noFill/>
          <a:ln w="9525" cap="flat" cmpd="sng" algn="ctr">
            <a:solidFill>
              <a:srgbClr val="B00058"/>
            </a:solidFill>
            <a:prstDash val="solid"/>
            <a:tailEnd type="arrow"/>
          </a:ln>
          <a:effectLst/>
        </p:spPr>
      </p:cxnSp>
      <p:cxnSp>
        <p:nvCxnSpPr>
          <p:cNvPr id="140" name="Connecteur droit avec flèche 139"/>
          <p:cNvCxnSpPr>
            <a:stCxn id="136" idx="2"/>
            <a:endCxn id="143" idx="0"/>
          </p:cNvCxnSpPr>
          <p:nvPr/>
        </p:nvCxnSpPr>
        <p:spPr>
          <a:xfrm>
            <a:off x="5238407" y="4493671"/>
            <a:ext cx="0" cy="564243"/>
          </a:xfrm>
          <a:prstGeom prst="straightConnector1">
            <a:avLst/>
          </a:prstGeom>
          <a:noFill/>
          <a:ln w="9525" cap="flat" cmpd="sng" algn="ctr">
            <a:solidFill>
              <a:srgbClr val="B00058"/>
            </a:solidFill>
            <a:prstDash val="solid"/>
            <a:tailEnd type="arrow"/>
          </a:ln>
          <a:effectLst/>
        </p:spPr>
      </p:cxnSp>
      <p:cxnSp>
        <p:nvCxnSpPr>
          <p:cNvPr id="141" name="Connecteur droit avec flèche 140"/>
          <p:cNvCxnSpPr>
            <a:endCxn id="137" idx="0"/>
          </p:cNvCxnSpPr>
          <p:nvPr/>
        </p:nvCxnSpPr>
        <p:spPr>
          <a:xfrm flipH="1">
            <a:off x="6573948" y="4057932"/>
            <a:ext cx="1" cy="229982"/>
          </a:xfrm>
          <a:prstGeom prst="straightConnector1">
            <a:avLst/>
          </a:prstGeom>
          <a:noFill/>
          <a:ln w="9525" cap="flat" cmpd="sng" algn="ctr">
            <a:solidFill>
              <a:srgbClr val="B00058"/>
            </a:solidFill>
            <a:prstDash val="solid"/>
            <a:tailEnd type="arrow"/>
          </a:ln>
          <a:effectLst/>
        </p:spPr>
      </p:cxnSp>
      <p:cxnSp>
        <p:nvCxnSpPr>
          <p:cNvPr id="144" name="Connecteur droit 143"/>
          <p:cNvCxnSpPr/>
          <p:nvPr/>
        </p:nvCxnSpPr>
        <p:spPr>
          <a:xfrm>
            <a:off x="3790774" y="3634724"/>
            <a:ext cx="83" cy="475473"/>
          </a:xfrm>
          <a:prstGeom prst="line">
            <a:avLst/>
          </a:prstGeom>
          <a:noFill/>
          <a:ln w="9525" cap="flat" cmpd="sng" algn="ctr">
            <a:solidFill>
              <a:sysClr val="window" lastClr="FFFFFF"/>
            </a:solidFill>
            <a:prstDash val="sysDot"/>
          </a:ln>
          <a:effectLst/>
        </p:spPr>
      </p:cxnSp>
      <p:cxnSp>
        <p:nvCxnSpPr>
          <p:cNvPr id="145" name="Connecteur droit 144"/>
          <p:cNvCxnSpPr/>
          <p:nvPr/>
        </p:nvCxnSpPr>
        <p:spPr>
          <a:xfrm>
            <a:off x="5238408" y="3628288"/>
            <a:ext cx="83" cy="475473"/>
          </a:xfrm>
          <a:prstGeom prst="line">
            <a:avLst/>
          </a:prstGeom>
          <a:noFill/>
          <a:ln w="9525" cap="flat" cmpd="sng" algn="ctr">
            <a:solidFill>
              <a:sysClr val="window" lastClr="FFFFFF"/>
            </a:solidFill>
            <a:prstDash val="sysDot"/>
          </a:ln>
          <a:effectLst/>
        </p:spPr>
      </p:cxnSp>
      <p:cxnSp>
        <p:nvCxnSpPr>
          <p:cNvPr id="146" name="Connecteur droit 145"/>
          <p:cNvCxnSpPr/>
          <p:nvPr/>
        </p:nvCxnSpPr>
        <p:spPr>
          <a:xfrm>
            <a:off x="6521046" y="3622553"/>
            <a:ext cx="83" cy="475473"/>
          </a:xfrm>
          <a:prstGeom prst="line">
            <a:avLst/>
          </a:prstGeom>
          <a:noFill/>
          <a:ln w="9525" cap="flat" cmpd="sng" algn="ctr">
            <a:solidFill>
              <a:sysClr val="window" lastClr="FFFFFF"/>
            </a:solidFill>
            <a:prstDash val="sysDot"/>
          </a:ln>
          <a:effectLst/>
        </p:spPr>
      </p:cxnSp>
      <p:sp>
        <p:nvSpPr>
          <p:cNvPr id="147" name="Espace réservé du contenu 2"/>
          <p:cNvSpPr txBox="1">
            <a:spLocks/>
          </p:cNvSpPr>
          <p:nvPr/>
        </p:nvSpPr>
        <p:spPr bwMode="auto">
          <a:xfrm>
            <a:off x="3205774" y="3350710"/>
            <a:ext cx="1170000" cy="235225"/>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5F5F5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7287" tIns="53643" rIns="107287" bIns="53643" numCol="1" anchor="ctr" anchorCtr="0" compatLnSpc="1">
            <a:prstTxWarp prst="textNoShape">
              <a:avLst/>
            </a:prstTxWarp>
          </a:bodyPr>
          <a:lstStyle>
            <a:lvl1pPr marL="274638" indent="-274638" algn="l" rtl="0" eaLnBrk="1" fontAlgn="base" hangingPunct="1">
              <a:spcBef>
                <a:spcPct val="50000"/>
              </a:spcBef>
              <a:spcAft>
                <a:spcPct val="0"/>
              </a:spcAft>
              <a:buClr>
                <a:srgbClr val="004780"/>
              </a:buClr>
              <a:buFont typeface="Wingdings" pitchFamily="2" charset="2"/>
              <a:buChar char="§"/>
              <a:defRPr kumimoji="1" sz="2400">
                <a:solidFill>
                  <a:srgbClr val="5F5F5F"/>
                </a:solidFill>
                <a:latin typeface="+mn-lt"/>
                <a:ea typeface="+mn-ea"/>
                <a:cs typeface="+mn-cs"/>
              </a:defRPr>
            </a:lvl1pPr>
            <a:lvl2pPr marL="722313" indent="-268288" algn="l" rtl="0" eaLnBrk="1" fontAlgn="base" hangingPunct="1">
              <a:spcBef>
                <a:spcPct val="20000"/>
              </a:spcBef>
              <a:spcAft>
                <a:spcPct val="0"/>
              </a:spcAft>
              <a:buClr>
                <a:srgbClr val="004780"/>
              </a:buClr>
              <a:buSzPct val="65000"/>
              <a:buFont typeface="Webdings" pitchFamily="18" charset="2"/>
              <a:buChar char="4"/>
              <a:defRPr kumimoji="1" sz="2000">
                <a:solidFill>
                  <a:srgbClr val="5F5F5F"/>
                </a:solidFill>
                <a:latin typeface="+mn-lt"/>
              </a:defRPr>
            </a:lvl2pPr>
            <a:lvl3pPr marL="1081088" indent="-179388" algn="l" rtl="0" eaLnBrk="1" fontAlgn="base" hangingPunct="1">
              <a:spcBef>
                <a:spcPct val="20000"/>
              </a:spcBef>
              <a:spcAft>
                <a:spcPct val="0"/>
              </a:spcAft>
              <a:buClr>
                <a:srgbClr val="004780"/>
              </a:buClr>
              <a:buSzPct val="50000"/>
              <a:buFont typeface="Webdings" pitchFamily="18" charset="2"/>
              <a:buChar char="="/>
              <a:defRPr kumimoji="1" sz="1300">
                <a:solidFill>
                  <a:srgbClr val="5F5F5F"/>
                </a:solidFill>
                <a:latin typeface="+mn-lt"/>
              </a:defRPr>
            </a:lvl3pPr>
            <a:lvl4pPr marL="1344613" indent="-84138" algn="l" rtl="0" eaLnBrk="1" fontAlgn="base" hangingPunct="1">
              <a:spcBef>
                <a:spcPct val="20000"/>
              </a:spcBef>
              <a:spcAft>
                <a:spcPct val="0"/>
              </a:spcAft>
              <a:buClr>
                <a:srgbClr val="004780"/>
              </a:buClr>
              <a:buSzPct val="80000"/>
              <a:buFont typeface="Microsoft Sans Serif" pitchFamily="34" charset="0"/>
              <a:buChar char="-"/>
              <a:defRPr kumimoji="1" sz="1000">
                <a:solidFill>
                  <a:srgbClr val="5F5F5F"/>
                </a:solidFill>
                <a:latin typeface="+mn-lt"/>
              </a:defRPr>
            </a:lvl4pPr>
            <a:lvl5pPr marL="16097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5pPr>
            <a:lvl6pPr marL="20669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6pPr>
            <a:lvl7pPr marL="25241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7pPr>
            <a:lvl8pPr marL="29813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8pPr>
            <a:lvl9pPr marL="34385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9pPr>
          </a:lstStyle>
          <a:p>
            <a:pPr marL="0" indent="0" algn="ctr" defTabSz="1072866">
              <a:buNone/>
              <a:defRPr/>
            </a:pPr>
            <a:r>
              <a:rPr lang="fr-FR" altLang="fr-FR" sz="1200" b="1" i="1" kern="0" dirty="0">
                <a:latin typeface="Arial"/>
              </a:rPr>
              <a:t>Modalité 1</a:t>
            </a:r>
          </a:p>
        </p:txBody>
      </p:sp>
      <p:sp>
        <p:nvSpPr>
          <p:cNvPr id="148" name="Espace réservé du contenu 2"/>
          <p:cNvSpPr txBox="1">
            <a:spLocks/>
          </p:cNvSpPr>
          <p:nvPr/>
        </p:nvSpPr>
        <p:spPr bwMode="auto">
          <a:xfrm>
            <a:off x="4653407" y="3350710"/>
            <a:ext cx="1170000" cy="235225"/>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5F5F5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7287" tIns="53643" rIns="107287" bIns="53643" numCol="1" anchor="ctr" anchorCtr="0" compatLnSpc="1">
            <a:prstTxWarp prst="textNoShape">
              <a:avLst/>
            </a:prstTxWarp>
          </a:bodyPr>
          <a:lstStyle>
            <a:lvl1pPr marL="274638" indent="-274638" algn="l" rtl="0" eaLnBrk="1" fontAlgn="base" hangingPunct="1">
              <a:spcBef>
                <a:spcPct val="50000"/>
              </a:spcBef>
              <a:spcAft>
                <a:spcPct val="0"/>
              </a:spcAft>
              <a:buClr>
                <a:srgbClr val="004780"/>
              </a:buClr>
              <a:buFont typeface="Wingdings" pitchFamily="2" charset="2"/>
              <a:buChar char="§"/>
              <a:defRPr kumimoji="1" sz="2400">
                <a:solidFill>
                  <a:srgbClr val="5F5F5F"/>
                </a:solidFill>
                <a:latin typeface="+mn-lt"/>
                <a:ea typeface="+mn-ea"/>
                <a:cs typeface="+mn-cs"/>
              </a:defRPr>
            </a:lvl1pPr>
            <a:lvl2pPr marL="722313" indent="-268288" algn="l" rtl="0" eaLnBrk="1" fontAlgn="base" hangingPunct="1">
              <a:spcBef>
                <a:spcPct val="20000"/>
              </a:spcBef>
              <a:spcAft>
                <a:spcPct val="0"/>
              </a:spcAft>
              <a:buClr>
                <a:srgbClr val="004780"/>
              </a:buClr>
              <a:buSzPct val="65000"/>
              <a:buFont typeface="Webdings" pitchFamily="18" charset="2"/>
              <a:buChar char="4"/>
              <a:defRPr kumimoji="1" sz="2000">
                <a:solidFill>
                  <a:srgbClr val="5F5F5F"/>
                </a:solidFill>
                <a:latin typeface="+mn-lt"/>
              </a:defRPr>
            </a:lvl2pPr>
            <a:lvl3pPr marL="1081088" indent="-179388" algn="l" rtl="0" eaLnBrk="1" fontAlgn="base" hangingPunct="1">
              <a:spcBef>
                <a:spcPct val="20000"/>
              </a:spcBef>
              <a:spcAft>
                <a:spcPct val="0"/>
              </a:spcAft>
              <a:buClr>
                <a:srgbClr val="004780"/>
              </a:buClr>
              <a:buSzPct val="50000"/>
              <a:buFont typeface="Webdings" pitchFamily="18" charset="2"/>
              <a:buChar char="="/>
              <a:defRPr kumimoji="1" sz="1300">
                <a:solidFill>
                  <a:srgbClr val="5F5F5F"/>
                </a:solidFill>
                <a:latin typeface="+mn-lt"/>
              </a:defRPr>
            </a:lvl3pPr>
            <a:lvl4pPr marL="1344613" indent="-84138" algn="l" rtl="0" eaLnBrk="1" fontAlgn="base" hangingPunct="1">
              <a:spcBef>
                <a:spcPct val="20000"/>
              </a:spcBef>
              <a:spcAft>
                <a:spcPct val="0"/>
              </a:spcAft>
              <a:buClr>
                <a:srgbClr val="004780"/>
              </a:buClr>
              <a:buSzPct val="80000"/>
              <a:buFont typeface="Microsoft Sans Serif" pitchFamily="34" charset="0"/>
              <a:buChar char="-"/>
              <a:defRPr kumimoji="1" sz="1000">
                <a:solidFill>
                  <a:srgbClr val="5F5F5F"/>
                </a:solidFill>
                <a:latin typeface="+mn-lt"/>
              </a:defRPr>
            </a:lvl4pPr>
            <a:lvl5pPr marL="16097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5pPr>
            <a:lvl6pPr marL="20669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6pPr>
            <a:lvl7pPr marL="25241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7pPr>
            <a:lvl8pPr marL="29813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8pPr>
            <a:lvl9pPr marL="34385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9pPr>
          </a:lstStyle>
          <a:p>
            <a:pPr marL="0" indent="0" algn="ctr" defTabSz="1072866">
              <a:buNone/>
              <a:defRPr/>
            </a:pPr>
            <a:r>
              <a:rPr lang="fr-FR" altLang="fr-FR" sz="1200" b="1" i="1" kern="0" dirty="0">
                <a:latin typeface="Arial"/>
              </a:rPr>
              <a:t>Modalité 2</a:t>
            </a:r>
          </a:p>
        </p:txBody>
      </p:sp>
      <p:sp>
        <p:nvSpPr>
          <p:cNvPr id="149" name="Espace réservé du contenu 2"/>
          <p:cNvSpPr txBox="1">
            <a:spLocks/>
          </p:cNvSpPr>
          <p:nvPr/>
        </p:nvSpPr>
        <p:spPr bwMode="auto">
          <a:xfrm>
            <a:off x="5936086" y="3350710"/>
            <a:ext cx="1170000" cy="235225"/>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5F5F5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7287" tIns="53643" rIns="107287" bIns="53643" numCol="1" anchor="ctr" anchorCtr="0" compatLnSpc="1">
            <a:prstTxWarp prst="textNoShape">
              <a:avLst/>
            </a:prstTxWarp>
          </a:bodyPr>
          <a:lstStyle>
            <a:lvl1pPr marL="274638" indent="-274638" algn="l" rtl="0" eaLnBrk="1" fontAlgn="base" hangingPunct="1">
              <a:spcBef>
                <a:spcPct val="50000"/>
              </a:spcBef>
              <a:spcAft>
                <a:spcPct val="0"/>
              </a:spcAft>
              <a:buClr>
                <a:srgbClr val="004780"/>
              </a:buClr>
              <a:buFont typeface="Wingdings" pitchFamily="2" charset="2"/>
              <a:buChar char="§"/>
              <a:defRPr kumimoji="1" sz="2400">
                <a:solidFill>
                  <a:srgbClr val="5F5F5F"/>
                </a:solidFill>
                <a:latin typeface="+mn-lt"/>
                <a:ea typeface="+mn-ea"/>
                <a:cs typeface="+mn-cs"/>
              </a:defRPr>
            </a:lvl1pPr>
            <a:lvl2pPr marL="722313" indent="-268288" algn="l" rtl="0" eaLnBrk="1" fontAlgn="base" hangingPunct="1">
              <a:spcBef>
                <a:spcPct val="20000"/>
              </a:spcBef>
              <a:spcAft>
                <a:spcPct val="0"/>
              </a:spcAft>
              <a:buClr>
                <a:srgbClr val="004780"/>
              </a:buClr>
              <a:buSzPct val="65000"/>
              <a:buFont typeface="Webdings" pitchFamily="18" charset="2"/>
              <a:buChar char="4"/>
              <a:defRPr kumimoji="1" sz="2000">
                <a:solidFill>
                  <a:srgbClr val="5F5F5F"/>
                </a:solidFill>
                <a:latin typeface="+mn-lt"/>
              </a:defRPr>
            </a:lvl2pPr>
            <a:lvl3pPr marL="1081088" indent="-179388" algn="l" rtl="0" eaLnBrk="1" fontAlgn="base" hangingPunct="1">
              <a:spcBef>
                <a:spcPct val="20000"/>
              </a:spcBef>
              <a:spcAft>
                <a:spcPct val="0"/>
              </a:spcAft>
              <a:buClr>
                <a:srgbClr val="004780"/>
              </a:buClr>
              <a:buSzPct val="50000"/>
              <a:buFont typeface="Webdings" pitchFamily="18" charset="2"/>
              <a:buChar char="="/>
              <a:defRPr kumimoji="1" sz="1300">
                <a:solidFill>
                  <a:srgbClr val="5F5F5F"/>
                </a:solidFill>
                <a:latin typeface="+mn-lt"/>
              </a:defRPr>
            </a:lvl3pPr>
            <a:lvl4pPr marL="1344613" indent="-84138" algn="l" rtl="0" eaLnBrk="1" fontAlgn="base" hangingPunct="1">
              <a:spcBef>
                <a:spcPct val="20000"/>
              </a:spcBef>
              <a:spcAft>
                <a:spcPct val="0"/>
              </a:spcAft>
              <a:buClr>
                <a:srgbClr val="004780"/>
              </a:buClr>
              <a:buSzPct val="80000"/>
              <a:buFont typeface="Microsoft Sans Serif" pitchFamily="34" charset="0"/>
              <a:buChar char="-"/>
              <a:defRPr kumimoji="1" sz="1000">
                <a:solidFill>
                  <a:srgbClr val="5F5F5F"/>
                </a:solidFill>
                <a:latin typeface="+mn-lt"/>
              </a:defRPr>
            </a:lvl4pPr>
            <a:lvl5pPr marL="16097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5pPr>
            <a:lvl6pPr marL="20669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6pPr>
            <a:lvl7pPr marL="25241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7pPr>
            <a:lvl8pPr marL="29813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8pPr>
            <a:lvl9pPr marL="34385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9pPr>
          </a:lstStyle>
          <a:p>
            <a:pPr marL="0" indent="0" algn="ctr" defTabSz="1072866">
              <a:buNone/>
              <a:defRPr/>
            </a:pPr>
            <a:r>
              <a:rPr lang="fr-FR" altLang="fr-FR" sz="1200" b="1" i="1" kern="0" dirty="0">
                <a:latin typeface="Arial"/>
              </a:rPr>
              <a:t>Modalité 3</a:t>
            </a:r>
          </a:p>
        </p:txBody>
      </p:sp>
      <p:cxnSp>
        <p:nvCxnSpPr>
          <p:cNvPr id="150" name="Connecteur droit avec flèche 149"/>
          <p:cNvCxnSpPr>
            <a:endCxn id="136" idx="0"/>
          </p:cNvCxnSpPr>
          <p:nvPr/>
        </p:nvCxnSpPr>
        <p:spPr>
          <a:xfrm>
            <a:off x="5238407" y="3989533"/>
            <a:ext cx="0" cy="281176"/>
          </a:xfrm>
          <a:prstGeom prst="straightConnector1">
            <a:avLst/>
          </a:prstGeom>
          <a:noFill/>
          <a:ln w="9525" cap="flat" cmpd="sng" algn="ctr">
            <a:solidFill>
              <a:srgbClr val="B00058"/>
            </a:solidFill>
            <a:prstDash val="solid"/>
            <a:tailEnd type="arrow"/>
          </a:ln>
          <a:effectLst/>
        </p:spPr>
      </p:cxnSp>
      <p:sp>
        <p:nvSpPr>
          <p:cNvPr id="151" name="Espace réservé du contenu 2"/>
          <p:cNvSpPr txBox="1">
            <a:spLocks/>
          </p:cNvSpPr>
          <p:nvPr/>
        </p:nvSpPr>
        <p:spPr bwMode="auto">
          <a:xfrm>
            <a:off x="3256824" y="3772206"/>
            <a:ext cx="1214431" cy="185772"/>
          </a:xfrm>
          <a:prstGeom prst="rect">
            <a:avLst/>
          </a:prstGeom>
          <a:solidFill>
            <a:srgbClr val="5F5F5F"/>
          </a:solidFill>
          <a:ln w="12700" cap="flat" cmpd="sng" algn="ctr">
            <a:solidFill>
              <a:srgbClr val="5F5F5F"/>
            </a:solidFill>
            <a:prstDash val="solid"/>
          </a:ln>
          <a:effectLst/>
          <a:extLst/>
        </p:spPr>
        <p:txBody>
          <a:bodyPr lIns="107287" tIns="53643" rIns="107287" bIns="53643" rtlCol="0" anchor="ctr"/>
          <a:lstStyle>
            <a:defPPr>
              <a:defRPr lang="fr-FR"/>
            </a:defPPr>
            <a:lvl1pPr algn="ctr">
              <a:defRPr sz="10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1072866" fontAlgn="auto">
              <a:spcBef>
                <a:spcPts val="0"/>
              </a:spcBef>
              <a:spcAft>
                <a:spcPts val="0"/>
              </a:spcAft>
              <a:defRPr/>
            </a:pPr>
            <a:r>
              <a:rPr lang="fr-FR" altLang="fr-FR" sz="700" kern="0" dirty="0">
                <a:solidFill>
                  <a:prstClr val="white"/>
                </a:solidFill>
                <a:latin typeface="Arial"/>
                <a:ea typeface="+mn-ea"/>
              </a:rPr>
              <a:t>- Traduction protocolaire</a:t>
            </a:r>
          </a:p>
        </p:txBody>
      </p:sp>
      <p:sp>
        <p:nvSpPr>
          <p:cNvPr id="152" name="Espace réservé du contenu 2"/>
          <p:cNvSpPr txBox="1">
            <a:spLocks/>
          </p:cNvSpPr>
          <p:nvPr/>
        </p:nvSpPr>
        <p:spPr bwMode="auto">
          <a:xfrm>
            <a:off x="4531930" y="3680561"/>
            <a:ext cx="1640389" cy="377371"/>
          </a:xfrm>
          <a:prstGeom prst="rect">
            <a:avLst/>
          </a:prstGeom>
          <a:solidFill>
            <a:srgbClr val="5F5F5F"/>
          </a:solidFill>
          <a:ln w="12700" cap="flat" cmpd="sng" algn="ctr">
            <a:solidFill>
              <a:srgbClr val="5F5F5F"/>
            </a:solidFill>
            <a:prstDash val="solid"/>
          </a:ln>
          <a:effectLst/>
          <a:extLst/>
        </p:spPr>
        <p:txBody>
          <a:bodyPr lIns="107287" tIns="53643" rIns="107287" bIns="53643" rtlCol="0" anchor="ctr"/>
          <a:lstStyle>
            <a:defPPr>
              <a:defRPr lang="fr-FR"/>
            </a:defPPr>
            <a:lvl1pPr algn="ctr">
              <a:defRPr sz="10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01162" indent="-201162" algn="l" defTabSz="1072866" fontAlgn="auto">
              <a:spcBef>
                <a:spcPts val="0"/>
              </a:spcBef>
              <a:spcAft>
                <a:spcPts val="0"/>
              </a:spcAft>
              <a:buFontTx/>
              <a:buChar char="-"/>
              <a:defRPr/>
            </a:pPr>
            <a:r>
              <a:rPr lang="fr-FR" altLang="fr-FR" sz="700" kern="0" dirty="0">
                <a:solidFill>
                  <a:prstClr val="white"/>
                </a:solidFill>
                <a:latin typeface="Arial"/>
                <a:ea typeface="+mn-ea"/>
              </a:rPr>
              <a:t>Traduction protocolaire</a:t>
            </a:r>
          </a:p>
          <a:p>
            <a:pPr marL="201162" indent="-201162" algn="l" defTabSz="1072866" fontAlgn="auto">
              <a:spcBef>
                <a:spcPts val="0"/>
              </a:spcBef>
              <a:spcAft>
                <a:spcPts val="0"/>
              </a:spcAft>
              <a:buFontTx/>
              <a:buChar char="-"/>
              <a:defRPr/>
            </a:pPr>
            <a:r>
              <a:rPr lang="fr-FR" altLang="fr-FR" sz="700" kern="0" dirty="0">
                <a:solidFill>
                  <a:prstClr val="white"/>
                </a:solidFill>
                <a:latin typeface="Arial"/>
                <a:ea typeface="+mn-ea"/>
              </a:rPr>
              <a:t>Routage</a:t>
            </a:r>
          </a:p>
          <a:p>
            <a:pPr marL="201162" indent="-201162" algn="l" defTabSz="1072866" fontAlgn="auto">
              <a:spcBef>
                <a:spcPts val="0"/>
              </a:spcBef>
              <a:spcAft>
                <a:spcPts val="0"/>
              </a:spcAft>
              <a:buFontTx/>
              <a:buChar char="-"/>
              <a:defRPr/>
            </a:pPr>
            <a:r>
              <a:rPr lang="fr-FR" altLang="fr-FR" sz="700" kern="0" dirty="0">
                <a:solidFill>
                  <a:prstClr val="white"/>
                </a:solidFill>
                <a:latin typeface="Arial"/>
                <a:ea typeface="+mn-ea"/>
              </a:rPr>
              <a:t>Transformation</a:t>
            </a:r>
          </a:p>
        </p:txBody>
      </p:sp>
      <p:sp>
        <p:nvSpPr>
          <p:cNvPr id="153" name="Espace réservé du contenu 2"/>
          <p:cNvSpPr txBox="1">
            <a:spLocks/>
          </p:cNvSpPr>
          <p:nvPr/>
        </p:nvSpPr>
        <p:spPr bwMode="auto">
          <a:xfrm>
            <a:off x="6212667" y="3763142"/>
            <a:ext cx="616840" cy="194837"/>
          </a:xfrm>
          <a:prstGeom prst="rect">
            <a:avLst/>
          </a:prstGeom>
          <a:solidFill>
            <a:srgbClr val="5F5F5F"/>
          </a:solidFill>
          <a:ln w="12700" cap="flat" cmpd="sng" algn="ctr">
            <a:solidFill>
              <a:srgbClr val="5F5F5F"/>
            </a:solidFill>
            <a:prstDash val="solid"/>
          </a:ln>
          <a:effectLst/>
          <a:extLst/>
        </p:spPr>
        <p:txBody>
          <a:bodyPr lIns="107287" tIns="53643" rIns="107287" bIns="53643" rtlCol="0" anchor="ctr"/>
          <a:lstStyle>
            <a:defPPr>
              <a:defRPr lang="fr-FR"/>
            </a:defPPr>
            <a:lvl1pPr algn="ctr">
              <a:defRPr sz="10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1072866" fontAlgn="auto">
              <a:spcBef>
                <a:spcPts val="0"/>
              </a:spcBef>
              <a:spcAft>
                <a:spcPts val="0"/>
              </a:spcAft>
              <a:defRPr/>
            </a:pPr>
            <a:r>
              <a:rPr lang="fr-FR" altLang="fr-FR" sz="700" kern="0" dirty="0">
                <a:solidFill>
                  <a:prstClr val="white"/>
                </a:solidFill>
                <a:latin typeface="Arial"/>
                <a:ea typeface="+mn-ea"/>
              </a:rPr>
              <a:t>- 1 pour 1</a:t>
            </a:r>
          </a:p>
        </p:txBody>
      </p:sp>
      <p:sp>
        <p:nvSpPr>
          <p:cNvPr id="155" name="Espace réservé du contenu 2"/>
          <p:cNvSpPr txBox="1">
            <a:spLocks/>
          </p:cNvSpPr>
          <p:nvPr/>
        </p:nvSpPr>
        <p:spPr bwMode="auto">
          <a:xfrm>
            <a:off x="3798469" y="4100187"/>
            <a:ext cx="653937" cy="284623"/>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5F5F5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643" rIns="0" bIns="53643" numCol="1" anchor="t" anchorCtr="0" compatLnSpc="1">
            <a:prstTxWarp prst="textNoShape">
              <a:avLst/>
            </a:prstTxWarp>
          </a:bodyPr>
          <a:lstStyle>
            <a:lvl1pPr marL="274638" indent="-274638" algn="l" rtl="0" eaLnBrk="1" fontAlgn="base" hangingPunct="1">
              <a:spcBef>
                <a:spcPct val="50000"/>
              </a:spcBef>
              <a:spcAft>
                <a:spcPct val="0"/>
              </a:spcAft>
              <a:buClr>
                <a:srgbClr val="004780"/>
              </a:buClr>
              <a:buFont typeface="Wingdings" pitchFamily="2" charset="2"/>
              <a:buChar char="§"/>
              <a:defRPr kumimoji="1" sz="2400">
                <a:solidFill>
                  <a:srgbClr val="5F5F5F"/>
                </a:solidFill>
                <a:latin typeface="+mn-lt"/>
                <a:ea typeface="+mn-ea"/>
                <a:cs typeface="+mn-cs"/>
              </a:defRPr>
            </a:lvl1pPr>
            <a:lvl2pPr marL="722313" indent="-268288" algn="l" rtl="0" eaLnBrk="1" fontAlgn="base" hangingPunct="1">
              <a:spcBef>
                <a:spcPct val="20000"/>
              </a:spcBef>
              <a:spcAft>
                <a:spcPct val="0"/>
              </a:spcAft>
              <a:buClr>
                <a:srgbClr val="004780"/>
              </a:buClr>
              <a:buSzPct val="65000"/>
              <a:buFont typeface="Webdings" pitchFamily="18" charset="2"/>
              <a:buChar char="4"/>
              <a:defRPr kumimoji="1" sz="2000">
                <a:solidFill>
                  <a:srgbClr val="5F5F5F"/>
                </a:solidFill>
                <a:latin typeface="+mn-lt"/>
              </a:defRPr>
            </a:lvl2pPr>
            <a:lvl3pPr marL="1081088" indent="-179388" algn="l" rtl="0" eaLnBrk="1" fontAlgn="base" hangingPunct="1">
              <a:spcBef>
                <a:spcPct val="20000"/>
              </a:spcBef>
              <a:spcAft>
                <a:spcPct val="0"/>
              </a:spcAft>
              <a:buClr>
                <a:srgbClr val="004780"/>
              </a:buClr>
              <a:buSzPct val="50000"/>
              <a:buFont typeface="Webdings" pitchFamily="18" charset="2"/>
              <a:buChar char="="/>
              <a:defRPr kumimoji="1" sz="1300">
                <a:solidFill>
                  <a:srgbClr val="5F5F5F"/>
                </a:solidFill>
                <a:latin typeface="+mn-lt"/>
              </a:defRPr>
            </a:lvl3pPr>
            <a:lvl4pPr marL="1344613" indent="-84138" algn="l" rtl="0" eaLnBrk="1" fontAlgn="base" hangingPunct="1">
              <a:spcBef>
                <a:spcPct val="20000"/>
              </a:spcBef>
              <a:spcAft>
                <a:spcPct val="0"/>
              </a:spcAft>
              <a:buClr>
                <a:srgbClr val="004780"/>
              </a:buClr>
              <a:buSzPct val="80000"/>
              <a:buFont typeface="Microsoft Sans Serif" pitchFamily="34" charset="0"/>
              <a:buChar char="-"/>
              <a:defRPr kumimoji="1" sz="1000">
                <a:solidFill>
                  <a:srgbClr val="5F5F5F"/>
                </a:solidFill>
                <a:latin typeface="+mn-lt"/>
              </a:defRPr>
            </a:lvl4pPr>
            <a:lvl5pPr marL="16097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5pPr>
            <a:lvl6pPr marL="20669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6pPr>
            <a:lvl7pPr marL="25241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7pPr>
            <a:lvl8pPr marL="29813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8pPr>
            <a:lvl9pPr marL="34385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9pPr>
          </a:lstStyle>
          <a:p>
            <a:pPr marL="0" indent="0" algn="ctr" defTabSz="1072866">
              <a:buNone/>
              <a:defRPr/>
            </a:pPr>
            <a:r>
              <a:rPr lang="fr-FR" altLang="fr-FR" sz="900" i="1" kern="0" dirty="0">
                <a:latin typeface="Arial"/>
              </a:rPr>
              <a:t>SOA v2</a:t>
            </a:r>
          </a:p>
        </p:txBody>
      </p:sp>
      <p:sp>
        <p:nvSpPr>
          <p:cNvPr id="156" name="Espace réservé du contenu 2"/>
          <p:cNvSpPr txBox="1">
            <a:spLocks/>
          </p:cNvSpPr>
          <p:nvPr/>
        </p:nvSpPr>
        <p:spPr bwMode="auto">
          <a:xfrm>
            <a:off x="5268056" y="4079223"/>
            <a:ext cx="653937" cy="284623"/>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5F5F5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3643" rIns="0" bIns="53643" numCol="1" anchor="t" anchorCtr="0" compatLnSpc="1">
            <a:prstTxWarp prst="textNoShape">
              <a:avLst/>
            </a:prstTxWarp>
          </a:bodyPr>
          <a:lstStyle>
            <a:lvl1pPr marL="274638" indent="-274638" algn="l" rtl="0" eaLnBrk="1" fontAlgn="base" hangingPunct="1">
              <a:spcBef>
                <a:spcPct val="50000"/>
              </a:spcBef>
              <a:spcAft>
                <a:spcPct val="0"/>
              </a:spcAft>
              <a:buClr>
                <a:srgbClr val="004780"/>
              </a:buClr>
              <a:buFont typeface="Wingdings" pitchFamily="2" charset="2"/>
              <a:buChar char="§"/>
              <a:defRPr kumimoji="1" sz="2400">
                <a:solidFill>
                  <a:srgbClr val="5F5F5F"/>
                </a:solidFill>
                <a:latin typeface="+mn-lt"/>
                <a:ea typeface="+mn-ea"/>
                <a:cs typeface="+mn-cs"/>
              </a:defRPr>
            </a:lvl1pPr>
            <a:lvl2pPr marL="722313" indent="-268288" algn="l" rtl="0" eaLnBrk="1" fontAlgn="base" hangingPunct="1">
              <a:spcBef>
                <a:spcPct val="20000"/>
              </a:spcBef>
              <a:spcAft>
                <a:spcPct val="0"/>
              </a:spcAft>
              <a:buClr>
                <a:srgbClr val="004780"/>
              </a:buClr>
              <a:buSzPct val="65000"/>
              <a:buFont typeface="Webdings" pitchFamily="18" charset="2"/>
              <a:buChar char="4"/>
              <a:defRPr kumimoji="1" sz="2000">
                <a:solidFill>
                  <a:srgbClr val="5F5F5F"/>
                </a:solidFill>
                <a:latin typeface="+mn-lt"/>
              </a:defRPr>
            </a:lvl2pPr>
            <a:lvl3pPr marL="1081088" indent="-179388" algn="l" rtl="0" eaLnBrk="1" fontAlgn="base" hangingPunct="1">
              <a:spcBef>
                <a:spcPct val="20000"/>
              </a:spcBef>
              <a:spcAft>
                <a:spcPct val="0"/>
              </a:spcAft>
              <a:buClr>
                <a:srgbClr val="004780"/>
              </a:buClr>
              <a:buSzPct val="50000"/>
              <a:buFont typeface="Webdings" pitchFamily="18" charset="2"/>
              <a:buChar char="="/>
              <a:defRPr kumimoji="1" sz="1300">
                <a:solidFill>
                  <a:srgbClr val="5F5F5F"/>
                </a:solidFill>
                <a:latin typeface="+mn-lt"/>
              </a:defRPr>
            </a:lvl3pPr>
            <a:lvl4pPr marL="1344613" indent="-84138" algn="l" rtl="0" eaLnBrk="1" fontAlgn="base" hangingPunct="1">
              <a:spcBef>
                <a:spcPct val="20000"/>
              </a:spcBef>
              <a:spcAft>
                <a:spcPct val="0"/>
              </a:spcAft>
              <a:buClr>
                <a:srgbClr val="004780"/>
              </a:buClr>
              <a:buSzPct val="80000"/>
              <a:buFont typeface="Microsoft Sans Serif" pitchFamily="34" charset="0"/>
              <a:buChar char="-"/>
              <a:defRPr kumimoji="1" sz="1000">
                <a:solidFill>
                  <a:srgbClr val="5F5F5F"/>
                </a:solidFill>
                <a:latin typeface="+mn-lt"/>
              </a:defRPr>
            </a:lvl4pPr>
            <a:lvl5pPr marL="16097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5pPr>
            <a:lvl6pPr marL="20669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6pPr>
            <a:lvl7pPr marL="25241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7pPr>
            <a:lvl8pPr marL="29813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8pPr>
            <a:lvl9pPr marL="34385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9pPr>
          </a:lstStyle>
          <a:p>
            <a:pPr marL="0" indent="0" algn="ctr" defTabSz="1072866">
              <a:buNone/>
              <a:defRPr/>
            </a:pPr>
            <a:r>
              <a:rPr lang="fr-FR" altLang="fr-FR" sz="900" i="1" kern="0" dirty="0">
                <a:latin typeface="Arial"/>
              </a:rPr>
              <a:t>SOA v2</a:t>
            </a:r>
          </a:p>
        </p:txBody>
      </p:sp>
      <p:cxnSp>
        <p:nvCxnSpPr>
          <p:cNvPr id="158" name="Connecteur droit avec flèche 157"/>
          <p:cNvCxnSpPr>
            <a:stCxn id="135" idx="2"/>
            <a:endCxn id="97" idx="0"/>
          </p:cNvCxnSpPr>
          <p:nvPr/>
        </p:nvCxnSpPr>
        <p:spPr>
          <a:xfrm>
            <a:off x="3790775" y="5393913"/>
            <a:ext cx="718047" cy="339943"/>
          </a:xfrm>
          <a:prstGeom prst="straightConnector1">
            <a:avLst/>
          </a:prstGeom>
          <a:noFill/>
          <a:ln w="9525" cap="flat" cmpd="sng" algn="ctr">
            <a:solidFill>
              <a:srgbClr val="B00058"/>
            </a:solidFill>
            <a:prstDash val="solid"/>
            <a:tailEnd type="arrow"/>
          </a:ln>
          <a:effectLst/>
        </p:spPr>
      </p:cxnSp>
      <p:cxnSp>
        <p:nvCxnSpPr>
          <p:cNvPr id="159" name="Connecteur en angle 158"/>
          <p:cNvCxnSpPr>
            <a:stCxn id="113" idx="3"/>
            <a:endCxn id="135" idx="1"/>
          </p:cNvCxnSpPr>
          <p:nvPr/>
        </p:nvCxnSpPr>
        <p:spPr>
          <a:xfrm>
            <a:off x="2674113" y="5131931"/>
            <a:ext cx="531662" cy="93981"/>
          </a:xfrm>
          <a:prstGeom prst="bentConnector3">
            <a:avLst>
              <a:gd name="adj1" fmla="val 50000"/>
            </a:avLst>
          </a:prstGeom>
          <a:noFill/>
          <a:ln w="9525" cap="flat" cmpd="sng" algn="ctr">
            <a:solidFill>
              <a:srgbClr val="B00058"/>
            </a:solidFill>
            <a:prstDash val="solid"/>
            <a:tailEnd type="arrow"/>
          </a:ln>
          <a:effectLst/>
        </p:spPr>
      </p:cxnSp>
      <p:cxnSp>
        <p:nvCxnSpPr>
          <p:cNvPr id="160" name="Connecteur en angle 159"/>
          <p:cNvCxnSpPr/>
          <p:nvPr/>
        </p:nvCxnSpPr>
        <p:spPr>
          <a:xfrm rot="5400000">
            <a:off x="308015" y="3052253"/>
            <a:ext cx="923160" cy="13758"/>
          </a:xfrm>
          <a:prstGeom prst="bentConnector3">
            <a:avLst>
              <a:gd name="adj1" fmla="val 50000"/>
            </a:avLst>
          </a:prstGeom>
          <a:noFill/>
          <a:ln w="9525" cap="flat" cmpd="sng" algn="ctr">
            <a:solidFill>
              <a:srgbClr val="B00058"/>
            </a:solidFill>
            <a:prstDash val="dash"/>
            <a:tailEnd type="arrow"/>
          </a:ln>
          <a:effectLst/>
        </p:spPr>
      </p:cxnSp>
      <p:sp>
        <p:nvSpPr>
          <p:cNvPr id="161" name="Espace réservé du contenu 2"/>
          <p:cNvSpPr txBox="1">
            <a:spLocks/>
          </p:cNvSpPr>
          <p:nvPr/>
        </p:nvSpPr>
        <p:spPr bwMode="auto">
          <a:xfrm>
            <a:off x="364760" y="2806111"/>
            <a:ext cx="688400" cy="470103"/>
          </a:xfrm>
          <a:prstGeom prst="rect">
            <a:avLst/>
          </a:prstGeom>
          <a:solidFill>
            <a:sysClr val="window" lastClr="FFFFFF"/>
          </a:solidFill>
          <a:ln>
            <a:noFill/>
          </a:ln>
          <a:effectLst/>
          <a:extLst/>
        </p:spPr>
        <p:txBody>
          <a:bodyPr vert="horz" wrap="square" lIns="0" tIns="53643" rIns="0" bIns="53643" numCol="1" anchor="t" anchorCtr="0" compatLnSpc="1">
            <a:prstTxWarp prst="textNoShape">
              <a:avLst/>
            </a:prstTxWarp>
          </a:bodyPr>
          <a:lstStyle>
            <a:lvl1pPr marL="274638" indent="-274638" algn="l" rtl="0" eaLnBrk="1" fontAlgn="base" hangingPunct="1">
              <a:spcBef>
                <a:spcPct val="50000"/>
              </a:spcBef>
              <a:spcAft>
                <a:spcPct val="0"/>
              </a:spcAft>
              <a:buClr>
                <a:srgbClr val="004780"/>
              </a:buClr>
              <a:buFont typeface="Wingdings" pitchFamily="2" charset="2"/>
              <a:buChar char="§"/>
              <a:defRPr kumimoji="1" sz="2400">
                <a:solidFill>
                  <a:srgbClr val="5F5F5F"/>
                </a:solidFill>
                <a:latin typeface="+mn-lt"/>
                <a:ea typeface="+mn-ea"/>
                <a:cs typeface="+mn-cs"/>
              </a:defRPr>
            </a:lvl1pPr>
            <a:lvl2pPr marL="722313" indent="-268288" algn="l" rtl="0" eaLnBrk="1" fontAlgn="base" hangingPunct="1">
              <a:spcBef>
                <a:spcPct val="20000"/>
              </a:spcBef>
              <a:spcAft>
                <a:spcPct val="0"/>
              </a:spcAft>
              <a:buClr>
                <a:srgbClr val="004780"/>
              </a:buClr>
              <a:buSzPct val="65000"/>
              <a:buFont typeface="Webdings" pitchFamily="18" charset="2"/>
              <a:buChar char="4"/>
              <a:defRPr kumimoji="1" sz="2000">
                <a:solidFill>
                  <a:srgbClr val="5F5F5F"/>
                </a:solidFill>
                <a:latin typeface="+mn-lt"/>
              </a:defRPr>
            </a:lvl2pPr>
            <a:lvl3pPr marL="1081088" indent="-179388" algn="l" rtl="0" eaLnBrk="1" fontAlgn="base" hangingPunct="1">
              <a:spcBef>
                <a:spcPct val="20000"/>
              </a:spcBef>
              <a:spcAft>
                <a:spcPct val="0"/>
              </a:spcAft>
              <a:buClr>
                <a:srgbClr val="004780"/>
              </a:buClr>
              <a:buSzPct val="50000"/>
              <a:buFont typeface="Webdings" pitchFamily="18" charset="2"/>
              <a:buChar char="="/>
              <a:defRPr kumimoji="1" sz="1300">
                <a:solidFill>
                  <a:srgbClr val="5F5F5F"/>
                </a:solidFill>
                <a:latin typeface="+mn-lt"/>
              </a:defRPr>
            </a:lvl3pPr>
            <a:lvl4pPr marL="1344613" indent="-84138" algn="l" rtl="0" eaLnBrk="1" fontAlgn="base" hangingPunct="1">
              <a:spcBef>
                <a:spcPct val="20000"/>
              </a:spcBef>
              <a:spcAft>
                <a:spcPct val="0"/>
              </a:spcAft>
              <a:buClr>
                <a:srgbClr val="004780"/>
              </a:buClr>
              <a:buSzPct val="80000"/>
              <a:buFont typeface="Microsoft Sans Serif" pitchFamily="34" charset="0"/>
              <a:buChar char="-"/>
              <a:defRPr kumimoji="1" sz="1000">
                <a:solidFill>
                  <a:srgbClr val="5F5F5F"/>
                </a:solidFill>
                <a:latin typeface="+mn-lt"/>
              </a:defRPr>
            </a:lvl4pPr>
            <a:lvl5pPr marL="16097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5pPr>
            <a:lvl6pPr marL="20669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6pPr>
            <a:lvl7pPr marL="25241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7pPr>
            <a:lvl8pPr marL="29813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8pPr>
            <a:lvl9pPr marL="34385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9pPr>
          </a:lstStyle>
          <a:p>
            <a:pPr marL="0" indent="0" algn="ctr" defTabSz="1072866">
              <a:buNone/>
              <a:defRPr/>
            </a:pPr>
            <a:r>
              <a:rPr lang="fr-FR" altLang="fr-FR" sz="1100" i="1" kern="0" dirty="0">
                <a:solidFill>
                  <a:srgbClr val="B00058"/>
                </a:solidFill>
                <a:latin typeface="Arial"/>
              </a:rPr>
              <a:t>Mode coordonné</a:t>
            </a:r>
          </a:p>
        </p:txBody>
      </p:sp>
      <p:grpSp>
        <p:nvGrpSpPr>
          <p:cNvPr id="162" name="Groupe 161"/>
          <p:cNvGrpSpPr/>
          <p:nvPr/>
        </p:nvGrpSpPr>
        <p:grpSpPr>
          <a:xfrm>
            <a:off x="612411" y="1489491"/>
            <a:ext cx="1657803" cy="1099595"/>
            <a:chOff x="133254" y="2259844"/>
            <a:chExt cx="1530280" cy="824696"/>
          </a:xfrm>
        </p:grpSpPr>
        <p:sp>
          <p:nvSpPr>
            <p:cNvPr id="163" name="Rectangle 162"/>
            <p:cNvSpPr/>
            <p:nvPr/>
          </p:nvSpPr>
          <p:spPr>
            <a:xfrm>
              <a:off x="133254" y="2259844"/>
              <a:ext cx="1530280" cy="491963"/>
            </a:xfrm>
            <a:prstGeom prst="rect">
              <a:avLst/>
            </a:prstGeom>
            <a:noFill/>
            <a:ln w="12700" cap="flat" cmpd="sng" algn="ctr">
              <a:solidFill>
                <a:srgbClr val="5F5F5F"/>
              </a:solidFill>
              <a:prstDash val="solid"/>
            </a:ln>
            <a:effectLst/>
          </p:spPr>
          <p:txBody>
            <a:bodyPr rtlCol="0" anchor="ctr"/>
            <a:lstStyle/>
            <a:p>
              <a:pPr algn="ctr" defTabSz="1072866" fontAlgn="auto">
                <a:spcBef>
                  <a:spcPts val="0"/>
                </a:spcBef>
                <a:spcAft>
                  <a:spcPts val="0"/>
                </a:spcAft>
                <a:defRPr/>
              </a:pPr>
              <a:endParaRPr lang="fr-FR" sz="2100" kern="0" dirty="0">
                <a:solidFill>
                  <a:prstClr val="white"/>
                </a:solidFill>
                <a:latin typeface="Arial"/>
                <a:ea typeface="+mn-ea"/>
              </a:endParaRPr>
            </a:p>
          </p:txBody>
        </p:sp>
        <p:sp>
          <p:nvSpPr>
            <p:cNvPr id="164" name="Rectangle 163"/>
            <p:cNvSpPr/>
            <p:nvPr/>
          </p:nvSpPr>
          <p:spPr>
            <a:xfrm>
              <a:off x="133254" y="2760540"/>
              <a:ext cx="1530280" cy="324000"/>
            </a:xfrm>
            <a:prstGeom prst="rect">
              <a:avLst/>
            </a:prstGeom>
            <a:solidFill>
              <a:srgbClr val="5F5F5F"/>
            </a:solidFill>
            <a:ln w="12700" cap="flat" cmpd="sng" algn="ctr">
              <a:solidFill>
                <a:srgbClr val="5F5F5F"/>
              </a:solidFill>
              <a:prstDash val="solid"/>
            </a:ln>
            <a:effectLst/>
          </p:spPr>
          <p:txBody>
            <a:bodyPr rtlCol="0" anchor="ctr"/>
            <a:lstStyle/>
            <a:p>
              <a:pPr algn="ctr" defTabSz="1072866" fontAlgn="auto">
                <a:spcBef>
                  <a:spcPts val="0"/>
                </a:spcBef>
                <a:spcAft>
                  <a:spcPts val="0"/>
                </a:spcAft>
                <a:defRPr/>
              </a:pPr>
              <a:r>
                <a:rPr lang="fr-FR" sz="1300" b="1" kern="0" dirty="0">
                  <a:solidFill>
                    <a:prstClr val="white"/>
                  </a:solidFill>
                  <a:latin typeface="Arial"/>
                  <a:ea typeface="+mn-ea"/>
                </a:rPr>
                <a:t>Adobe AEM</a:t>
              </a:r>
            </a:p>
          </p:txBody>
        </p:sp>
        <p:sp>
          <p:nvSpPr>
            <p:cNvPr id="165" name="Espace réservé du contenu 2"/>
            <p:cNvSpPr txBox="1">
              <a:spLocks/>
            </p:cNvSpPr>
            <p:nvPr/>
          </p:nvSpPr>
          <p:spPr bwMode="auto">
            <a:xfrm>
              <a:off x="560285" y="2311474"/>
              <a:ext cx="1048636" cy="388701"/>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5F5F5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4638" indent="-274638" algn="l" rtl="0" eaLnBrk="1" fontAlgn="base" hangingPunct="1">
                <a:spcBef>
                  <a:spcPct val="50000"/>
                </a:spcBef>
                <a:spcAft>
                  <a:spcPct val="0"/>
                </a:spcAft>
                <a:buClr>
                  <a:srgbClr val="004780"/>
                </a:buClr>
                <a:buFont typeface="Wingdings" pitchFamily="2" charset="2"/>
                <a:buChar char="§"/>
                <a:defRPr kumimoji="1" sz="2400">
                  <a:solidFill>
                    <a:srgbClr val="5F5F5F"/>
                  </a:solidFill>
                  <a:latin typeface="+mn-lt"/>
                  <a:ea typeface="+mn-ea"/>
                  <a:cs typeface="+mn-cs"/>
                </a:defRPr>
              </a:lvl1pPr>
              <a:lvl2pPr marL="722313" indent="-268288" algn="l" rtl="0" eaLnBrk="1" fontAlgn="base" hangingPunct="1">
                <a:spcBef>
                  <a:spcPct val="20000"/>
                </a:spcBef>
                <a:spcAft>
                  <a:spcPct val="0"/>
                </a:spcAft>
                <a:buClr>
                  <a:srgbClr val="004780"/>
                </a:buClr>
                <a:buSzPct val="65000"/>
                <a:buFont typeface="Webdings" pitchFamily="18" charset="2"/>
                <a:buChar char="4"/>
                <a:defRPr kumimoji="1" sz="2000">
                  <a:solidFill>
                    <a:srgbClr val="5F5F5F"/>
                  </a:solidFill>
                  <a:latin typeface="+mn-lt"/>
                </a:defRPr>
              </a:lvl2pPr>
              <a:lvl3pPr marL="1081088" indent="-179388" algn="l" rtl="0" eaLnBrk="1" fontAlgn="base" hangingPunct="1">
                <a:spcBef>
                  <a:spcPct val="20000"/>
                </a:spcBef>
                <a:spcAft>
                  <a:spcPct val="0"/>
                </a:spcAft>
                <a:buClr>
                  <a:srgbClr val="004780"/>
                </a:buClr>
                <a:buSzPct val="50000"/>
                <a:buFont typeface="Webdings" pitchFamily="18" charset="2"/>
                <a:buChar char="="/>
                <a:defRPr kumimoji="1" sz="1300">
                  <a:solidFill>
                    <a:srgbClr val="5F5F5F"/>
                  </a:solidFill>
                  <a:latin typeface="+mn-lt"/>
                </a:defRPr>
              </a:lvl3pPr>
              <a:lvl4pPr marL="1344613" indent="-84138" algn="l" rtl="0" eaLnBrk="1" fontAlgn="base" hangingPunct="1">
                <a:spcBef>
                  <a:spcPct val="20000"/>
                </a:spcBef>
                <a:spcAft>
                  <a:spcPct val="0"/>
                </a:spcAft>
                <a:buClr>
                  <a:srgbClr val="004780"/>
                </a:buClr>
                <a:buSzPct val="80000"/>
                <a:buFont typeface="Microsoft Sans Serif" pitchFamily="34" charset="0"/>
                <a:buChar char="-"/>
                <a:defRPr kumimoji="1" sz="1000">
                  <a:solidFill>
                    <a:srgbClr val="5F5F5F"/>
                  </a:solidFill>
                  <a:latin typeface="+mn-lt"/>
                </a:defRPr>
              </a:lvl4pPr>
              <a:lvl5pPr marL="16097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5pPr>
              <a:lvl6pPr marL="20669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6pPr>
              <a:lvl7pPr marL="25241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7pPr>
              <a:lvl8pPr marL="29813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8pPr>
              <a:lvl9pPr marL="34385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9pPr>
            </a:lstStyle>
            <a:p>
              <a:pPr marL="0" indent="0" algn="ctr" defTabSz="1072866">
                <a:buNone/>
                <a:defRPr/>
              </a:pPr>
              <a:r>
                <a:rPr lang="fr-FR" altLang="fr-FR" sz="1300" i="1" kern="0" dirty="0">
                  <a:latin typeface="Arial"/>
                </a:rPr>
                <a:t>Nouveau Portail Client</a:t>
              </a:r>
            </a:p>
          </p:txBody>
        </p:sp>
        <p:sp>
          <p:nvSpPr>
            <p:cNvPr id="166" name="Freeform 31"/>
            <p:cNvSpPr>
              <a:spLocks noEditPoints="1"/>
            </p:cNvSpPr>
            <p:nvPr/>
          </p:nvSpPr>
          <p:spPr bwMode="auto">
            <a:xfrm>
              <a:off x="189258" y="2325931"/>
              <a:ext cx="438408" cy="359788"/>
            </a:xfrm>
            <a:custGeom>
              <a:avLst/>
              <a:gdLst>
                <a:gd name="T0" fmla="*/ 8010 w 11628"/>
                <a:gd name="T1" fmla="*/ 3465 h 9558"/>
                <a:gd name="T2" fmla="*/ 6936 w 11628"/>
                <a:gd name="T3" fmla="*/ 2791 h 9558"/>
                <a:gd name="T4" fmla="*/ 6953 w 11628"/>
                <a:gd name="T5" fmla="*/ 2113 h 9558"/>
                <a:gd name="T6" fmla="*/ 6455 w 11628"/>
                <a:gd name="T7" fmla="*/ 791 h 9558"/>
                <a:gd name="T8" fmla="*/ 5218 w 11628"/>
                <a:gd name="T9" fmla="*/ 1074 h 9558"/>
                <a:gd name="T10" fmla="*/ 4752 w 11628"/>
                <a:gd name="T11" fmla="*/ 583 h 9558"/>
                <a:gd name="T12" fmla="*/ 3466 w 11628"/>
                <a:gd name="T13" fmla="*/ 0 h 9558"/>
                <a:gd name="T14" fmla="*/ 2792 w 11628"/>
                <a:gd name="T15" fmla="*/ 1074 h 9558"/>
                <a:gd name="T16" fmla="*/ 2113 w 11628"/>
                <a:gd name="T17" fmla="*/ 1057 h 9558"/>
                <a:gd name="T18" fmla="*/ 792 w 11628"/>
                <a:gd name="T19" fmla="*/ 1554 h 9558"/>
                <a:gd name="T20" fmla="*/ 1074 w 11628"/>
                <a:gd name="T21" fmla="*/ 2791 h 9558"/>
                <a:gd name="T22" fmla="*/ 583 w 11628"/>
                <a:gd name="T23" fmla="*/ 3258 h 9558"/>
                <a:gd name="T24" fmla="*/ 0 w 11628"/>
                <a:gd name="T25" fmla="*/ 4544 h 9558"/>
                <a:gd name="T26" fmla="*/ 1074 w 11628"/>
                <a:gd name="T27" fmla="*/ 5218 h 9558"/>
                <a:gd name="T28" fmla="*/ 1057 w 11628"/>
                <a:gd name="T29" fmla="*/ 5897 h 9558"/>
                <a:gd name="T30" fmla="*/ 1554 w 11628"/>
                <a:gd name="T31" fmla="*/ 7218 h 9558"/>
                <a:gd name="T32" fmla="*/ 2792 w 11628"/>
                <a:gd name="T33" fmla="*/ 6935 h 9558"/>
                <a:gd name="T34" fmla="*/ 3258 w 11628"/>
                <a:gd name="T35" fmla="*/ 7427 h 9558"/>
                <a:gd name="T36" fmla="*/ 4544 w 11628"/>
                <a:gd name="T37" fmla="*/ 8010 h 9558"/>
                <a:gd name="T38" fmla="*/ 5221 w 11628"/>
                <a:gd name="T39" fmla="*/ 6934 h 9558"/>
                <a:gd name="T40" fmla="*/ 5894 w 11628"/>
                <a:gd name="T41" fmla="*/ 6951 h 9558"/>
                <a:gd name="T42" fmla="*/ 7218 w 11628"/>
                <a:gd name="T43" fmla="*/ 6455 h 9558"/>
                <a:gd name="T44" fmla="*/ 6935 w 11628"/>
                <a:gd name="T45" fmla="*/ 5219 h 9558"/>
                <a:gd name="T46" fmla="*/ 7427 w 11628"/>
                <a:gd name="T47" fmla="*/ 4751 h 9558"/>
                <a:gd name="T48" fmla="*/ 4005 w 11628"/>
                <a:gd name="T49" fmla="*/ 5473 h 9558"/>
                <a:gd name="T50" fmla="*/ 4005 w 11628"/>
                <a:gd name="T51" fmla="*/ 2536 h 9558"/>
                <a:gd name="T52" fmla="*/ 4005 w 11628"/>
                <a:gd name="T53" fmla="*/ 5473 h 9558"/>
                <a:gd name="T54" fmla="*/ 11628 w 11628"/>
                <a:gd name="T55" fmla="*/ 7142 h 9558"/>
                <a:gd name="T56" fmla="*/ 11056 w 11628"/>
                <a:gd name="T57" fmla="*/ 6784 h 9558"/>
                <a:gd name="T58" fmla="*/ 11066 w 11628"/>
                <a:gd name="T59" fmla="*/ 6423 h 9558"/>
                <a:gd name="T60" fmla="*/ 10801 w 11628"/>
                <a:gd name="T61" fmla="*/ 5721 h 9558"/>
                <a:gd name="T62" fmla="*/ 10144 w 11628"/>
                <a:gd name="T63" fmla="*/ 5871 h 9558"/>
                <a:gd name="T64" fmla="*/ 9895 w 11628"/>
                <a:gd name="T65" fmla="*/ 5610 h 9558"/>
                <a:gd name="T66" fmla="*/ 9212 w 11628"/>
                <a:gd name="T67" fmla="*/ 5300 h 9558"/>
                <a:gd name="T68" fmla="*/ 8854 w 11628"/>
                <a:gd name="T69" fmla="*/ 5871 h 9558"/>
                <a:gd name="T70" fmla="*/ 8493 w 11628"/>
                <a:gd name="T71" fmla="*/ 5862 h 9558"/>
                <a:gd name="T72" fmla="*/ 7790 w 11628"/>
                <a:gd name="T73" fmla="*/ 6126 h 9558"/>
                <a:gd name="T74" fmla="*/ 7941 w 11628"/>
                <a:gd name="T75" fmla="*/ 6784 h 9558"/>
                <a:gd name="T76" fmla="*/ 7679 w 11628"/>
                <a:gd name="T77" fmla="*/ 7032 h 9558"/>
                <a:gd name="T78" fmla="*/ 7369 w 11628"/>
                <a:gd name="T79" fmla="*/ 7716 h 9558"/>
                <a:gd name="T80" fmla="*/ 7940 w 11628"/>
                <a:gd name="T81" fmla="*/ 8074 h 9558"/>
                <a:gd name="T82" fmla="*/ 7931 w 11628"/>
                <a:gd name="T83" fmla="*/ 8435 h 9558"/>
                <a:gd name="T84" fmla="*/ 8196 w 11628"/>
                <a:gd name="T85" fmla="*/ 9137 h 9558"/>
                <a:gd name="T86" fmla="*/ 8853 w 11628"/>
                <a:gd name="T87" fmla="*/ 8987 h 9558"/>
                <a:gd name="T88" fmla="*/ 9102 w 11628"/>
                <a:gd name="T89" fmla="*/ 9248 h 9558"/>
                <a:gd name="T90" fmla="*/ 9785 w 11628"/>
                <a:gd name="T91" fmla="*/ 9558 h 9558"/>
                <a:gd name="T92" fmla="*/ 10145 w 11628"/>
                <a:gd name="T93" fmla="*/ 8986 h 9558"/>
                <a:gd name="T94" fmla="*/ 10502 w 11628"/>
                <a:gd name="T95" fmla="*/ 8995 h 9558"/>
                <a:gd name="T96" fmla="*/ 11207 w 11628"/>
                <a:gd name="T97" fmla="*/ 8732 h 9558"/>
                <a:gd name="T98" fmla="*/ 11056 w 11628"/>
                <a:gd name="T99" fmla="*/ 8074 h 9558"/>
                <a:gd name="T100" fmla="*/ 11318 w 11628"/>
                <a:gd name="T101" fmla="*/ 7826 h 9558"/>
                <a:gd name="T102" fmla="*/ 9498 w 11628"/>
                <a:gd name="T103" fmla="*/ 8210 h 9558"/>
                <a:gd name="T104" fmla="*/ 9498 w 11628"/>
                <a:gd name="T105" fmla="*/ 6648 h 9558"/>
                <a:gd name="T106" fmla="*/ 9498 w 11628"/>
                <a:gd name="T107" fmla="*/ 8210 h 9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28" h="9558">
                  <a:moveTo>
                    <a:pt x="8010" y="4544"/>
                  </a:moveTo>
                  <a:lnTo>
                    <a:pt x="8010" y="3465"/>
                  </a:lnTo>
                  <a:lnTo>
                    <a:pt x="7427" y="3258"/>
                  </a:lnTo>
                  <a:cubicBezTo>
                    <a:pt x="7205" y="3179"/>
                    <a:pt x="7026" y="3009"/>
                    <a:pt x="6936" y="2791"/>
                  </a:cubicBezTo>
                  <a:cubicBezTo>
                    <a:pt x="6936" y="2791"/>
                    <a:pt x="6936" y="2791"/>
                    <a:pt x="6936" y="2791"/>
                  </a:cubicBezTo>
                  <a:cubicBezTo>
                    <a:pt x="6845" y="2573"/>
                    <a:pt x="6851" y="2326"/>
                    <a:pt x="6953" y="2113"/>
                  </a:cubicBezTo>
                  <a:lnTo>
                    <a:pt x="7218" y="1554"/>
                  </a:lnTo>
                  <a:lnTo>
                    <a:pt x="6455" y="791"/>
                  </a:lnTo>
                  <a:lnTo>
                    <a:pt x="5897" y="1057"/>
                  </a:lnTo>
                  <a:cubicBezTo>
                    <a:pt x="5684" y="1158"/>
                    <a:pt x="5437" y="1165"/>
                    <a:pt x="5218" y="1074"/>
                  </a:cubicBezTo>
                  <a:cubicBezTo>
                    <a:pt x="5218" y="1074"/>
                    <a:pt x="5218" y="1074"/>
                    <a:pt x="5218" y="1074"/>
                  </a:cubicBezTo>
                  <a:cubicBezTo>
                    <a:pt x="5000" y="984"/>
                    <a:pt x="4831" y="805"/>
                    <a:pt x="4752" y="583"/>
                  </a:cubicBezTo>
                  <a:lnTo>
                    <a:pt x="4544" y="0"/>
                  </a:lnTo>
                  <a:lnTo>
                    <a:pt x="3466" y="0"/>
                  </a:lnTo>
                  <a:lnTo>
                    <a:pt x="3258" y="583"/>
                  </a:lnTo>
                  <a:cubicBezTo>
                    <a:pt x="3179" y="805"/>
                    <a:pt x="3010" y="984"/>
                    <a:pt x="2792" y="1074"/>
                  </a:cubicBezTo>
                  <a:cubicBezTo>
                    <a:pt x="2792" y="1074"/>
                    <a:pt x="2791" y="1074"/>
                    <a:pt x="2791" y="1074"/>
                  </a:cubicBezTo>
                  <a:cubicBezTo>
                    <a:pt x="2573" y="1165"/>
                    <a:pt x="2326" y="1158"/>
                    <a:pt x="2113" y="1057"/>
                  </a:cubicBezTo>
                  <a:lnTo>
                    <a:pt x="1554" y="791"/>
                  </a:lnTo>
                  <a:lnTo>
                    <a:pt x="792" y="1554"/>
                  </a:lnTo>
                  <a:lnTo>
                    <a:pt x="1057" y="2113"/>
                  </a:lnTo>
                  <a:cubicBezTo>
                    <a:pt x="1159" y="2326"/>
                    <a:pt x="1165" y="2573"/>
                    <a:pt x="1074" y="2791"/>
                  </a:cubicBezTo>
                  <a:cubicBezTo>
                    <a:pt x="1074" y="2791"/>
                    <a:pt x="1074" y="2791"/>
                    <a:pt x="1074" y="2792"/>
                  </a:cubicBezTo>
                  <a:cubicBezTo>
                    <a:pt x="984" y="3010"/>
                    <a:pt x="805" y="3179"/>
                    <a:pt x="583" y="3258"/>
                  </a:cubicBezTo>
                  <a:lnTo>
                    <a:pt x="0" y="3465"/>
                  </a:lnTo>
                  <a:lnTo>
                    <a:pt x="0" y="4544"/>
                  </a:lnTo>
                  <a:lnTo>
                    <a:pt x="583" y="4751"/>
                  </a:lnTo>
                  <a:cubicBezTo>
                    <a:pt x="805" y="4830"/>
                    <a:pt x="984" y="5000"/>
                    <a:pt x="1074" y="5218"/>
                  </a:cubicBezTo>
                  <a:cubicBezTo>
                    <a:pt x="1074" y="5218"/>
                    <a:pt x="1074" y="5218"/>
                    <a:pt x="1074" y="5218"/>
                  </a:cubicBezTo>
                  <a:cubicBezTo>
                    <a:pt x="1165" y="5437"/>
                    <a:pt x="1159" y="5683"/>
                    <a:pt x="1057" y="5897"/>
                  </a:cubicBezTo>
                  <a:lnTo>
                    <a:pt x="792" y="6455"/>
                  </a:lnTo>
                  <a:lnTo>
                    <a:pt x="1554" y="7218"/>
                  </a:lnTo>
                  <a:lnTo>
                    <a:pt x="2113" y="6953"/>
                  </a:lnTo>
                  <a:cubicBezTo>
                    <a:pt x="2326" y="6851"/>
                    <a:pt x="2573" y="6845"/>
                    <a:pt x="2792" y="6935"/>
                  </a:cubicBezTo>
                  <a:cubicBezTo>
                    <a:pt x="2792" y="6935"/>
                    <a:pt x="2792" y="6935"/>
                    <a:pt x="2792" y="6935"/>
                  </a:cubicBezTo>
                  <a:cubicBezTo>
                    <a:pt x="3010" y="7026"/>
                    <a:pt x="3179" y="7204"/>
                    <a:pt x="3258" y="7427"/>
                  </a:cubicBezTo>
                  <a:lnTo>
                    <a:pt x="3466" y="8010"/>
                  </a:lnTo>
                  <a:lnTo>
                    <a:pt x="4544" y="8010"/>
                  </a:lnTo>
                  <a:lnTo>
                    <a:pt x="4750" y="7430"/>
                  </a:lnTo>
                  <a:cubicBezTo>
                    <a:pt x="4830" y="7206"/>
                    <a:pt x="5001" y="7026"/>
                    <a:pt x="5221" y="6934"/>
                  </a:cubicBezTo>
                  <a:cubicBezTo>
                    <a:pt x="5221" y="6934"/>
                    <a:pt x="5221" y="6934"/>
                    <a:pt x="5221" y="6934"/>
                  </a:cubicBezTo>
                  <a:cubicBezTo>
                    <a:pt x="5438" y="6844"/>
                    <a:pt x="5682" y="6850"/>
                    <a:pt x="5894" y="6951"/>
                  </a:cubicBezTo>
                  <a:lnTo>
                    <a:pt x="6455" y="7218"/>
                  </a:lnTo>
                  <a:lnTo>
                    <a:pt x="7218" y="6455"/>
                  </a:lnTo>
                  <a:lnTo>
                    <a:pt x="6953" y="5897"/>
                  </a:lnTo>
                  <a:cubicBezTo>
                    <a:pt x="6851" y="5683"/>
                    <a:pt x="6845" y="5437"/>
                    <a:pt x="6935" y="5219"/>
                  </a:cubicBezTo>
                  <a:cubicBezTo>
                    <a:pt x="6935" y="5218"/>
                    <a:pt x="6936" y="5218"/>
                    <a:pt x="6936" y="5218"/>
                  </a:cubicBezTo>
                  <a:cubicBezTo>
                    <a:pt x="7026" y="5000"/>
                    <a:pt x="7205" y="4830"/>
                    <a:pt x="7427" y="4751"/>
                  </a:cubicBezTo>
                  <a:lnTo>
                    <a:pt x="8010" y="4544"/>
                  </a:lnTo>
                  <a:close/>
                  <a:moveTo>
                    <a:pt x="4005" y="5473"/>
                  </a:moveTo>
                  <a:cubicBezTo>
                    <a:pt x="3194" y="5473"/>
                    <a:pt x="2536" y="4816"/>
                    <a:pt x="2536" y="4005"/>
                  </a:cubicBezTo>
                  <a:cubicBezTo>
                    <a:pt x="2536" y="3194"/>
                    <a:pt x="3194" y="2536"/>
                    <a:pt x="4005" y="2536"/>
                  </a:cubicBezTo>
                  <a:cubicBezTo>
                    <a:pt x="4816" y="2536"/>
                    <a:pt x="5474" y="3194"/>
                    <a:pt x="5474" y="4005"/>
                  </a:cubicBezTo>
                  <a:cubicBezTo>
                    <a:pt x="5474" y="4816"/>
                    <a:pt x="4816" y="5473"/>
                    <a:pt x="4005" y="5473"/>
                  </a:cubicBezTo>
                  <a:close/>
                  <a:moveTo>
                    <a:pt x="11628" y="7716"/>
                  </a:moveTo>
                  <a:lnTo>
                    <a:pt x="11628" y="7142"/>
                  </a:lnTo>
                  <a:lnTo>
                    <a:pt x="11318" y="7032"/>
                  </a:lnTo>
                  <a:cubicBezTo>
                    <a:pt x="11200" y="6990"/>
                    <a:pt x="11104" y="6900"/>
                    <a:pt x="11056" y="6784"/>
                  </a:cubicBezTo>
                  <a:cubicBezTo>
                    <a:pt x="11056" y="6784"/>
                    <a:pt x="11056" y="6784"/>
                    <a:pt x="11056" y="6784"/>
                  </a:cubicBezTo>
                  <a:cubicBezTo>
                    <a:pt x="11008" y="6668"/>
                    <a:pt x="11012" y="6537"/>
                    <a:pt x="11066" y="6423"/>
                  </a:cubicBezTo>
                  <a:lnTo>
                    <a:pt x="11207" y="6126"/>
                  </a:lnTo>
                  <a:lnTo>
                    <a:pt x="10801" y="5721"/>
                  </a:lnTo>
                  <a:lnTo>
                    <a:pt x="10504" y="5862"/>
                  </a:lnTo>
                  <a:cubicBezTo>
                    <a:pt x="10391" y="5916"/>
                    <a:pt x="10260" y="5919"/>
                    <a:pt x="10144" y="5871"/>
                  </a:cubicBezTo>
                  <a:lnTo>
                    <a:pt x="10143" y="5871"/>
                  </a:lnTo>
                  <a:cubicBezTo>
                    <a:pt x="10028" y="5823"/>
                    <a:pt x="9937" y="5728"/>
                    <a:pt x="9895" y="5610"/>
                  </a:cubicBezTo>
                  <a:lnTo>
                    <a:pt x="9785" y="5300"/>
                  </a:lnTo>
                  <a:lnTo>
                    <a:pt x="9212" y="5300"/>
                  </a:lnTo>
                  <a:lnTo>
                    <a:pt x="9102" y="5610"/>
                  </a:lnTo>
                  <a:cubicBezTo>
                    <a:pt x="9060" y="5728"/>
                    <a:pt x="8969" y="5823"/>
                    <a:pt x="8854" y="5871"/>
                  </a:cubicBezTo>
                  <a:lnTo>
                    <a:pt x="8853" y="5871"/>
                  </a:lnTo>
                  <a:cubicBezTo>
                    <a:pt x="8737" y="5919"/>
                    <a:pt x="8606" y="5916"/>
                    <a:pt x="8493" y="5862"/>
                  </a:cubicBezTo>
                  <a:lnTo>
                    <a:pt x="8196" y="5721"/>
                  </a:lnTo>
                  <a:lnTo>
                    <a:pt x="7790" y="6126"/>
                  </a:lnTo>
                  <a:lnTo>
                    <a:pt x="7931" y="6423"/>
                  </a:lnTo>
                  <a:cubicBezTo>
                    <a:pt x="7985" y="6537"/>
                    <a:pt x="7989" y="6668"/>
                    <a:pt x="7941" y="6784"/>
                  </a:cubicBezTo>
                  <a:cubicBezTo>
                    <a:pt x="7941" y="6784"/>
                    <a:pt x="7941" y="6784"/>
                    <a:pt x="7940" y="6784"/>
                  </a:cubicBezTo>
                  <a:cubicBezTo>
                    <a:pt x="7892" y="6900"/>
                    <a:pt x="7798" y="6990"/>
                    <a:pt x="7679" y="7032"/>
                  </a:cubicBezTo>
                  <a:lnTo>
                    <a:pt x="7369" y="7142"/>
                  </a:lnTo>
                  <a:lnTo>
                    <a:pt x="7369" y="7716"/>
                  </a:lnTo>
                  <a:lnTo>
                    <a:pt x="7679" y="7826"/>
                  </a:lnTo>
                  <a:cubicBezTo>
                    <a:pt x="7797" y="7868"/>
                    <a:pt x="7893" y="7958"/>
                    <a:pt x="7940" y="8074"/>
                  </a:cubicBezTo>
                  <a:cubicBezTo>
                    <a:pt x="7941" y="8074"/>
                    <a:pt x="7941" y="8074"/>
                    <a:pt x="7941" y="8074"/>
                  </a:cubicBezTo>
                  <a:cubicBezTo>
                    <a:pt x="7989" y="8190"/>
                    <a:pt x="7985" y="8321"/>
                    <a:pt x="7931" y="8435"/>
                  </a:cubicBezTo>
                  <a:lnTo>
                    <a:pt x="7790" y="8732"/>
                  </a:lnTo>
                  <a:lnTo>
                    <a:pt x="8196" y="9137"/>
                  </a:lnTo>
                  <a:lnTo>
                    <a:pt x="8493" y="8996"/>
                  </a:lnTo>
                  <a:cubicBezTo>
                    <a:pt x="8606" y="8942"/>
                    <a:pt x="8737" y="8939"/>
                    <a:pt x="8853" y="8987"/>
                  </a:cubicBezTo>
                  <a:cubicBezTo>
                    <a:pt x="8853" y="8987"/>
                    <a:pt x="8853" y="8987"/>
                    <a:pt x="8854" y="8987"/>
                  </a:cubicBezTo>
                  <a:cubicBezTo>
                    <a:pt x="8969" y="9035"/>
                    <a:pt x="9059" y="9130"/>
                    <a:pt x="9102" y="9248"/>
                  </a:cubicBezTo>
                  <a:lnTo>
                    <a:pt x="9212" y="9558"/>
                  </a:lnTo>
                  <a:lnTo>
                    <a:pt x="9785" y="9558"/>
                  </a:lnTo>
                  <a:lnTo>
                    <a:pt x="9895" y="9250"/>
                  </a:lnTo>
                  <a:cubicBezTo>
                    <a:pt x="9937" y="9131"/>
                    <a:pt x="10028" y="9035"/>
                    <a:pt x="10145" y="8986"/>
                  </a:cubicBezTo>
                  <a:cubicBezTo>
                    <a:pt x="10145" y="8986"/>
                    <a:pt x="10145" y="8986"/>
                    <a:pt x="10145" y="8986"/>
                  </a:cubicBezTo>
                  <a:cubicBezTo>
                    <a:pt x="10260" y="8938"/>
                    <a:pt x="10390" y="8942"/>
                    <a:pt x="10502" y="8995"/>
                  </a:cubicBezTo>
                  <a:lnTo>
                    <a:pt x="10801" y="9137"/>
                  </a:lnTo>
                  <a:lnTo>
                    <a:pt x="11207" y="8732"/>
                  </a:lnTo>
                  <a:lnTo>
                    <a:pt x="11066" y="8435"/>
                  </a:lnTo>
                  <a:cubicBezTo>
                    <a:pt x="11012" y="8321"/>
                    <a:pt x="11008" y="8190"/>
                    <a:pt x="11056" y="8074"/>
                  </a:cubicBezTo>
                  <a:cubicBezTo>
                    <a:pt x="11056" y="8074"/>
                    <a:pt x="11056" y="8074"/>
                    <a:pt x="11056" y="8074"/>
                  </a:cubicBezTo>
                  <a:cubicBezTo>
                    <a:pt x="11105" y="7958"/>
                    <a:pt x="11200" y="7868"/>
                    <a:pt x="11318" y="7826"/>
                  </a:cubicBezTo>
                  <a:lnTo>
                    <a:pt x="11628" y="7716"/>
                  </a:lnTo>
                  <a:close/>
                  <a:moveTo>
                    <a:pt x="9498" y="8210"/>
                  </a:moveTo>
                  <a:cubicBezTo>
                    <a:pt x="9067" y="8210"/>
                    <a:pt x="8718" y="7860"/>
                    <a:pt x="8718" y="7429"/>
                  </a:cubicBezTo>
                  <a:cubicBezTo>
                    <a:pt x="8718" y="6998"/>
                    <a:pt x="9067" y="6648"/>
                    <a:pt x="9498" y="6648"/>
                  </a:cubicBezTo>
                  <a:cubicBezTo>
                    <a:pt x="9930" y="6648"/>
                    <a:pt x="10279" y="6998"/>
                    <a:pt x="10279" y="7429"/>
                  </a:cubicBezTo>
                  <a:cubicBezTo>
                    <a:pt x="10279" y="7860"/>
                    <a:pt x="9930" y="8210"/>
                    <a:pt x="9498" y="8210"/>
                  </a:cubicBezTo>
                  <a:close/>
                </a:path>
              </a:pathLst>
            </a:custGeom>
            <a:solidFill>
              <a:srgbClr val="5F5F5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072866">
                <a:defRPr/>
              </a:pPr>
              <a:endParaRPr lang="fr-FR" sz="2100" kern="0" dirty="0">
                <a:solidFill>
                  <a:srgbClr val="5F5F5F"/>
                </a:solidFill>
                <a:latin typeface="Arial"/>
              </a:endParaRPr>
            </a:p>
          </p:txBody>
        </p:sp>
      </p:grpSp>
      <p:sp>
        <p:nvSpPr>
          <p:cNvPr id="89" name="Espace réservé du contenu 2"/>
          <p:cNvSpPr txBox="1">
            <a:spLocks/>
          </p:cNvSpPr>
          <p:nvPr/>
        </p:nvSpPr>
        <p:spPr bwMode="auto">
          <a:xfrm>
            <a:off x="5175864" y="2105407"/>
            <a:ext cx="725625" cy="269195"/>
          </a:xfrm>
          <a:prstGeom prst="rect">
            <a:avLst/>
          </a:prstGeom>
          <a:solidFill>
            <a:sysClr val="window" lastClr="FFFFFF"/>
          </a:solidFill>
          <a:ln>
            <a:noFill/>
          </a:ln>
          <a:effectLst/>
          <a:extLst/>
        </p:spPr>
        <p:txBody>
          <a:bodyPr vert="horz" wrap="square" lIns="107287" tIns="53643" rIns="107287" bIns="53643" numCol="1" anchor="t" anchorCtr="0" compatLnSpc="1">
            <a:prstTxWarp prst="textNoShape">
              <a:avLst/>
            </a:prstTxWarp>
          </a:bodyPr>
          <a:lstStyle>
            <a:lvl1pPr marL="274638" indent="-274638" algn="l" rtl="0" eaLnBrk="1" fontAlgn="base" hangingPunct="1">
              <a:spcBef>
                <a:spcPct val="50000"/>
              </a:spcBef>
              <a:spcAft>
                <a:spcPct val="0"/>
              </a:spcAft>
              <a:buClr>
                <a:srgbClr val="004780"/>
              </a:buClr>
              <a:buFont typeface="Wingdings" pitchFamily="2" charset="2"/>
              <a:buChar char="§"/>
              <a:defRPr kumimoji="1" sz="2400">
                <a:solidFill>
                  <a:srgbClr val="5F5F5F"/>
                </a:solidFill>
                <a:latin typeface="+mn-lt"/>
                <a:ea typeface="+mn-ea"/>
                <a:cs typeface="+mn-cs"/>
              </a:defRPr>
            </a:lvl1pPr>
            <a:lvl2pPr marL="722313" indent="-268288" algn="l" rtl="0" eaLnBrk="1" fontAlgn="base" hangingPunct="1">
              <a:spcBef>
                <a:spcPct val="20000"/>
              </a:spcBef>
              <a:spcAft>
                <a:spcPct val="0"/>
              </a:spcAft>
              <a:buClr>
                <a:srgbClr val="004780"/>
              </a:buClr>
              <a:buSzPct val="65000"/>
              <a:buFont typeface="Webdings" pitchFamily="18" charset="2"/>
              <a:buChar char="4"/>
              <a:defRPr kumimoji="1" sz="2000">
                <a:solidFill>
                  <a:srgbClr val="5F5F5F"/>
                </a:solidFill>
                <a:latin typeface="+mn-lt"/>
              </a:defRPr>
            </a:lvl2pPr>
            <a:lvl3pPr marL="1081088" indent="-179388" algn="l" rtl="0" eaLnBrk="1" fontAlgn="base" hangingPunct="1">
              <a:spcBef>
                <a:spcPct val="20000"/>
              </a:spcBef>
              <a:spcAft>
                <a:spcPct val="0"/>
              </a:spcAft>
              <a:buClr>
                <a:srgbClr val="004780"/>
              </a:buClr>
              <a:buSzPct val="50000"/>
              <a:buFont typeface="Webdings" pitchFamily="18" charset="2"/>
              <a:buChar char="="/>
              <a:defRPr kumimoji="1" sz="1300">
                <a:solidFill>
                  <a:srgbClr val="5F5F5F"/>
                </a:solidFill>
                <a:latin typeface="+mn-lt"/>
              </a:defRPr>
            </a:lvl3pPr>
            <a:lvl4pPr marL="1344613" indent="-84138" algn="l" rtl="0" eaLnBrk="1" fontAlgn="base" hangingPunct="1">
              <a:spcBef>
                <a:spcPct val="20000"/>
              </a:spcBef>
              <a:spcAft>
                <a:spcPct val="0"/>
              </a:spcAft>
              <a:buClr>
                <a:srgbClr val="004780"/>
              </a:buClr>
              <a:buSzPct val="80000"/>
              <a:buFont typeface="Microsoft Sans Serif" pitchFamily="34" charset="0"/>
              <a:buChar char="-"/>
              <a:defRPr kumimoji="1" sz="1000">
                <a:solidFill>
                  <a:srgbClr val="5F5F5F"/>
                </a:solidFill>
                <a:latin typeface="+mn-lt"/>
              </a:defRPr>
            </a:lvl4pPr>
            <a:lvl5pPr marL="16097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5pPr>
            <a:lvl6pPr marL="20669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6pPr>
            <a:lvl7pPr marL="25241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7pPr>
            <a:lvl8pPr marL="29813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8pPr>
            <a:lvl9pPr marL="34385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9pPr>
          </a:lstStyle>
          <a:p>
            <a:pPr marL="0" indent="0" algn="ctr" defTabSz="1072866">
              <a:buNone/>
              <a:defRPr/>
            </a:pPr>
            <a:r>
              <a:rPr lang="fr-FR" altLang="fr-FR" sz="1100" i="1" kern="0" dirty="0">
                <a:solidFill>
                  <a:srgbClr val="B00058"/>
                </a:solidFill>
                <a:latin typeface="Arial"/>
              </a:rPr>
              <a:t>REST</a:t>
            </a:r>
          </a:p>
        </p:txBody>
      </p:sp>
      <p:grpSp>
        <p:nvGrpSpPr>
          <p:cNvPr id="231" name="Groupe 230"/>
          <p:cNvGrpSpPr/>
          <p:nvPr/>
        </p:nvGrpSpPr>
        <p:grpSpPr>
          <a:xfrm>
            <a:off x="3208458" y="4635293"/>
            <a:ext cx="1167316" cy="236460"/>
            <a:chOff x="3243594" y="3566966"/>
            <a:chExt cx="1077522" cy="177345"/>
          </a:xfrm>
        </p:grpSpPr>
        <p:sp>
          <p:nvSpPr>
            <p:cNvPr id="209" name="Rectangle 208"/>
            <p:cNvSpPr/>
            <p:nvPr/>
          </p:nvSpPr>
          <p:spPr>
            <a:xfrm>
              <a:off x="3243594" y="3566966"/>
              <a:ext cx="1077522" cy="154316"/>
            </a:xfrm>
            <a:prstGeom prst="rect">
              <a:avLst/>
            </a:prstGeom>
            <a:solidFill>
              <a:srgbClr val="5F5F5F">
                <a:lumMod val="60000"/>
                <a:lumOff val="40000"/>
              </a:srgbClr>
            </a:solidFill>
            <a:ln w="12700" cap="flat" cmpd="sng" algn="ctr">
              <a:noFill/>
              <a:prstDash val="solid"/>
            </a:ln>
            <a:effectLst/>
          </p:spPr>
          <p:txBody>
            <a:bodyPr rtlCol="0" anchor="ctr"/>
            <a:lstStyle/>
            <a:p>
              <a:pPr algn="ctr" defTabSz="1072866" fontAlgn="auto">
                <a:spcBef>
                  <a:spcPts val="0"/>
                </a:spcBef>
                <a:spcAft>
                  <a:spcPts val="0"/>
                </a:spcAft>
                <a:defRPr/>
              </a:pPr>
              <a:r>
                <a:rPr lang="fr-FR" sz="1100" b="1" kern="0" dirty="0">
                  <a:solidFill>
                    <a:prstClr val="white"/>
                  </a:solidFill>
                  <a:latin typeface="Arial"/>
                  <a:ea typeface="+mn-ea"/>
                </a:rPr>
                <a:t>MQ</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0337" y="3576474"/>
              <a:ext cx="88487" cy="16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33" name="Groupe 232"/>
          <p:cNvGrpSpPr/>
          <p:nvPr/>
        </p:nvGrpSpPr>
        <p:grpSpPr>
          <a:xfrm>
            <a:off x="4653407" y="4635293"/>
            <a:ext cx="1167316" cy="236460"/>
            <a:chOff x="3243594" y="3566966"/>
            <a:chExt cx="1077522" cy="177345"/>
          </a:xfrm>
        </p:grpSpPr>
        <p:sp>
          <p:nvSpPr>
            <p:cNvPr id="234" name="Rectangle 233"/>
            <p:cNvSpPr/>
            <p:nvPr/>
          </p:nvSpPr>
          <p:spPr>
            <a:xfrm>
              <a:off x="3243594" y="3566966"/>
              <a:ext cx="1077522" cy="154316"/>
            </a:xfrm>
            <a:prstGeom prst="rect">
              <a:avLst/>
            </a:prstGeom>
            <a:solidFill>
              <a:srgbClr val="5F5F5F">
                <a:lumMod val="60000"/>
                <a:lumOff val="40000"/>
              </a:srgbClr>
            </a:solidFill>
            <a:ln w="12700" cap="flat" cmpd="sng" algn="ctr">
              <a:noFill/>
              <a:prstDash val="solid"/>
            </a:ln>
            <a:effectLst/>
          </p:spPr>
          <p:txBody>
            <a:bodyPr rtlCol="0" anchor="ctr"/>
            <a:lstStyle/>
            <a:p>
              <a:pPr algn="ctr" defTabSz="1072866" fontAlgn="auto">
                <a:spcBef>
                  <a:spcPts val="0"/>
                </a:spcBef>
                <a:spcAft>
                  <a:spcPts val="0"/>
                </a:spcAft>
                <a:defRPr/>
              </a:pPr>
              <a:r>
                <a:rPr lang="fr-FR" sz="1100" b="1" kern="0" dirty="0">
                  <a:solidFill>
                    <a:prstClr val="white"/>
                  </a:solidFill>
                  <a:latin typeface="Arial"/>
                  <a:ea typeface="+mn-ea"/>
                </a:rPr>
                <a:t>MQ</a:t>
              </a:r>
            </a:p>
          </p:txBody>
        </p:sp>
        <p:pic>
          <p:nvPicPr>
            <p:cNvPr id="2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0337" y="3576474"/>
              <a:ext cx="88487" cy="16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45" name="Groupe 244"/>
          <p:cNvGrpSpPr/>
          <p:nvPr/>
        </p:nvGrpSpPr>
        <p:grpSpPr>
          <a:xfrm>
            <a:off x="6714474" y="5647302"/>
            <a:ext cx="1680046" cy="765837"/>
            <a:chOff x="4929992" y="4368101"/>
            <a:chExt cx="1550812" cy="574378"/>
          </a:xfrm>
        </p:grpSpPr>
        <p:sp>
          <p:nvSpPr>
            <p:cNvPr id="101" name="Rectangle 100"/>
            <p:cNvSpPr/>
            <p:nvPr/>
          </p:nvSpPr>
          <p:spPr>
            <a:xfrm>
              <a:off x="4929992" y="4745900"/>
              <a:ext cx="1470804" cy="196579"/>
            </a:xfrm>
            <a:prstGeom prst="rect">
              <a:avLst/>
            </a:prstGeom>
            <a:solidFill>
              <a:srgbClr val="5F5F5F">
                <a:lumMod val="60000"/>
                <a:lumOff val="40000"/>
              </a:srgbClr>
            </a:solidFill>
            <a:ln w="12700" cap="flat" cmpd="sng" algn="ctr">
              <a:solidFill>
                <a:srgbClr val="5F5F5F">
                  <a:lumMod val="60000"/>
                  <a:lumOff val="40000"/>
                </a:srgbClr>
              </a:solidFill>
              <a:prstDash val="solid"/>
            </a:ln>
            <a:effectLst/>
          </p:spPr>
          <p:txBody>
            <a:bodyPr rtlCol="0" anchor="ctr"/>
            <a:lstStyle/>
            <a:p>
              <a:pPr algn="ctr" defTabSz="1072866" fontAlgn="auto">
                <a:spcBef>
                  <a:spcPts val="0"/>
                </a:spcBef>
                <a:spcAft>
                  <a:spcPts val="0"/>
                </a:spcAft>
                <a:defRPr/>
              </a:pPr>
              <a:r>
                <a:rPr lang="fr-FR" sz="1400" b="1" kern="0" dirty="0">
                  <a:solidFill>
                    <a:prstClr val="white"/>
                  </a:solidFill>
                  <a:latin typeface="Arial"/>
                  <a:ea typeface="+mn-ea"/>
                </a:rPr>
                <a:t>Open</a:t>
              </a:r>
            </a:p>
          </p:txBody>
        </p:sp>
        <p:sp>
          <p:nvSpPr>
            <p:cNvPr id="102" name="Espace réservé du contenu 2"/>
            <p:cNvSpPr txBox="1">
              <a:spLocks/>
            </p:cNvSpPr>
            <p:nvPr/>
          </p:nvSpPr>
          <p:spPr bwMode="auto">
            <a:xfrm>
              <a:off x="5075349" y="4416743"/>
              <a:ext cx="1405455" cy="271932"/>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5F5F5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74638" indent="-274638" algn="l" rtl="0" eaLnBrk="1" fontAlgn="base" hangingPunct="1">
                <a:spcBef>
                  <a:spcPct val="50000"/>
                </a:spcBef>
                <a:spcAft>
                  <a:spcPct val="0"/>
                </a:spcAft>
                <a:buClr>
                  <a:srgbClr val="004780"/>
                </a:buClr>
                <a:buFont typeface="Wingdings" pitchFamily="2" charset="2"/>
                <a:buChar char="§"/>
                <a:defRPr kumimoji="1" sz="2400">
                  <a:solidFill>
                    <a:srgbClr val="5F5F5F"/>
                  </a:solidFill>
                  <a:latin typeface="+mn-lt"/>
                  <a:ea typeface="+mn-ea"/>
                  <a:cs typeface="+mn-cs"/>
                </a:defRPr>
              </a:lvl1pPr>
              <a:lvl2pPr marL="722313" indent="-268288" algn="l" rtl="0" eaLnBrk="1" fontAlgn="base" hangingPunct="1">
                <a:spcBef>
                  <a:spcPct val="20000"/>
                </a:spcBef>
                <a:spcAft>
                  <a:spcPct val="0"/>
                </a:spcAft>
                <a:buClr>
                  <a:srgbClr val="004780"/>
                </a:buClr>
                <a:buSzPct val="65000"/>
                <a:buFont typeface="Webdings" pitchFamily="18" charset="2"/>
                <a:buChar char="4"/>
                <a:defRPr kumimoji="1" sz="2000">
                  <a:solidFill>
                    <a:srgbClr val="5F5F5F"/>
                  </a:solidFill>
                  <a:latin typeface="+mn-lt"/>
                </a:defRPr>
              </a:lvl2pPr>
              <a:lvl3pPr marL="1081088" indent="-179388" algn="l" rtl="0" eaLnBrk="1" fontAlgn="base" hangingPunct="1">
                <a:spcBef>
                  <a:spcPct val="20000"/>
                </a:spcBef>
                <a:spcAft>
                  <a:spcPct val="0"/>
                </a:spcAft>
                <a:buClr>
                  <a:srgbClr val="004780"/>
                </a:buClr>
                <a:buSzPct val="50000"/>
                <a:buFont typeface="Webdings" pitchFamily="18" charset="2"/>
                <a:buChar char="="/>
                <a:defRPr kumimoji="1" sz="1300">
                  <a:solidFill>
                    <a:srgbClr val="5F5F5F"/>
                  </a:solidFill>
                  <a:latin typeface="+mn-lt"/>
                </a:defRPr>
              </a:lvl3pPr>
              <a:lvl4pPr marL="1344613" indent="-84138" algn="l" rtl="0" eaLnBrk="1" fontAlgn="base" hangingPunct="1">
                <a:spcBef>
                  <a:spcPct val="20000"/>
                </a:spcBef>
                <a:spcAft>
                  <a:spcPct val="0"/>
                </a:spcAft>
                <a:buClr>
                  <a:srgbClr val="004780"/>
                </a:buClr>
                <a:buSzPct val="80000"/>
                <a:buFont typeface="Microsoft Sans Serif" pitchFamily="34" charset="0"/>
                <a:buChar char="-"/>
                <a:defRPr kumimoji="1" sz="1000">
                  <a:solidFill>
                    <a:srgbClr val="5F5F5F"/>
                  </a:solidFill>
                  <a:latin typeface="+mn-lt"/>
                </a:defRPr>
              </a:lvl4pPr>
              <a:lvl5pPr marL="16097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5pPr>
              <a:lvl6pPr marL="20669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6pPr>
              <a:lvl7pPr marL="25241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7pPr>
              <a:lvl8pPr marL="29813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8pPr>
              <a:lvl9pPr marL="3438525" indent="-85725" algn="l" rtl="0" eaLnBrk="1" fontAlgn="base" hangingPunct="1">
                <a:spcBef>
                  <a:spcPct val="20000"/>
                </a:spcBef>
                <a:spcAft>
                  <a:spcPct val="0"/>
                </a:spcAft>
                <a:buClr>
                  <a:srgbClr val="004780"/>
                </a:buClr>
                <a:buSzPct val="80000"/>
                <a:buChar char="•"/>
                <a:defRPr kumimoji="1" sz="800">
                  <a:solidFill>
                    <a:srgbClr val="5F5F5F"/>
                  </a:solidFill>
                  <a:latin typeface="+mn-lt"/>
                </a:defRPr>
              </a:lvl9pPr>
            </a:lstStyle>
            <a:p>
              <a:pPr marL="0" indent="0" algn="ctr" defTabSz="1072866">
                <a:buNone/>
                <a:defRPr/>
              </a:pPr>
              <a:r>
                <a:rPr lang="fr-FR" altLang="fr-FR" sz="1300" i="1" kern="0" dirty="0">
                  <a:latin typeface="Arial"/>
                </a:rPr>
                <a:t>Données bancaires</a:t>
              </a:r>
            </a:p>
          </p:txBody>
        </p:sp>
        <p:sp>
          <p:nvSpPr>
            <p:cNvPr id="157" name="Rectangle 156"/>
            <p:cNvSpPr/>
            <p:nvPr/>
          </p:nvSpPr>
          <p:spPr>
            <a:xfrm>
              <a:off x="4929992" y="4368101"/>
              <a:ext cx="1470804" cy="366818"/>
            </a:xfrm>
            <a:prstGeom prst="rect">
              <a:avLst/>
            </a:prstGeom>
            <a:noFill/>
            <a:ln w="12700" cap="flat" cmpd="sng" algn="ctr">
              <a:solidFill>
                <a:srgbClr val="5F5F5F">
                  <a:lumMod val="60000"/>
                  <a:lumOff val="40000"/>
                </a:srgbClr>
              </a:solidFill>
              <a:prstDash val="solid"/>
            </a:ln>
            <a:effectLst/>
          </p:spPr>
          <p:txBody>
            <a:bodyPr rtlCol="0" anchor="ctr"/>
            <a:lstStyle/>
            <a:p>
              <a:pPr algn="ctr" defTabSz="1072866" fontAlgn="auto">
                <a:spcBef>
                  <a:spcPts val="0"/>
                </a:spcBef>
                <a:spcAft>
                  <a:spcPts val="0"/>
                </a:spcAft>
                <a:defRPr/>
              </a:pPr>
              <a:endParaRPr lang="fr-FR" sz="2100" kern="0" dirty="0">
                <a:solidFill>
                  <a:prstClr val="white"/>
                </a:solidFill>
                <a:latin typeface="Arial"/>
                <a:ea typeface="+mn-ea"/>
              </a:endParaRPr>
            </a:p>
          </p:txBody>
        </p:sp>
        <p:sp>
          <p:nvSpPr>
            <p:cNvPr id="239" name="Freeform 7"/>
            <p:cNvSpPr>
              <a:spLocks noEditPoints="1"/>
            </p:cNvSpPr>
            <p:nvPr/>
          </p:nvSpPr>
          <p:spPr bwMode="auto">
            <a:xfrm>
              <a:off x="4980557" y="4466632"/>
              <a:ext cx="167734" cy="170771"/>
            </a:xfrm>
            <a:custGeom>
              <a:avLst/>
              <a:gdLst>
                <a:gd name="T0" fmla="*/ 9377 w 9377"/>
                <a:gd name="T1" fmla="*/ 8625 h 11628"/>
                <a:gd name="T2" fmla="*/ 9377 w 9377"/>
                <a:gd name="T3" fmla="*/ 9938 h 11628"/>
                <a:gd name="T4" fmla="*/ 4688 w 9377"/>
                <a:gd name="T5" fmla="*/ 11628 h 11628"/>
                <a:gd name="T6" fmla="*/ 0 w 9377"/>
                <a:gd name="T7" fmla="*/ 9938 h 11628"/>
                <a:gd name="T8" fmla="*/ 0 w 9377"/>
                <a:gd name="T9" fmla="*/ 8625 h 11628"/>
                <a:gd name="T10" fmla="*/ 1086 w 9377"/>
                <a:gd name="T11" fmla="*/ 9173 h 11628"/>
                <a:gd name="T12" fmla="*/ 4688 w 9377"/>
                <a:gd name="T13" fmla="*/ 9718 h 11628"/>
                <a:gd name="T14" fmla="*/ 8291 w 9377"/>
                <a:gd name="T15" fmla="*/ 9173 h 11628"/>
                <a:gd name="T16" fmla="*/ 9377 w 9377"/>
                <a:gd name="T17" fmla="*/ 8625 h 11628"/>
                <a:gd name="T18" fmla="*/ 8291 w 9377"/>
                <a:gd name="T19" fmla="*/ 6429 h 11628"/>
                <a:gd name="T20" fmla="*/ 4688 w 9377"/>
                <a:gd name="T21" fmla="*/ 6974 h 11628"/>
                <a:gd name="T22" fmla="*/ 1086 w 9377"/>
                <a:gd name="T23" fmla="*/ 6429 h 11628"/>
                <a:gd name="T24" fmla="*/ 0 w 9377"/>
                <a:gd name="T25" fmla="*/ 5881 h 11628"/>
                <a:gd name="T26" fmla="*/ 0 w 9377"/>
                <a:gd name="T27" fmla="*/ 7182 h 11628"/>
                <a:gd name="T28" fmla="*/ 4688 w 9377"/>
                <a:gd name="T29" fmla="*/ 8872 h 11628"/>
                <a:gd name="T30" fmla="*/ 9377 w 9377"/>
                <a:gd name="T31" fmla="*/ 7182 h 11628"/>
                <a:gd name="T32" fmla="*/ 9377 w 9377"/>
                <a:gd name="T33" fmla="*/ 5881 h 11628"/>
                <a:gd name="T34" fmla="*/ 8291 w 9377"/>
                <a:gd name="T35" fmla="*/ 6429 h 11628"/>
                <a:gd name="T36" fmla="*/ 4688 w 9377"/>
                <a:gd name="T37" fmla="*/ 0 h 11628"/>
                <a:gd name="T38" fmla="*/ 0 w 9377"/>
                <a:gd name="T39" fmla="*/ 1690 h 11628"/>
                <a:gd name="T40" fmla="*/ 4688 w 9377"/>
                <a:gd name="T41" fmla="*/ 3380 h 11628"/>
                <a:gd name="T42" fmla="*/ 9377 w 9377"/>
                <a:gd name="T43" fmla="*/ 1690 h 11628"/>
                <a:gd name="T44" fmla="*/ 4688 w 9377"/>
                <a:gd name="T45" fmla="*/ 0 h 11628"/>
                <a:gd name="T46" fmla="*/ 8291 w 9377"/>
                <a:gd name="T47" fmla="*/ 3681 h 11628"/>
                <a:gd name="T48" fmla="*/ 4688 w 9377"/>
                <a:gd name="T49" fmla="*/ 4226 h 11628"/>
                <a:gd name="T50" fmla="*/ 1086 w 9377"/>
                <a:gd name="T51" fmla="*/ 3681 h 11628"/>
                <a:gd name="T52" fmla="*/ 0 w 9377"/>
                <a:gd name="T53" fmla="*/ 3133 h 11628"/>
                <a:gd name="T54" fmla="*/ 0 w 9377"/>
                <a:gd name="T55" fmla="*/ 4438 h 11628"/>
                <a:gd name="T56" fmla="*/ 4688 w 9377"/>
                <a:gd name="T57" fmla="*/ 6128 h 11628"/>
                <a:gd name="T58" fmla="*/ 9377 w 9377"/>
                <a:gd name="T59" fmla="*/ 4438 h 11628"/>
                <a:gd name="T60" fmla="*/ 9377 w 9377"/>
                <a:gd name="T61" fmla="*/ 3133 h 11628"/>
                <a:gd name="T62" fmla="*/ 8291 w 9377"/>
                <a:gd name="T63" fmla="*/ 3681 h 1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77" h="11628">
                  <a:moveTo>
                    <a:pt x="9377" y="8625"/>
                  </a:moveTo>
                  <a:lnTo>
                    <a:pt x="9377" y="9938"/>
                  </a:lnTo>
                  <a:cubicBezTo>
                    <a:pt x="9377" y="10872"/>
                    <a:pt x="7278" y="11628"/>
                    <a:pt x="4688" y="11628"/>
                  </a:cubicBezTo>
                  <a:cubicBezTo>
                    <a:pt x="2099" y="11628"/>
                    <a:pt x="0" y="10872"/>
                    <a:pt x="0" y="9938"/>
                  </a:cubicBezTo>
                  <a:lnTo>
                    <a:pt x="0" y="8625"/>
                  </a:lnTo>
                  <a:cubicBezTo>
                    <a:pt x="290" y="8834"/>
                    <a:pt x="654" y="9018"/>
                    <a:pt x="1086" y="9173"/>
                  </a:cubicBezTo>
                  <a:cubicBezTo>
                    <a:pt x="2061" y="9525"/>
                    <a:pt x="3341" y="9718"/>
                    <a:pt x="4688" y="9718"/>
                  </a:cubicBezTo>
                  <a:cubicBezTo>
                    <a:pt x="6036" y="9718"/>
                    <a:pt x="7315" y="9525"/>
                    <a:pt x="8291" y="9173"/>
                  </a:cubicBezTo>
                  <a:cubicBezTo>
                    <a:pt x="8722" y="9018"/>
                    <a:pt x="9086" y="8834"/>
                    <a:pt x="9377" y="8625"/>
                  </a:cubicBezTo>
                  <a:close/>
                  <a:moveTo>
                    <a:pt x="8291" y="6429"/>
                  </a:moveTo>
                  <a:cubicBezTo>
                    <a:pt x="7315" y="6781"/>
                    <a:pt x="6036" y="6974"/>
                    <a:pt x="4688" y="6974"/>
                  </a:cubicBezTo>
                  <a:cubicBezTo>
                    <a:pt x="3341" y="6974"/>
                    <a:pt x="2061" y="6781"/>
                    <a:pt x="1086" y="6429"/>
                  </a:cubicBezTo>
                  <a:cubicBezTo>
                    <a:pt x="654" y="6274"/>
                    <a:pt x="290" y="6090"/>
                    <a:pt x="0" y="5881"/>
                  </a:cubicBezTo>
                  <a:lnTo>
                    <a:pt x="0" y="7182"/>
                  </a:lnTo>
                  <a:cubicBezTo>
                    <a:pt x="0" y="8115"/>
                    <a:pt x="2099" y="8872"/>
                    <a:pt x="4688" y="8872"/>
                  </a:cubicBezTo>
                  <a:cubicBezTo>
                    <a:pt x="7278" y="8872"/>
                    <a:pt x="9377" y="8115"/>
                    <a:pt x="9377" y="7182"/>
                  </a:cubicBezTo>
                  <a:lnTo>
                    <a:pt x="9377" y="5881"/>
                  </a:lnTo>
                  <a:cubicBezTo>
                    <a:pt x="9086" y="6090"/>
                    <a:pt x="8722" y="6274"/>
                    <a:pt x="8291" y="6429"/>
                  </a:cubicBezTo>
                  <a:close/>
                  <a:moveTo>
                    <a:pt x="4688" y="0"/>
                  </a:moveTo>
                  <a:cubicBezTo>
                    <a:pt x="2099" y="0"/>
                    <a:pt x="0" y="757"/>
                    <a:pt x="0" y="1690"/>
                  </a:cubicBezTo>
                  <a:cubicBezTo>
                    <a:pt x="0" y="2623"/>
                    <a:pt x="2099" y="3380"/>
                    <a:pt x="4688" y="3380"/>
                  </a:cubicBezTo>
                  <a:cubicBezTo>
                    <a:pt x="7278" y="3380"/>
                    <a:pt x="9377" y="2623"/>
                    <a:pt x="9377" y="1690"/>
                  </a:cubicBezTo>
                  <a:cubicBezTo>
                    <a:pt x="9377" y="757"/>
                    <a:pt x="7278" y="0"/>
                    <a:pt x="4688" y="0"/>
                  </a:cubicBezTo>
                  <a:close/>
                  <a:moveTo>
                    <a:pt x="8291" y="3681"/>
                  </a:moveTo>
                  <a:cubicBezTo>
                    <a:pt x="7315" y="4033"/>
                    <a:pt x="6036" y="4226"/>
                    <a:pt x="4688" y="4226"/>
                  </a:cubicBezTo>
                  <a:cubicBezTo>
                    <a:pt x="3341" y="4226"/>
                    <a:pt x="2061" y="4033"/>
                    <a:pt x="1086" y="3681"/>
                  </a:cubicBezTo>
                  <a:cubicBezTo>
                    <a:pt x="654" y="3526"/>
                    <a:pt x="290" y="3342"/>
                    <a:pt x="0" y="3133"/>
                  </a:cubicBezTo>
                  <a:lnTo>
                    <a:pt x="0" y="4438"/>
                  </a:lnTo>
                  <a:cubicBezTo>
                    <a:pt x="0" y="5371"/>
                    <a:pt x="2099" y="6128"/>
                    <a:pt x="4688" y="6128"/>
                  </a:cubicBezTo>
                  <a:cubicBezTo>
                    <a:pt x="7278" y="6128"/>
                    <a:pt x="9377" y="5371"/>
                    <a:pt x="9377" y="4438"/>
                  </a:cubicBezTo>
                  <a:lnTo>
                    <a:pt x="9377" y="3133"/>
                  </a:lnTo>
                  <a:cubicBezTo>
                    <a:pt x="9086" y="3342"/>
                    <a:pt x="8722" y="3526"/>
                    <a:pt x="8291" y="3681"/>
                  </a:cubicBezTo>
                  <a:close/>
                </a:path>
              </a:pathLst>
            </a:custGeom>
            <a:solidFill>
              <a:srgbClr val="5F5F5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072866" fontAlgn="auto">
                <a:spcBef>
                  <a:spcPts val="0"/>
                </a:spcBef>
                <a:spcAft>
                  <a:spcPts val="0"/>
                </a:spcAft>
                <a:defRPr/>
              </a:pPr>
              <a:endParaRPr lang="fr-FR" sz="1900" kern="0" dirty="0">
                <a:solidFill>
                  <a:srgbClr val="5F5F5F"/>
                </a:solidFill>
                <a:latin typeface="Arial"/>
              </a:endParaRPr>
            </a:p>
          </p:txBody>
        </p:sp>
      </p:grpSp>
      <p:cxnSp>
        <p:nvCxnSpPr>
          <p:cNvPr id="250" name="Connecteur droit avec flèche 249"/>
          <p:cNvCxnSpPr>
            <a:stCxn id="143" idx="2"/>
            <a:endCxn id="97" idx="0"/>
          </p:cNvCxnSpPr>
          <p:nvPr/>
        </p:nvCxnSpPr>
        <p:spPr>
          <a:xfrm flipH="1">
            <a:off x="4508821" y="5393914"/>
            <a:ext cx="729586" cy="339941"/>
          </a:xfrm>
          <a:prstGeom prst="straightConnector1">
            <a:avLst/>
          </a:prstGeom>
          <a:noFill/>
          <a:ln w="9525" cap="flat" cmpd="sng" algn="ctr">
            <a:solidFill>
              <a:srgbClr val="B00058"/>
            </a:solidFill>
            <a:prstDash val="solid"/>
            <a:tailEnd type="arrow"/>
          </a:ln>
          <a:effectLst/>
        </p:spPr>
      </p:cxnSp>
      <p:sp>
        <p:nvSpPr>
          <p:cNvPr id="143" name="Rectangle 142"/>
          <p:cNvSpPr/>
          <p:nvPr/>
        </p:nvSpPr>
        <p:spPr>
          <a:xfrm>
            <a:off x="4653407" y="5057913"/>
            <a:ext cx="1170000" cy="336000"/>
          </a:xfrm>
          <a:prstGeom prst="rect">
            <a:avLst/>
          </a:prstGeom>
          <a:solidFill>
            <a:srgbClr val="5F5F5F">
              <a:lumMod val="60000"/>
              <a:lumOff val="40000"/>
            </a:srgbClr>
          </a:solidFill>
          <a:ln w="12700" cap="flat" cmpd="sng" algn="ctr">
            <a:noFill/>
            <a:prstDash val="solid"/>
          </a:ln>
          <a:effectLst/>
        </p:spPr>
        <p:txBody>
          <a:bodyPr lIns="107287" tIns="53643" rIns="107287" bIns="53643" rtlCol="0" anchor="ctr"/>
          <a:lstStyle/>
          <a:p>
            <a:pPr algn="ctr" defTabSz="1072866" fontAlgn="auto">
              <a:spcBef>
                <a:spcPts val="0"/>
              </a:spcBef>
              <a:spcAft>
                <a:spcPts val="0"/>
              </a:spcAft>
              <a:defRPr/>
            </a:pPr>
            <a:r>
              <a:rPr lang="fr-FR" sz="1100" b="1" kern="0" dirty="0">
                <a:solidFill>
                  <a:prstClr val="white"/>
                </a:solidFill>
                <a:latin typeface="Arial"/>
                <a:ea typeface="+mn-ea"/>
              </a:rPr>
              <a:t>SF</a:t>
            </a:r>
          </a:p>
        </p:txBody>
      </p:sp>
      <p:cxnSp>
        <p:nvCxnSpPr>
          <p:cNvPr id="256" name="Connecteur en angle 255"/>
          <p:cNvCxnSpPr>
            <a:stCxn id="137" idx="2"/>
            <a:endCxn id="99" idx="3"/>
          </p:cNvCxnSpPr>
          <p:nvPr/>
        </p:nvCxnSpPr>
        <p:spPr>
          <a:xfrm rot="5400000">
            <a:off x="5222538" y="4633345"/>
            <a:ext cx="1491085" cy="1211736"/>
          </a:xfrm>
          <a:prstGeom prst="bentConnector2">
            <a:avLst/>
          </a:prstGeom>
          <a:noFill/>
          <a:ln w="9525" cap="flat" cmpd="sng" algn="ctr">
            <a:solidFill>
              <a:srgbClr val="B00058"/>
            </a:solidFill>
            <a:prstDash val="solid"/>
            <a:tailEnd type="arrow"/>
          </a:ln>
          <a:effectLst/>
        </p:spPr>
      </p:cxnSp>
      <p:cxnSp>
        <p:nvCxnSpPr>
          <p:cNvPr id="270" name="Connecteur droit 269"/>
          <p:cNvCxnSpPr/>
          <p:nvPr/>
        </p:nvCxnSpPr>
        <p:spPr>
          <a:xfrm flipH="1">
            <a:off x="7631367" y="4738169"/>
            <a:ext cx="2185152" cy="0"/>
          </a:xfrm>
          <a:prstGeom prst="line">
            <a:avLst/>
          </a:prstGeom>
          <a:noFill/>
          <a:ln w="9525" cap="flat" cmpd="sng" algn="ctr">
            <a:solidFill>
              <a:srgbClr val="00477F"/>
            </a:solidFill>
            <a:prstDash val="dash"/>
          </a:ln>
          <a:effectLst/>
        </p:spPr>
      </p:cxnSp>
      <p:cxnSp>
        <p:nvCxnSpPr>
          <p:cNvPr id="273" name="Connecteur en angle 272"/>
          <p:cNvCxnSpPr>
            <a:stCxn id="137" idx="2"/>
            <a:endCxn id="102" idx="0"/>
          </p:cNvCxnSpPr>
          <p:nvPr/>
        </p:nvCxnSpPr>
        <p:spPr>
          <a:xfrm rot="16200000" flipH="1">
            <a:off x="6494347" y="4573272"/>
            <a:ext cx="1218487" cy="1059284"/>
          </a:xfrm>
          <a:prstGeom prst="bentConnector3">
            <a:avLst>
              <a:gd name="adj1" fmla="val 50000"/>
            </a:avLst>
          </a:prstGeom>
          <a:noFill/>
          <a:ln w="9525" cap="flat" cmpd="sng" algn="ctr">
            <a:solidFill>
              <a:srgbClr val="B00058"/>
            </a:solidFill>
            <a:prstDash val="solid"/>
            <a:tailEnd type="arrow"/>
          </a:ln>
          <a:effectLst/>
        </p:spPr>
      </p:cxnSp>
      <p:grpSp>
        <p:nvGrpSpPr>
          <p:cNvPr id="108" name="Groupe 107"/>
          <p:cNvGrpSpPr/>
          <p:nvPr/>
        </p:nvGrpSpPr>
        <p:grpSpPr>
          <a:xfrm>
            <a:off x="8732107" y="-336884"/>
            <a:ext cx="1177066" cy="1869649"/>
            <a:chOff x="8732107" y="-336884"/>
            <a:chExt cx="1177066" cy="1869649"/>
          </a:xfrm>
        </p:grpSpPr>
        <p:sp>
          <p:nvSpPr>
            <p:cNvPr id="129" name="Bande diagonale 128"/>
            <p:cNvSpPr/>
            <p:nvPr/>
          </p:nvSpPr>
          <p:spPr>
            <a:xfrm rot="5400000">
              <a:off x="8554257" y="177850"/>
              <a:ext cx="1532765" cy="1177066"/>
            </a:xfrm>
            <a:prstGeom prst="diagStrip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fr-FR" sz="1400" dirty="0">
                <a:solidFill>
                  <a:prstClr val="black"/>
                </a:solidFill>
              </a:endParaRPr>
            </a:p>
          </p:txBody>
        </p:sp>
        <p:sp>
          <p:nvSpPr>
            <p:cNvPr id="132" name="ZoneTexte 20"/>
            <p:cNvSpPr txBox="1">
              <a:spLocks noChangeArrowheads="1"/>
            </p:cNvSpPr>
            <p:nvPr/>
          </p:nvSpPr>
          <p:spPr bwMode="auto">
            <a:xfrm rot="3180285">
              <a:off x="8581974" y="225501"/>
              <a:ext cx="1742981" cy="61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57200">
                <a:defRPr sz="2000" b="1">
                  <a:solidFill>
                    <a:schemeClr val="tx1"/>
                  </a:solidFill>
                  <a:latin typeface="Arial" charset="0"/>
                  <a:cs typeface="Arial" charset="0"/>
                </a:defRPr>
              </a:lvl1pPr>
              <a:lvl2pPr defTabSz="457200">
                <a:defRPr>
                  <a:solidFill>
                    <a:schemeClr val="tx1"/>
                  </a:solidFill>
                  <a:latin typeface="Arial" charset="0"/>
                  <a:cs typeface="Arial" charset="0"/>
                </a:defRPr>
              </a:lvl2pPr>
              <a:lvl3pPr defTabSz="457200">
                <a:defRPr sz="1600">
                  <a:solidFill>
                    <a:schemeClr val="tx1"/>
                  </a:solidFill>
                  <a:latin typeface="Arial" charset="0"/>
                  <a:cs typeface="Arial" charset="0"/>
                </a:defRPr>
              </a:lvl3pPr>
              <a:lvl4pPr defTabSz="457200">
                <a:defRPr sz="1600">
                  <a:solidFill>
                    <a:schemeClr val="tx1"/>
                  </a:solidFill>
                  <a:latin typeface="Arial" charset="0"/>
                  <a:cs typeface="Arial" charset="0"/>
                </a:defRPr>
              </a:lvl4pPr>
              <a:lvl5pPr defTabSz="457200">
                <a:defRPr sz="1600">
                  <a:solidFill>
                    <a:schemeClr val="tx1"/>
                  </a:solidFill>
                  <a:latin typeface="Arial" charset="0"/>
                  <a:cs typeface="Arial" charset="0"/>
                </a:defRPr>
              </a:lvl5pPr>
              <a:lvl6pPr defTabSz="457200" eaLnBrk="0" hangingPunct="0">
                <a:defRPr sz="1600">
                  <a:solidFill>
                    <a:schemeClr val="tx1"/>
                  </a:solidFill>
                  <a:latin typeface="Arial" charset="0"/>
                  <a:cs typeface="Arial" charset="0"/>
                </a:defRPr>
              </a:lvl6pPr>
              <a:lvl7pPr defTabSz="457200" eaLnBrk="0" hangingPunct="0">
                <a:defRPr sz="1600">
                  <a:solidFill>
                    <a:schemeClr val="tx1"/>
                  </a:solidFill>
                  <a:latin typeface="Arial" charset="0"/>
                  <a:cs typeface="Arial" charset="0"/>
                </a:defRPr>
              </a:lvl7pPr>
              <a:lvl8pPr defTabSz="457200" eaLnBrk="0" hangingPunct="0">
                <a:defRPr sz="1600">
                  <a:solidFill>
                    <a:schemeClr val="tx1"/>
                  </a:solidFill>
                  <a:latin typeface="Arial" charset="0"/>
                  <a:cs typeface="Arial" charset="0"/>
                </a:defRPr>
              </a:lvl8pPr>
              <a:lvl9pPr defTabSz="457200" eaLnBrk="0" hangingPunct="0">
                <a:defRPr sz="1600">
                  <a:solidFill>
                    <a:schemeClr val="tx1"/>
                  </a:solidFill>
                  <a:latin typeface="Arial" charset="0"/>
                  <a:cs typeface="Arial" charset="0"/>
                </a:defRPr>
              </a:lvl9pPr>
            </a:lstStyle>
            <a:p>
              <a:pPr algn="ctr"/>
              <a:r>
                <a:rPr lang="fr-FR" altLang="fr-FR" sz="1600" dirty="0" smtClean="0">
                  <a:solidFill>
                    <a:prstClr val="white"/>
                  </a:solidFill>
                </a:rPr>
                <a:t>en cours</a:t>
              </a:r>
              <a:endParaRPr lang="fr-FR" altLang="fr-FR" sz="1600" dirty="0">
                <a:solidFill>
                  <a:prstClr val="white"/>
                </a:solidFill>
              </a:endParaRPr>
            </a:p>
          </p:txBody>
        </p:sp>
      </p:grpSp>
      <p:sp>
        <p:nvSpPr>
          <p:cNvPr id="133" name="Espace réservé du texte 1"/>
          <p:cNvSpPr>
            <a:spLocks noGrp="1"/>
          </p:cNvSpPr>
          <p:nvPr>
            <p:ph type="body" sz="quarter" idx="11"/>
          </p:nvPr>
        </p:nvSpPr>
        <p:spPr>
          <a:xfrm>
            <a:off x="269101" y="1"/>
            <a:ext cx="8162131" cy="781051"/>
          </a:xfrm>
        </p:spPr>
        <p:txBody>
          <a:bodyPr/>
          <a:lstStyle/>
          <a:p>
            <a:r>
              <a:rPr lang="fr-FR" dirty="0"/>
              <a:t>Processus de </a:t>
            </a:r>
            <a:r>
              <a:rPr lang="fr-FR" dirty="0" smtClean="0"/>
              <a:t>conception des Ressources</a:t>
            </a:r>
          </a:p>
          <a:p>
            <a:r>
              <a:rPr lang="fr-FR" sz="1600" dirty="0" smtClean="0"/>
              <a:t>Les modalités de fabrication</a:t>
            </a:r>
          </a:p>
        </p:txBody>
      </p:sp>
      <p:sp>
        <p:nvSpPr>
          <p:cNvPr id="167"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38647267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a:xfrm>
            <a:off x="269101" y="128277"/>
            <a:ext cx="8162131" cy="665603"/>
          </a:xfrm>
        </p:spPr>
        <p:txBody>
          <a:bodyPr/>
          <a:lstStyle/>
          <a:p>
            <a:r>
              <a:rPr lang="fr-FR" dirty="0" smtClean="0"/>
              <a:t>L'API, à quoi ça sert ?</a:t>
            </a:r>
          </a:p>
        </p:txBody>
      </p:sp>
      <p:sp>
        <p:nvSpPr>
          <p:cNvPr id="14" name="Trapèze 13"/>
          <p:cNvSpPr/>
          <p:nvPr/>
        </p:nvSpPr>
        <p:spPr>
          <a:xfrm rot="10800000">
            <a:off x="7218022"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prstClr val="white"/>
              </a:solidFill>
              <a:latin typeface="Arial"/>
            </a:endParaRPr>
          </a:p>
        </p:txBody>
      </p:sp>
      <p:sp>
        <p:nvSpPr>
          <p:cNvPr id="16" name="Espace réservé du texte 2"/>
          <p:cNvSpPr>
            <a:spLocks noGrp="1"/>
          </p:cNvSpPr>
          <p:nvPr>
            <p:ph type="body" sz="quarter" idx="14"/>
          </p:nvPr>
        </p:nvSpPr>
        <p:spPr>
          <a:xfrm>
            <a:off x="0" y="1144877"/>
            <a:ext cx="9652000" cy="4622804"/>
          </a:xfrm>
          <a:noFill/>
        </p:spPr>
        <p:txBody>
          <a:bodyPr wrap="square" rtlCol="0">
            <a:spAutoFit/>
          </a:bodyPr>
          <a:lstStyle/>
          <a:p>
            <a:pPr marL="433117" lvl="1"/>
            <a:r>
              <a:rPr lang="fr-FR" sz="1600" dirty="0" smtClean="0"/>
              <a:t> </a:t>
            </a:r>
            <a:r>
              <a:rPr lang="fr-FR" sz="1600" dirty="0"/>
              <a:t>Dans une </a:t>
            </a:r>
            <a:r>
              <a:rPr lang="fr-FR" sz="1600" b="1" i="1" dirty="0"/>
              <a:t>Smart City</a:t>
            </a:r>
            <a:r>
              <a:rPr lang="fr-FR" sz="1600" dirty="0"/>
              <a:t>, les différents acteurs peuvent coordonner leurs actions pour ne pas se gêner entre eux : voirie, acheminement d’eau, consommation d'électricité / de gaz, administrations..</a:t>
            </a:r>
            <a:r>
              <a:rPr lang="fr-FR" sz="1600" dirty="0" smtClean="0"/>
              <a:t>.</a:t>
            </a:r>
          </a:p>
          <a:p>
            <a:pPr marL="433117" lvl="1"/>
            <a:endParaRPr lang="fr-FR" sz="1600" dirty="0" smtClean="0"/>
          </a:p>
          <a:p>
            <a:pPr marL="252142" lvl="1" indent="0">
              <a:buNone/>
            </a:pPr>
            <a:endParaRPr lang="fr-FR" sz="1600" dirty="0"/>
          </a:p>
          <a:p>
            <a:pPr marL="433117" lvl="1"/>
            <a:r>
              <a:rPr lang="fr-FR" sz="1600" dirty="0"/>
              <a:t>Les nouvelles technologies peuvent s’interconnecter pour prendre des décisions intelligentes : transports en communs, véhicules intelligents, bornes de recharge...</a:t>
            </a:r>
          </a:p>
          <a:p>
            <a:pPr marL="433117" lvl="1"/>
            <a:endParaRPr lang="fr-FR" sz="1600" dirty="0"/>
          </a:p>
          <a:p>
            <a:pPr marL="433117" lvl="1"/>
            <a:endParaRPr lang="fr-FR" sz="1600" dirty="0"/>
          </a:p>
          <a:p>
            <a:pPr marL="433117" lvl="1"/>
            <a:r>
              <a:rPr lang="fr-FR" sz="1600" dirty="0"/>
              <a:t>Pour la Santé, les APIs permettent un meilleur suivi des patients et une transmission sécurisée des données aux organismes médicaux.</a:t>
            </a:r>
          </a:p>
          <a:p>
            <a:pPr marL="433117" lvl="1"/>
            <a:endParaRPr lang="fr-FR" sz="1600" dirty="0"/>
          </a:p>
          <a:p>
            <a:pPr marL="433117" lvl="1"/>
            <a:endParaRPr lang="fr-FR" sz="1600" dirty="0"/>
          </a:p>
          <a:p>
            <a:pPr marL="433117" lvl="1"/>
            <a:r>
              <a:rPr lang="fr-FR" sz="1600" dirty="0"/>
              <a:t>Dans la Banque, les APIs peuvent : </a:t>
            </a:r>
          </a:p>
          <a:p>
            <a:pPr marL="890317" lvl="3" indent="-285750">
              <a:buFont typeface="Wingdings" charset="2"/>
              <a:buChar char="§"/>
            </a:pPr>
            <a:r>
              <a:rPr lang="fr-FR" sz="1600" dirty="0"/>
              <a:t>Apporter la gestion des moyens de paiement électroniques</a:t>
            </a:r>
          </a:p>
          <a:p>
            <a:pPr marL="890317" lvl="3" indent="-285750">
              <a:buFont typeface="Wingdings" charset="2"/>
              <a:buChar char="§"/>
            </a:pPr>
            <a:r>
              <a:rPr lang="fr-FR" sz="1600" dirty="0"/>
              <a:t>Permettre de proposer de nouveaux services numériques</a:t>
            </a:r>
          </a:p>
          <a:p>
            <a:pPr marL="433117" lvl="1"/>
            <a:endParaRPr lang="fr-FR" sz="1600" dirty="0"/>
          </a:p>
        </p:txBody>
      </p:sp>
      <p:sp>
        <p:nvSpPr>
          <p:cNvPr id="11" name="Rectangle 10"/>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42408132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4"/>
          </p:nvPr>
        </p:nvSpPr>
        <p:spPr>
          <a:xfrm>
            <a:off x="269101" y="1262939"/>
            <a:ext cx="8626475" cy="1687428"/>
          </a:xfrm>
        </p:spPr>
        <p:txBody>
          <a:bodyPr/>
          <a:lstStyle/>
          <a:p>
            <a:pPr marL="433117" lvl="1"/>
            <a:r>
              <a:rPr lang="fr-FR" dirty="0" smtClean="0"/>
              <a:t> Au </a:t>
            </a:r>
            <a:r>
              <a:rPr lang="fr-FR" dirty="0"/>
              <a:t>niveau de la conception, la ressource doit utiliser le stéréotype « Ressource » dans Propriétés </a:t>
            </a:r>
            <a:r>
              <a:rPr lang="fr-FR" dirty="0">
                <a:sym typeface="Wingdings"/>
              </a:rPr>
              <a:t></a:t>
            </a:r>
            <a:r>
              <a:rPr lang="fr-FR" dirty="0"/>
              <a:t> </a:t>
            </a:r>
            <a:r>
              <a:rPr lang="fr-FR" dirty="0" smtClean="0"/>
              <a:t>Stéréotypes.</a:t>
            </a:r>
          </a:p>
          <a:p>
            <a:pPr marL="252142" lvl="1" indent="0">
              <a:buNone/>
            </a:pPr>
            <a:endParaRPr lang="fr-FR" dirty="0" smtClean="0"/>
          </a:p>
          <a:p>
            <a:pPr marL="433117" lvl="1"/>
            <a:r>
              <a:rPr lang="fr-FR" dirty="0" smtClean="0"/>
              <a:t> Ce </a:t>
            </a:r>
            <a:r>
              <a:rPr lang="fr-FR" dirty="0"/>
              <a:t>stéréotype permet </a:t>
            </a:r>
            <a:r>
              <a:rPr lang="fr-FR" dirty="0" smtClean="0"/>
              <a:t>de </a:t>
            </a:r>
            <a:r>
              <a:rPr lang="fr-FR" dirty="0"/>
              <a:t>donner une description de </a:t>
            </a:r>
            <a:r>
              <a:rPr lang="fr-FR" dirty="0" smtClean="0"/>
              <a:t>la </a:t>
            </a:r>
            <a:r>
              <a:rPr lang="fr-FR" dirty="0"/>
              <a:t>Ressource, qui sera utilisée pour alimenter la documentation </a:t>
            </a:r>
            <a:r>
              <a:rPr lang="fr-FR" dirty="0" err="1"/>
              <a:t>Swagger</a:t>
            </a:r>
            <a:r>
              <a:rPr lang="fr-FR" dirty="0"/>
              <a:t> et le </a:t>
            </a:r>
            <a:r>
              <a:rPr lang="fr-FR" dirty="0" err="1"/>
              <a:t>path</a:t>
            </a:r>
            <a:r>
              <a:rPr lang="fr-FR" dirty="0"/>
              <a:t> de la Ressource</a:t>
            </a:r>
            <a:r>
              <a:rPr lang="fr-FR" dirty="0" smtClean="0"/>
              <a:t>.</a:t>
            </a:r>
            <a:endParaRPr lang="fr-FR" dirty="0"/>
          </a:p>
        </p:txBody>
      </p:sp>
      <p:pic>
        <p:nvPicPr>
          <p:cNvPr id="7" name="Image 6"/>
          <p:cNvPicPr/>
          <p:nvPr/>
        </p:nvPicPr>
        <p:blipFill>
          <a:blip r:embed="rId2">
            <a:extLst>
              <a:ext uri="{28A0092B-C50C-407E-A947-70E740481C1C}">
                <a14:useLocalDpi xmlns:a14="http://schemas.microsoft.com/office/drawing/2010/main" val="0"/>
              </a:ext>
            </a:extLst>
          </a:blip>
          <a:stretch>
            <a:fillRect/>
          </a:stretch>
        </p:blipFill>
        <p:spPr>
          <a:xfrm>
            <a:off x="1904119" y="3317398"/>
            <a:ext cx="5759450" cy="2212975"/>
          </a:xfrm>
          <a:prstGeom prst="rect">
            <a:avLst/>
          </a:prstGeom>
        </p:spPr>
      </p:pic>
      <p:sp>
        <p:nvSpPr>
          <p:cNvPr id="8" name="Espace réservé du texte 1"/>
          <p:cNvSpPr>
            <a:spLocks noGrp="1"/>
          </p:cNvSpPr>
          <p:nvPr>
            <p:ph type="body" sz="quarter" idx="11"/>
          </p:nvPr>
        </p:nvSpPr>
        <p:spPr>
          <a:xfrm>
            <a:off x="269101" y="1"/>
            <a:ext cx="8162131" cy="781051"/>
          </a:xfrm>
        </p:spPr>
        <p:txBody>
          <a:bodyPr/>
          <a:lstStyle/>
          <a:p>
            <a:r>
              <a:rPr lang="fr-FR" dirty="0"/>
              <a:t>Processus de </a:t>
            </a:r>
            <a:r>
              <a:rPr lang="fr-FR" dirty="0" smtClean="0"/>
              <a:t>conception des Ressources</a:t>
            </a:r>
          </a:p>
          <a:p>
            <a:r>
              <a:rPr lang="fr-FR" sz="1600" dirty="0" smtClean="0"/>
              <a:t>Modalité 3 : documentation</a:t>
            </a:r>
          </a:p>
        </p:txBody>
      </p:sp>
      <p:sp>
        <p:nvSpPr>
          <p:cNvPr id="5" name="Rectangle 4"/>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1644730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e 7"/>
          <p:cNvGrpSpPr/>
          <p:nvPr/>
        </p:nvGrpSpPr>
        <p:grpSpPr>
          <a:xfrm>
            <a:off x="218300" y="1260987"/>
            <a:ext cx="3492954" cy="2481262"/>
            <a:chOff x="209834" y="863071"/>
            <a:chExt cx="3492954" cy="2481262"/>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834" y="863071"/>
              <a:ext cx="3492954" cy="2481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36600" y="2319867"/>
              <a:ext cx="2015067" cy="220133"/>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FF0000"/>
                </a:solidFill>
              </a:endParaRPr>
            </a:p>
          </p:txBody>
        </p:sp>
        <p:sp>
          <p:nvSpPr>
            <p:cNvPr id="9" name="Rectangle 8"/>
            <p:cNvSpPr/>
            <p:nvPr/>
          </p:nvSpPr>
          <p:spPr>
            <a:xfrm>
              <a:off x="736600" y="3124200"/>
              <a:ext cx="2966188" cy="220133"/>
            </a:xfrm>
            <a:prstGeom prst="rect">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FF0000"/>
                </a:solidFill>
              </a:endParaRPr>
            </a:p>
          </p:txBody>
        </p:sp>
      </p:grpSp>
      <p:grpSp>
        <p:nvGrpSpPr>
          <p:cNvPr id="10" name="Groupe 9"/>
          <p:cNvGrpSpPr/>
          <p:nvPr/>
        </p:nvGrpSpPr>
        <p:grpSpPr>
          <a:xfrm>
            <a:off x="4006820" y="1587472"/>
            <a:ext cx="5731308" cy="1972733"/>
            <a:chOff x="4174692" y="1553633"/>
            <a:chExt cx="5731308" cy="1972733"/>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692" y="1553633"/>
              <a:ext cx="5731308" cy="1972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394200" y="3183470"/>
              <a:ext cx="2895600" cy="11006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Rectangle 11"/>
            <p:cNvSpPr/>
            <p:nvPr/>
          </p:nvSpPr>
          <p:spPr>
            <a:xfrm>
              <a:off x="7162799" y="2988733"/>
              <a:ext cx="2624667" cy="11006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1" name="ZoneTexte 10"/>
          <p:cNvSpPr txBox="1"/>
          <p:nvPr/>
        </p:nvSpPr>
        <p:spPr>
          <a:xfrm>
            <a:off x="757765" y="4561250"/>
            <a:ext cx="7842939" cy="1877437"/>
          </a:xfrm>
          <a:prstGeom prst="rect">
            <a:avLst/>
          </a:prstGeom>
          <a:noFill/>
        </p:spPr>
        <p:txBody>
          <a:bodyPr wrap="square" rtlCol="0">
            <a:spAutoFit/>
          </a:bodyPr>
          <a:lstStyle/>
          <a:p>
            <a:r>
              <a:rPr lang="fr-FR" sz="1050" dirty="0"/>
              <a:t>{</a:t>
            </a:r>
          </a:p>
          <a:p>
            <a:r>
              <a:rPr lang="fr-FR" sz="1050" dirty="0"/>
              <a:t>  "</a:t>
            </a:r>
            <a:r>
              <a:rPr lang="fr-FR" sz="1050" dirty="0" err="1"/>
              <a:t>swagger</a:t>
            </a:r>
            <a:r>
              <a:rPr lang="fr-FR" sz="1050" dirty="0"/>
              <a:t>" : "2.0",</a:t>
            </a:r>
          </a:p>
          <a:p>
            <a:r>
              <a:rPr lang="fr-FR" sz="1050" dirty="0"/>
              <a:t>  "tags" : [ {</a:t>
            </a:r>
          </a:p>
          <a:p>
            <a:r>
              <a:rPr lang="fr-FR" sz="1050" dirty="0"/>
              <a:t>    "</a:t>
            </a:r>
            <a:r>
              <a:rPr lang="fr-FR" sz="1050" dirty="0" err="1"/>
              <a:t>name</a:t>
            </a:r>
            <a:r>
              <a:rPr lang="fr-FR" sz="1050" dirty="0"/>
              <a:t>" : "</a:t>
            </a:r>
            <a:r>
              <a:rPr lang="fr-FR" sz="1050" dirty="0" err="1"/>
              <a:t>AdresseEmail</a:t>
            </a:r>
            <a:r>
              <a:rPr lang="fr-FR" sz="1050" dirty="0"/>
              <a:t>",</a:t>
            </a:r>
          </a:p>
          <a:p>
            <a:r>
              <a:rPr lang="fr-FR" sz="1050" dirty="0"/>
              <a:t>    "description" : "</a:t>
            </a:r>
            <a:r>
              <a:rPr lang="fr-FR" sz="1050" u="sng" dirty="0"/>
              <a:t>Gestion de l'adresse Email du client"</a:t>
            </a:r>
          </a:p>
          <a:p>
            <a:r>
              <a:rPr lang="fr-FR" sz="1050" dirty="0"/>
              <a:t>  } </a:t>
            </a:r>
            <a:r>
              <a:rPr lang="fr-FR" sz="1050" dirty="0" smtClean="0"/>
              <a:t>],</a:t>
            </a:r>
          </a:p>
          <a:p>
            <a:r>
              <a:rPr lang="fr-FR" sz="1050" dirty="0"/>
              <a:t>"</a:t>
            </a:r>
            <a:r>
              <a:rPr lang="fr-FR" sz="1050" dirty="0" err="1"/>
              <a:t>paths</a:t>
            </a:r>
            <a:r>
              <a:rPr lang="fr-FR" sz="1050" dirty="0"/>
              <a:t>" : {</a:t>
            </a:r>
          </a:p>
          <a:p>
            <a:r>
              <a:rPr lang="fr-FR" sz="1050" dirty="0"/>
              <a:t>    "/</a:t>
            </a:r>
            <a:r>
              <a:rPr lang="fr-FR" sz="1050" u="sng" dirty="0"/>
              <a:t>partenaires/{</a:t>
            </a:r>
            <a:r>
              <a:rPr lang="fr-FR" sz="1050" u="sng" dirty="0" err="1"/>
              <a:t>idPartenaire</a:t>
            </a:r>
            <a:r>
              <a:rPr lang="fr-FR" sz="1050" u="sng" dirty="0"/>
              <a:t>}/</a:t>
            </a:r>
            <a:r>
              <a:rPr lang="fr-FR" sz="1050" u="sng" dirty="0" err="1"/>
              <a:t>adresse_email</a:t>
            </a:r>
            <a:r>
              <a:rPr lang="fr-FR" sz="1050" u="sng" dirty="0"/>
              <a:t>" : {</a:t>
            </a:r>
          </a:p>
          <a:p>
            <a:r>
              <a:rPr lang="fr-FR" sz="1050" dirty="0"/>
              <a:t>      "</a:t>
            </a:r>
            <a:r>
              <a:rPr lang="fr-FR" sz="1050" dirty="0" err="1"/>
              <a:t>get</a:t>
            </a:r>
            <a:r>
              <a:rPr lang="fr-FR" sz="1050" dirty="0"/>
              <a:t>" : {</a:t>
            </a:r>
          </a:p>
          <a:p>
            <a:r>
              <a:rPr lang="fr-FR" sz="1050" dirty="0"/>
              <a:t>        "tags" : [ "</a:t>
            </a:r>
            <a:r>
              <a:rPr lang="fr-FR" sz="1050" dirty="0" err="1"/>
              <a:t>AdresseEmail</a:t>
            </a:r>
            <a:r>
              <a:rPr lang="fr-FR" sz="1050" dirty="0"/>
              <a:t>" </a:t>
            </a:r>
            <a:r>
              <a:rPr lang="fr-FR" sz="1050" dirty="0" smtClean="0"/>
              <a:t>],</a:t>
            </a:r>
          </a:p>
          <a:p>
            <a:r>
              <a:rPr lang="fr-FR" sz="1100" dirty="0" smtClean="0"/>
              <a:t>…….</a:t>
            </a:r>
            <a:endParaRPr lang="fr-FR" sz="1100" dirty="0"/>
          </a:p>
        </p:txBody>
      </p:sp>
      <p:sp>
        <p:nvSpPr>
          <p:cNvPr id="13" name="ZoneTexte 12"/>
          <p:cNvSpPr txBox="1"/>
          <p:nvPr/>
        </p:nvSpPr>
        <p:spPr>
          <a:xfrm>
            <a:off x="5521728" y="846659"/>
            <a:ext cx="1600200" cy="369332"/>
          </a:xfrm>
          <a:prstGeom prst="rect">
            <a:avLst/>
          </a:prstGeom>
          <a:noFill/>
        </p:spPr>
        <p:txBody>
          <a:bodyPr wrap="square" rtlCol="0">
            <a:spAutoFit/>
          </a:bodyPr>
          <a:lstStyle/>
          <a:p>
            <a:r>
              <a:rPr lang="fr-FR" dirty="0" smtClean="0"/>
              <a:t>Code généré</a:t>
            </a:r>
            <a:endParaRPr lang="fr-FR" dirty="0"/>
          </a:p>
        </p:txBody>
      </p:sp>
      <p:sp>
        <p:nvSpPr>
          <p:cNvPr id="19" name="ZoneTexte 18"/>
          <p:cNvSpPr txBox="1"/>
          <p:nvPr/>
        </p:nvSpPr>
        <p:spPr>
          <a:xfrm>
            <a:off x="1295398" y="846659"/>
            <a:ext cx="1600200" cy="369332"/>
          </a:xfrm>
          <a:prstGeom prst="rect">
            <a:avLst/>
          </a:prstGeom>
          <a:noFill/>
        </p:spPr>
        <p:txBody>
          <a:bodyPr wrap="square" rtlCol="0">
            <a:spAutoFit/>
          </a:bodyPr>
          <a:lstStyle/>
          <a:p>
            <a:r>
              <a:rPr lang="fr-FR" dirty="0" smtClean="0"/>
              <a:t>Conception</a:t>
            </a:r>
            <a:endParaRPr lang="fr-FR" dirty="0"/>
          </a:p>
        </p:txBody>
      </p:sp>
      <p:sp>
        <p:nvSpPr>
          <p:cNvPr id="20" name="ZoneTexte 19"/>
          <p:cNvSpPr txBox="1"/>
          <p:nvPr/>
        </p:nvSpPr>
        <p:spPr>
          <a:xfrm>
            <a:off x="1312332" y="4193056"/>
            <a:ext cx="1837267" cy="369332"/>
          </a:xfrm>
          <a:prstGeom prst="rect">
            <a:avLst/>
          </a:prstGeom>
          <a:noFill/>
        </p:spPr>
        <p:txBody>
          <a:bodyPr wrap="square" rtlCol="0">
            <a:spAutoFit/>
          </a:bodyPr>
          <a:lstStyle/>
          <a:p>
            <a:r>
              <a:rPr lang="fr-FR" dirty="0" smtClean="0"/>
              <a:t>Fichier </a:t>
            </a:r>
            <a:r>
              <a:rPr lang="fr-FR" dirty="0" err="1" smtClean="0"/>
              <a:t>Swagger</a:t>
            </a:r>
            <a:endParaRPr lang="fr-FR" dirty="0"/>
          </a:p>
        </p:txBody>
      </p:sp>
      <p:sp>
        <p:nvSpPr>
          <p:cNvPr id="14" name="Rectangle 13"/>
          <p:cNvSpPr/>
          <p:nvPr/>
        </p:nvSpPr>
        <p:spPr>
          <a:xfrm>
            <a:off x="973666" y="5096340"/>
            <a:ext cx="1553633" cy="141407"/>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Rectangle 21"/>
          <p:cNvSpPr/>
          <p:nvPr/>
        </p:nvSpPr>
        <p:spPr>
          <a:xfrm>
            <a:off x="973665" y="5248740"/>
            <a:ext cx="3107268" cy="141407"/>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 name="Rectangle 22"/>
          <p:cNvSpPr/>
          <p:nvPr/>
        </p:nvSpPr>
        <p:spPr>
          <a:xfrm>
            <a:off x="973665" y="5756740"/>
            <a:ext cx="2624668" cy="141407"/>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6" name="Groupe 25"/>
          <p:cNvGrpSpPr/>
          <p:nvPr/>
        </p:nvGrpSpPr>
        <p:grpSpPr>
          <a:xfrm>
            <a:off x="2228161" y="2573833"/>
            <a:ext cx="6079101" cy="948283"/>
            <a:chOff x="2228161" y="2785508"/>
            <a:chExt cx="6079101" cy="948283"/>
          </a:xfrm>
        </p:grpSpPr>
        <p:cxnSp>
          <p:nvCxnSpPr>
            <p:cNvPr id="16" name="Connecteur en angle 15"/>
            <p:cNvCxnSpPr>
              <a:stCxn id="9" idx="0"/>
              <a:endCxn id="5" idx="0"/>
            </p:cNvCxnSpPr>
            <p:nvPr/>
          </p:nvCxnSpPr>
          <p:spPr>
            <a:xfrm rot="5400000" flipH="1" flipV="1">
              <a:off x="3798741" y="1858404"/>
              <a:ext cx="304807" cy="3445968"/>
            </a:xfrm>
            <a:prstGeom prst="bentConnector3">
              <a:avLst>
                <a:gd name="adj1" fmla="val 174998"/>
              </a:avLst>
            </a:prstGeom>
          </p:spPr>
          <p:style>
            <a:lnRef idx="2">
              <a:schemeClr val="accent1"/>
            </a:lnRef>
            <a:fillRef idx="0">
              <a:schemeClr val="accent1"/>
            </a:fillRef>
            <a:effectRef idx="1">
              <a:schemeClr val="accent1"/>
            </a:effectRef>
            <a:fontRef idx="minor">
              <a:schemeClr val="tx1"/>
            </a:fontRef>
          </p:style>
        </p:cxnSp>
        <p:cxnSp>
          <p:nvCxnSpPr>
            <p:cNvPr id="21" name="Connecteur en angle 20"/>
            <p:cNvCxnSpPr>
              <a:stCxn id="12" idx="0"/>
            </p:cNvCxnSpPr>
            <p:nvPr/>
          </p:nvCxnSpPr>
          <p:spPr>
            <a:xfrm rot="16200000" flipV="1">
              <a:off x="5904835" y="831820"/>
              <a:ext cx="448739" cy="4356115"/>
            </a:xfrm>
            <a:prstGeom prst="bentConnector2">
              <a:avLst/>
            </a:prstGeom>
          </p:spPr>
          <p:style>
            <a:lnRef idx="2">
              <a:schemeClr val="accent1"/>
            </a:lnRef>
            <a:fillRef idx="0">
              <a:schemeClr val="accent1"/>
            </a:fillRef>
            <a:effectRef idx="1">
              <a:schemeClr val="accent1"/>
            </a:effectRef>
            <a:fontRef idx="minor">
              <a:schemeClr val="tx1"/>
            </a:fontRef>
          </p:style>
        </p:cxnSp>
      </p:grpSp>
      <p:cxnSp>
        <p:nvCxnSpPr>
          <p:cNvPr id="25" name="Connecteur droit 24"/>
          <p:cNvCxnSpPr/>
          <p:nvPr/>
        </p:nvCxnSpPr>
        <p:spPr>
          <a:xfrm flipH="1">
            <a:off x="3965292" y="2573832"/>
            <a:ext cx="1" cy="4487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Connecteur en angle 27"/>
          <p:cNvCxnSpPr>
            <a:stCxn id="12" idx="2"/>
            <a:endCxn id="22" idx="3"/>
          </p:cNvCxnSpPr>
          <p:nvPr/>
        </p:nvCxnSpPr>
        <p:spPr>
          <a:xfrm rot="5400000">
            <a:off x="5100694" y="2112877"/>
            <a:ext cx="2186806" cy="4226328"/>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30" name="Connecteur en angle 29"/>
          <p:cNvCxnSpPr>
            <a:stCxn id="5" idx="2"/>
            <a:endCxn id="23" idx="3"/>
          </p:cNvCxnSpPr>
          <p:nvPr/>
        </p:nvCxnSpPr>
        <p:spPr>
          <a:xfrm rot="5400000">
            <a:off x="3386197" y="3539512"/>
            <a:ext cx="2500069" cy="2075795"/>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27" name="Espace réservé du texte 1"/>
          <p:cNvSpPr>
            <a:spLocks noGrp="1"/>
          </p:cNvSpPr>
          <p:nvPr>
            <p:ph type="body" sz="quarter" idx="11"/>
          </p:nvPr>
        </p:nvSpPr>
        <p:spPr>
          <a:xfrm>
            <a:off x="269101" y="1"/>
            <a:ext cx="8162131" cy="781051"/>
          </a:xfrm>
        </p:spPr>
        <p:txBody>
          <a:bodyPr/>
          <a:lstStyle/>
          <a:p>
            <a:r>
              <a:rPr lang="fr-FR" dirty="0"/>
              <a:t>Processus de </a:t>
            </a:r>
            <a:r>
              <a:rPr lang="fr-FR" dirty="0" smtClean="0"/>
              <a:t>conception des Ressources</a:t>
            </a:r>
          </a:p>
          <a:p>
            <a:r>
              <a:rPr lang="fr-FR" sz="1600" dirty="0" smtClean="0"/>
              <a:t>Modalité 3 : documentation</a:t>
            </a:r>
          </a:p>
        </p:txBody>
      </p:sp>
      <p:sp>
        <p:nvSpPr>
          <p:cNvPr id="24" name="Rectangle 23"/>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22716570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a:xfrm>
            <a:off x="269101" y="128277"/>
            <a:ext cx="8162131" cy="665603"/>
          </a:xfrm>
        </p:spPr>
        <p:txBody>
          <a:bodyPr/>
          <a:lstStyle/>
          <a:p>
            <a:r>
              <a:rPr lang="fr-FR" dirty="0" smtClean="0"/>
              <a:t>Sécurité sur les Ressources</a:t>
            </a:r>
          </a:p>
        </p:txBody>
      </p:sp>
      <p:sp>
        <p:nvSpPr>
          <p:cNvPr id="14" name="Trapèze 13"/>
          <p:cNvSpPr/>
          <p:nvPr/>
        </p:nvSpPr>
        <p:spPr>
          <a:xfrm rot="10800000">
            <a:off x="7218022"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Espace réservé du texte 2"/>
          <p:cNvSpPr>
            <a:spLocks noGrp="1"/>
          </p:cNvSpPr>
          <p:nvPr>
            <p:ph type="body" sz="quarter" idx="14"/>
          </p:nvPr>
        </p:nvSpPr>
        <p:spPr>
          <a:xfrm>
            <a:off x="396875" y="876766"/>
            <a:ext cx="3682255" cy="369332"/>
          </a:xfrm>
          <a:noFill/>
        </p:spPr>
        <p:txBody>
          <a:bodyPr wrap="square" rtlCol="0">
            <a:spAutoFit/>
          </a:bodyPr>
          <a:lstStyle/>
          <a:p>
            <a:pPr marL="433117" lvl="1"/>
            <a:r>
              <a:rPr lang="fr-FR" dirty="0" smtClean="0"/>
              <a:t> </a:t>
            </a:r>
            <a:r>
              <a:rPr lang="fr-FR" dirty="0"/>
              <a:t>H</a:t>
            </a:r>
            <a:r>
              <a:rPr lang="fr-FR" dirty="0" smtClean="0"/>
              <a:t>abilitation fine : Définition</a:t>
            </a:r>
            <a:endParaRPr lang="fr-FR" dirty="0"/>
          </a:p>
        </p:txBody>
      </p:sp>
      <p:sp>
        <p:nvSpPr>
          <p:cNvPr id="10" name="ZoneTexte 9"/>
          <p:cNvSpPr txBox="1"/>
          <p:nvPr/>
        </p:nvSpPr>
        <p:spPr>
          <a:xfrm>
            <a:off x="486668" y="1664719"/>
            <a:ext cx="8927107" cy="4124206"/>
          </a:xfrm>
          <a:prstGeom prst="rect">
            <a:avLst/>
          </a:prstGeom>
          <a:noFill/>
        </p:spPr>
        <p:txBody>
          <a:bodyPr wrap="square" rtlCol="0">
            <a:spAutoFit/>
          </a:bodyPr>
          <a:lstStyle/>
          <a:p>
            <a:r>
              <a:rPr lang="fr-FR" sz="1400" u="sng" dirty="0"/>
              <a:t>L’authentification graduée</a:t>
            </a:r>
            <a:r>
              <a:rPr lang="fr-FR" sz="1400" dirty="0"/>
              <a:t> permet de filtrer l’accès aux ressources </a:t>
            </a:r>
            <a:r>
              <a:rPr lang="fr-FR" sz="1400" dirty="0" smtClean="0"/>
              <a:t>: quel type </a:t>
            </a:r>
            <a:r>
              <a:rPr lang="fr-FR" sz="1400" dirty="0"/>
              <a:t>d’accès </a:t>
            </a:r>
            <a:r>
              <a:rPr lang="fr-FR" sz="1400" dirty="0" smtClean="0"/>
              <a:t>est </a:t>
            </a:r>
            <a:r>
              <a:rPr lang="fr-FR" sz="1400" dirty="0"/>
              <a:t>autorisé sur </a:t>
            </a:r>
            <a:r>
              <a:rPr lang="fr-FR" sz="1400" dirty="0" smtClean="0"/>
              <a:t>le </a:t>
            </a:r>
            <a:r>
              <a:rPr lang="fr-FR" sz="1400" dirty="0"/>
              <a:t>service : </a:t>
            </a:r>
            <a:r>
              <a:rPr lang="fr-FR" sz="1400" i="1" dirty="0"/>
              <a:t>Anonyme, Authentifié, Authentifié par certificat, Authentifié par SMS …</a:t>
            </a:r>
            <a:r>
              <a:rPr lang="fr-FR" sz="1400" dirty="0"/>
              <a:t> </a:t>
            </a:r>
          </a:p>
          <a:p>
            <a:endParaRPr lang="fr-FR" sz="1400" dirty="0"/>
          </a:p>
          <a:p>
            <a:pPr>
              <a:spcBef>
                <a:spcPts val="0"/>
              </a:spcBef>
              <a:spcAft>
                <a:spcPts val="600"/>
              </a:spcAft>
            </a:pPr>
            <a:r>
              <a:rPr lang="fr-FR" sz="1400" u="sng" dirty="0"/>
              <a:t>Les habilitations fonctionnelles fines</a:t>
            </a:r>
            <a:r>
              <a:rPr lang="fr-FR" sz="1400" dirty="0"/>
              <a:t> permettent un filtrage supplémentaire plus </a:t>
            </a:r>
            <a:r>
              <a:rPr lang="fr-FR" sz="1400" dirty="0" smtClean="0"/>
              <a:t>fin, </a:t>
            </a:r>
            <a:r>
              <a:rPr lang="fr-FR" sz="1400" dirty="0"/>
              <a:t>relatif au contenu des données que les opérations peuvent manipuler : « qui » peut accéder à « quelles données »</a:t>
            </a:r>
          </a:p>
          <a:p>
            <a:endParaRPr lang="fr-FR" sz="1400" i="1" dirty="0" smtClean="0"/>
          </a:p>
          <a:p>
            <a:endParaRPr lang="fr-FR" sz="1400" i="1" dirty="0"/>
          </a:p>
          <a:p>
            <a:endParaRPr lang="fr-FR" sz="1400" i="1" dirty="0"/>
          </a:p>
          <a:p>
            <a:pPr>
              <a:spcBef>
                <a:spcPts val="0"/>
              </a:spcBef>
              <a:spcAft>
                <a:spcPts val="600"/>
              </a:spcAft>
            </a:pPr>
            <a:r>
              <a:rPr lang="fr-FR" sz="1400" i="1" dirty="0"/>
              <a:t>Exigences :</a:t>
            </a:r>
            <a:endParaRPr lang="fr-FR" sz="1400" dirty="0"/>
          </a:p>
          <a:p>
            <a:pPr lvl="1"/>
            <a:r>
              <a:rPr lang="fr-FR" sz="1400" dirty="0"/>
              <a:t>Le code d’habilitation doit être découplé du code fonctionnel de la ressource pour permettre une éventuelle désactivation ou la mise en place d’une implémentation alternative des </a:t>
            </a:r>
            <a:r>
              <a:rPr lang="fr-FR" sz="1400" dirty="0" smtClean="0"/>
              <a:t>habilitations</a:t>
            </a:r>
          </a:p>
          <a:p>
            <a:pPr lvl="1"/>
            <a:endParaRPr lang="fr-FR" sz="1400" dirty="0"/>
          </a:p>
          <a:p>
            <a:pPr lvl="1"/>
            <a:r>
              <a:rPr lang="fr-FR" sz="1400" dirty="0"/>
              <a:t>L’implémentation concrète des contrôles d’habilitation reste dans le périmètre fonctionnel  du projet responsable de la </a:t>
            </a:r>
            <a:r>
              <a:rPr lang="fr-FR" sz="1400" dirty="0" smtClean="0"/>
              <a:t>ressource</a:t>
            </a:r>
          </a:p>
          <a:p>
            <a:pPr lvl="1"/>
            <a:endParaRPr lang="fr-FR" sz="1400" dirty="0"/>
          </a:p>
          <a:p>
            <a:pPr lvl="1"/>
            <a:r>
              <a:rPr lang="fr-FR" sz="1400" dirty="0"/>
              <a:t>Le code fonctionnel des habilitations doit pouvoir s’appuyer sur des informations d’authentification sans que ces informations techniques soient exposées de manière ouverte</a:t>
            </a:r>
          </a:p>
          <a:p>
            <a:endParaRPr lang="fr-FR" sz="1400" dirty="0"/>
          </a:p>
        </p:txBody>
      </p:sp>
      <p:sp>
        <p:nvSpPr>
          <p:cNvPr id="18" name="Bande diagonale 17"/>
          <p:cNvSpPr/>
          <p:nvPr/>
        </p:nvSpPr>
        <p:spPr>
          <a:xfrm rot="5400000">
            <a:off x="8554257" y="177850"/>
            <a:ext cx="1532765" cy="1177066"/>
          </a:xfrm>
          <a:prstGeom prst="diagStrip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fr-FR" sz="1400" dirty="0">
              <a:solidFill>
                <a:prstClr val="black"/>
              </a:solidFill>
            </a:endParaRPr>
          </a:p>
        </p:txBody>
      </p:sp>
      <p:sp>
        <p:nvSpPr>
          <p:cNvPr id="19" name="ZoneTexte 20"/>
          <p:cNvSpPr txBox="1">
            <a:spLocks noChangeArrowheads="1"/>
          </p:cNvSpPr>
          <p:nvPr/>
        </p:nvSpPr>
        <p:spPr bwMode="auto">
          <a:xfrm rot="3180285">
            <a:off x="8581974" y="225501"/>
            <a:ext cx="1742981" cy="61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57200">
              <a:defRPr sz="2000" b="1">
                <a:solidFill>
                  <a:schemeClr val="tx1"/>
                </a:solidFill>
                <a:latin typeface="Arial" charset="0"/>
                <a:cs typeface="Arial" charset="0"/>
              </a:defRPr>
            </a:lvl1pPr>
            <a:lvl2pPr defTabSz="457200">
              <a:defRPr>
                <a:solidFill>
                  <a:schemeClr val="tx1"/>
                </a:solidFill>
                <a:latin typeface="Arial" charset="0"/>
                <a:cs typeface="Arial" charset="0"/>
              </a:defRPr>
            </a:lvl2pPr>
            <a:lvl3pPr defTabSz="457200">
              <a:defRPr sz="1600">
                <a:solidFill>
                  <a:schemeClr val="tx1"/>
                </a:solidFill>
                <a:latin typeface="Arial" charset="0"/>
                <a:cs typeface="Arial" charset="0"/>
              </a:defRPr>
            </a:lvl3pPr>
            <a:lvl4pPr defTabSz="457200">
              <a:defRPr sz="1600">
                <a:solidFill>
                  <a:schemeClr val="tx1"/>
                </a:solidFill>
                <a:latin typeface="Arial" charset="0"/>
                <a:cs typeface="Arial" charset="0"/>
              </a:defRPr>
            </a:lvl4pPr>
            <a:lvl5pPr defTabSz="457200">
              <a:defRPr sz="1600">
                <a:solidFill>
                  <a:schemeClr val="tx1"/>
                </a:solidFill>
                <a:latin typeface="Arial" charset="0"/>
                <a:cs typeface="Arial" charset="0"/>
              </a:defRPr>
            </a:lvl5pPr>
            <a:lvl6pPr defTabSz="457200" eaLnBrk="0" hangingPunct="0">
              <a:defRPr sz="1600">
                <a:solidFill>
                  <a:schemeClr val="tx1"/>
                </a:solidFill>
                <a:latin typeface="Arial" charset="0"/>
                <a:cs typeface="Arial" charset="0"/>
              </a:defRPr>
            </a:lvl6pPr>
            <a:lvl7pPr defTabSz="457200" eaLnBrk="0" hangingPunct="0">
              <a:defRPr sz="1600">
                <a:solidFill>
                  <a:schemeClr val="tx1"/>
                </a:solidFill>
                <a:latin typeface="Arial" charset="0"/>
                <a:cs typeface="Arial" charset="0"/>
              </a:defRPr>
            </a:lvl7pPr>
            <a:lvl8pPr defTabSz="457200" eaLnBrk="0" hangingPunct="0">
              <a:defRPr sz="1600">
                <a:solidFill>
                  <a:schemeClr val="tx1"/>
                </a:solidFill>
                <a:latin typeface="Arial" charset="0"/>
                <a:cs typeface="Arial" charset="0"/>
              </a:defRPr>
            </a:lvl8pPr>
            <a:lvl9pPr defTabSz="457200" eaLnBrk="0" hangingPunct="0">
              <a:defRPr sz="1600">
                <a:solidFill>
                  <a:schemeClr val="tx1"/>
                </a:solidFill>
                <a:latin typeface="Arial" charset="0"/>
                <a:cs typeface="Arial" charset="0"/>
              </a:defRPr>
            </a:lvl9pPr>
          </a:lstStyle>
          <a:p>
            <a:pPr algn="ctr"/>
            <a:r>
              <a:rPr lang="fr-FR" altLang="fr-FR" sz="1600" dirty="0" smtClean="0">
                <a:solidFill>
                  <a:prstClr val="white"/>
                </a:solidFill>
              </a:rPr>
              <a:t>en cours</a:t>
            </a:r>
            <a:endParaRPr lang="fr-FR" altLang="fr-FR" sz="1600" dirty="0">
              <a:solidFill>
                <a:prstClr val="white"/>
              </a:solidFill>
            </a:endParaRPr>
          </a:p>
        </p:txBody>
      </p:sp>
      <p:sp>
        <p:nvSpPr>
          <p:cNvPr id="8" name="Rectangle 7"/>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37614982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a:xfrm>
            <a:off x="269101" y="128277"/>
            <a:ext cx="8162131" cy="665603"/>
          </a:xfrm>
        </p:spPr>
        <p:txBody>
          <a:bodyPr/>
          <a:lstStyle/>
          <a:p>
            <a:r>
              <a:rPr lang="fr-FR" dirty="0" smtClean="0"/>
              <a:t>Sécurité sur les Ressources</a:t>
            </a:r>
          </a:p>
        </p:txBody>
      </p:sp>
      <p:sp>
        <p:nvSpPr>
          <p:cNvPr id="14" name="Trapèze 13"/>
          <p:cNvSpPr/>
          <p:nvPr/>
        </p:nvSpPr>
        <p:spPr>
          <a:xfrm rot="10800000">
            <a:off x="7218022"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Espace réservé du texte 2"/>
          <p:cNvSpPr>
            <a:spLocks noGrp="1"/>
          </p:cNvSpPr>
          <p:nvPr>
            <p:ph type="body" sz="quarter" idx="14"/>
          </p:nvPr>
        </p:nvSpPr>
        <p:spPr>
          <a:xfrm>
            <a:off x="396875" y="876766"/>
            <a:ext cx="4516039" cy="369332"/>
          </a:xfrm>
          <a:noFill/>
        </p:spPr>
        <p:txBody>
          <a:bodyPr wrap="square" rtlCol="0">
            <a:spAutoFit/>
          </a:bodyPr>
          <a:lstStyle/>
          <a:p>
            <a:pPr marL="433117" lvl="1"/>
            <a:r>
              <a:rPr lang="fr-FR" dirty="0" smtClean="0"/>
              <a:t> </a:t>
            </a:r>
            <a:r>
              <a:rPr lang="fr-FR" dirty="0"/>
              <a:t>H</a:t>
            </a:r>
            <a:r>
              <a:rPr lang="fr-FR" dirty="0" smtClean="0"/>
              <a:t>abilitation fine : Les intercepteurs</a:t>
            </a:r>
            <a:endParaRPr lang="fr-FR" dirty="0"/>
          </a:p>
        </p:txBody>
      </p:sp>
      <p:sp>
        <p:nvSpPr>
          <p:cNvPr id="10" name="ZoneTexte 9"/>
          <p:cNvSpPr txBox="1"/>
          <p:nvPr/>
        </p:nvSpPr>
        <p:spPr>
          <a:xfrm>
            <a:off x="269101" y="1664719"/>
            <a:ext cx="8658006" cy="4555093"/>
          </a:xfrm>
          <a:prstGeom prst="rect">
            <a:avLst/>
          </a:prstGeom>
          <a:noFill/>
        </p:spPr>
        <p:txBody>
          <a:bodyPr wrap="square" rtlCol="0">
            <a:spAutoFit/>
          </a:bodyPr>
          <a:lstStyle/>
          <a:p>
            <a:pPr marL="268287" lvl="1" indent="0">
              <a:buNone/>
            </a:pPr>
            <a:r>
              <a:rPr lang="fr-FR" sz="1400" dirty="0" smtClean="0"/>
              <a:t>Les </a:t>
            </a:r>
            <a:r>
              <a:rPr lang="fr-FR" sz="1400" dirty="0"/>
              <a:t>intercepteurs sont des composants optionnels faisant partie de la ressource en terme de packaging. Ils permettent l’isolation des traitements adhérents aux socles et contextes d’exécution (comme les habilitations), des traitements purement fonctionnels portés par la ressource elle-même : principe de compartimentation du code</a:t>
            </a:r>
            <a:r>
              <a:rPr lang="fr-FR" sz="1400" dirty="0" smtClean="0"/>
              <a:t>.</a:t>
            </a:r>
          </a:p>
          <a:p>
            <a:pPr marL="268287" lvl="1" indent="0">
              <a:buNone/>
            </a:pPr>
            <a:endParaRPr lang="fr-FR" sz="1400" dirty="0"/>
          </a:p>
          <a:p>
            <a:pPr marL="268287" lvl="1" indent="0">
              <a:buNone/>
            </a:pPr>
            <a:r>
              <a:rPr lang="fr-FR" sz="1400" b="1" dirty="0"/>
              <a:t>Objectif</a:t>
            </a:r>
            <a:r>
              <a:rPr lang="fr-FR" sz="1400" dirty="0"/>
              <a:t> : </a:t>
            </a:r>
          </a:p>
          <a:p>
            <a:pPr marL="268287" lvl="1" indent="0">
              <a:buNone/>
            </a:pPr>
            <a:r>
              <a:rPr lang="fr-FR" sz="1400" dirty="0" smtClean="0"/>
              <a:t>Rendre </a:t>
            </a:r>
            <a:r>
              <a:rPr lang="fr-FR" sz="1400" dirty="0"/>
              <a:t>le code de la ressource purement fonctionnel, sans adhérence aux socles et contextes d’exécution, donc portable vers d’autres socles d’exécution éventuels : principe du </a:t>
            </a:r>
            <a:r>
              <a:rPr lang="fr-FR" sz="1400" dirty="0" smtClean="0"/>
              <a:t>POJO JAVA</a:t>
            </a:r>
          </a:p>
          <a:p>
            <a:pPr marL="268287" lvl="1" indent="0">
              <a:buNone/>
            </a:pPr>
            <a:endParaRPr lang="fr-FR" sz="1400" dirty="0"/>
          </a:p>
          <a:p>
            <a:pPr marL="268287" lvl="1" indent="0">
              <a:buNone/>
            </a:pPr>
            <a:endParaRPr lang="fr-FR" sz="1400" dirty="0" smtClean="0"/>
          </a:p>
          <a:p>
            <a:pPr marL="268287" lvl="1" indent="0">
              <a:buNone/>
            </a:pPr>
            <a:endParaRPr lang="fr-FR" sz="1400" dirty="0" smtClean="0"/>
          </a:p>
          <a:p>
            <a:pPr>
              <a:spcBef>
                <a:spcPts val="0"/>
              </a:spcBef>
              <a:spcAft>
                <a:spcPts val="600"/>
              </a:spcAft>
            </a:pPr>
            <a:r>
              <a:rPr lang="fr-FR" sz="1400" u="sng" dirty="0" smtClean="0"/>
              <a:t>Conception par le projet :</a:t>
            </a:r>
          </a:p>
          <a:p>
            <a:pPr>
              <a:spcBef>
                <a:spcPts val="0"/>
              </a:spcBef>
              <a:spcAft>
                <a:spcPts val="600"/>
              </a:spcAft>
            </a:pPr>
            <a:endParaRPr lang="fr-FR" sz="1400" u="sng" dirty="0"/>
          </a:p>
          <a:p>
            <a:pPr marL="611187" lvl="1" indent="-342900">
              <a:buSzPct val="100000"/>
              <a:buFont typeface="+mj-lt"/>
              <a:buAutoNum type="arabicPeriod"/>
            </a:pPr>
            <a:r>
              <a:rPr lang="fr-FR" sz="1400" dirty="0"/>
              <a:t>Analyse fonctionnelle, avec l’assistance d’architecte fonctionnel, du besoin ou non d’implémenter des habilitations fonctionnelles fines suivant les exigences métiers, dans un contexte d’exposition API interne et/ou </a:t>
            </a:r>
            <a:r>
              <a:rPr lang="fr-FR" sz="1400" dirty="0" smtClean="0"/>
              <a:t>Open</a:t>
            </a:r>
          </a:p>
          <a:p>
            <a:pPr marL="268287" lvl="1">
              <a:buSzPct val="100000"/>
            </a:pPr>
            <a:endParaRPr lang="fr-FR" sz="1400" dirty="0"/>
          </a:p>
          <a:p>
            <a:pPr marL="611187" lvl="1" indent="-342900">
              <a:buSzPct val="100000"/>
              <a:buFont typeface="+mj-lt"/>
              <a:buAutoNum type="arabicPeriod"/>
            </a:pPr>
            <a:r>
              <a:rPr lang="fr-FR" sz="1400" dirty="0"/>
              <a:t>Si besoin, définir et implémenter les intercepteurs pour les habilitations fonctionnelles fines </a:t>
            </a:r>
          </a:p>
          <a:p>
            <a:pPr marL="268287" lvl="1" indent="0">
              <a:buNone/>
            </a:pPr>
            <a:endParaRPr lang="fr-FR" sz="1400" dirty="0"/>
          </a:p>
          <a:p>
            <a:pPr marL="268287" lvl="1" indent="0">
              <a:buNone/>
            </a:pPr>
            <a:endParaRPr lang="fr-FR" sz="1400" dirty="0"/>
          </a:p>
        </p:txBody>
      </p:sp>
      <p:sp>
        <p:nvSpPr>
          <p:cNvPr id="18" name="Bande diagonale 17"/>
          <p:cNvSpPr/>
          <p:nvPr/>
        </p:nvSpPr>
        <p:spPr>
          <a:xfrm rot="5400000">
            <a:off x="8554257" y="177850"/>
            <a:ext cx="1532765" cy="1177066"/>
          </a:xfrm>
          <a:prstGeom prst="diagStrip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fr-FR" sz="1400" dirty="0">
              <a:solidFill>
                <a:prstClr val="black"/>
              </a:solidFill>
            </a:endParaRPr>
          </a:p>
        </p:txBody>
      </p:sp>
      <p:sp>
        <p:nvSpPr>
          <p:cNvPr id="19" name="ZoneTexte 20"/>
          <p:cNvSpPr txBox="1">
            <a:spLocks noChangeArrowheads="1"/>
          </p:cNvSpPr>
          <p:nvPr/>
        </p:nvSpPr>
        <p:spPr bwMode="auto">
          <a:xfrm rot="3180285">
            <a:off x="8581974" y="225501"/>
            <a:ext cx="1742981" cy="61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57200">
              <a:defRPr sz="2000" b="1">
                <a:solidFill>
                  <a:schemeClr val="tx1"/>
                </a:solidFill>
                <a:latin typeface="Arial" charset="0"/>
                <a:cs typeface="Arial" charset="0"/>
              </a:defRPr>
            </a:lvl1pPr>
            <a:lvl2pPr defTabSz="457200">
              <a:defRPr>
                <a:solidFill>
                  <a:schemeClr val="tx1"/>
                </a:solidFill>
                <a:latin typeface="Arial" charset="0"/>
                <a:cs typeface="Arial" charset="0"/>
              </a:defRPr>
            </a:lvl2pPr>
            <a:lvl3pPr defTabSz="457200">
              <a:defRPr sz="1600">
                <a:solidFill>
                  <a:schemeClr val="tx1"/>
                </a:solidFill>
                <a:latin typeface="Arial" charset="0"/>
                <a:cs typeface="Arial" charset="0"/>
              </a:defRPr>
            </a:lvl3pPr>
            <a:lvl4pPr defTabSz="457200">
              <a:defRPr sz="1600">
                <a:solidFill>
                  <a:schemeClr val="tx1"/>
                </a:solidFill>
                <a:latin typeface="Arial" charset="0"/>
                <a:cs typeface="Arial" charset="0"/>
              </a:defRPr>
            </a:lvl4pPr>
            <a:lvl5pPr defTabSz="457200">
              <a:defRPr sz="1600">
                <a:solidFill>
                  <a:schemeClr val="tx1"/>
                </a:solidFill>
                <a:latin typeface="Arial" charset="0"/>
                <a:cs typeface="Arial" charset="0"/>
              </a:defRPr>
            </a:lvl5pPr>
            <a:lvl6pPr defTabSz="457200" eaLnBrk="0" hangingPunct="0">
              <a:defRPr sz="1600">
                <a:solidFill>
                  <a:schemeClr val="tx1"/>
                </a:solidFill>
                <a:latin typeface="Arial" charset="0"/>
                <a:cs typeface="Arial" charset="0"/>
              </a:defRPr>
            </a:lvl6pPr>
            <a:lvl7pPr defTabSz="457200" eaLnBrk="0" hangingPunct="0">
              <a:defRPr sz="1600">
                <a:solidFill>
                  <a:schemeClr val="tx1"/>
                </a:solidFill>
                <a:latin typeface="Arial" charset="0"/>
                <a:cs typeface="Arial" charset="0"/>
              </a:defRPr>
            </a:lvl7pPr>
            <a:lvl8pPr defTabSz="457200" eaLnBrk="0" hangingPunct="0">
              <a:defRPr sz="1600">
                <a:solidFill>
                  <a:schemeClr val="tx1"/>
                </a:solidFill>
                <a:latin typeface="Arial" charset="0"/>
                <a:cs typeface="Arial" charset="0"/>
              </a:defRPr>
            </a:lvl8pPr>
            <a:lvl9pPr defTabSz="457200" eaLnBrk="0" hangingPunct="0">
              <a:defRPr sz="1600">
                <a:solidFill>
                  <a:schemeClr val="tx1"/>
                </a:solidFill>
                <a:latin typeface="Arial" charset="0"/>
                <a:cs typeface="Arial" charset="0"/>
              </a:defRPr>
            </a:lvl9pPr>
          </a:lstStyle>
          <a:p>
            <a:pPr algn="ctr"/>
            <a:r>
              <a:rPr lang="fr-FR" altLang="fr-FR" sz="1600" dirty="0" smtClean="0">
                <a:solidFill>
                  <a:prstClr val="white"/>
                </a:solidFill>
              </a:rPr>
              <a:t>en cours</a:t>
            </a:r>
            <a:endParaRPr lang="fr-FR" altLang="fr-FR" sz="1600" dirty="0">
              <a:solidFill>
                <a:prstClr val="white"/>
              </a:solidFill>
            </a:endParaRPr>
          </a:p>
        </p:txBody>
      </p:sp>
      <p:sp>
        <p:nvSpPr>
          <p:cNvPr id="8" name="Rectangle 7"/>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77683687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a:xfrm>
            <a:off x="269101" y="128277"/>
            <a:ext cx="8162131" cy="665603"/>
          </a:xfrm>
        </p:spPr>
        <p:txBody>
          <a:bodyPr/>
          <a:lstStyle/>
          <a:p>
            <a:r>
              <a:rPr lang="fr-FR" dirty="0" smtClean="0"/>
              <a:t>Sécurité sur les Ressources</a:t>
            </a:r>
          </a:p>
        </p:txBody>
      </p:sp>
      <p:sp>
        <p:nvSpPr>
          <p:cNvPr id="14" name="Trapèze 13"/>
          <p:cNvSpPr/>
          <p:nvPr/>
        </p:nvSpPr>
        <p:spPr>
          <a:xfrm rot="10800000">
            <a:off x="7218022"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Espace réservé du texte 2"/>
          <p:cNvSpPr>
            <a:spLocks noGrp="1"/>
          </p:cNvSpPr>
          <p:nvPr>
            <p:ph type="body" sz="quarter" idx="14"/>
          </p:nvPr>
        </p:nvSpPr>
        <p:spPr>
          <a:xfrm>
            <a:off x="396874" y="876766"/>
            <a:ext cx="5401133" cy="369332"/>
          </a:xfrm>
          <a:noFill/>
        </p:spPr>
        <p:txBody>
          <a:bodyPr wrap="square" rtlCol="0">
            <a:spAutoFit/>
          </a:bodyPr>
          <a:lstStyle/>
          <a:p>
            <a:pPr marL="433117" lvl="1"/>
            <a:r>
              <a:rPr lang="fr-FR" dirty="0" smtClean="0"/>
              <a:t> </a:t>
            </a:r>
            <a:r>
              <a:rPr lang="fr-FR" dirty="0"/>
              <a:t>H</a:t>
            </a:r>
            <a:r>
              <a:rPr lang="fr-FR" dirty="0" smtClean="0"/>
              <a:t>abilitation fine : Utilisation des Intercepteurs</a:t>
            </a:r>
            <a:endParaRPr lang="fr-FR" dirty="0"/>
          </a:p>
        </p:txBody>
      </p:sp>
      <p:sp>
        <p:nvSpPr>
          <p:cNvPr id="10" name="ZoneTexte 9"/>
          <p:cNvSpPr txBox="1"/>
          <p:nvPr/>
        </p:nvSpPr>
        <p:spPr>
          <a:xfrm>
            <a:off x="486668" y="1664719"/>
            <a:ext cx="8927107" cy="307777"/>
          </a:xfrm>
          <a:prstGeom prst="rect">
            <a:avLst/>
          </a:prstGeom>
          <a:noFill/>
        </p:spPr>
        <p:txBody>
          <a:bodyPr wrap="square" rtlCol="0">
            <a:spAutoFit/>
          </a:bodyPr>
          <a:lstStyle/>
          <a:p>
            <a:r>
              <a:rPr lang="fr-FR" sz="1400" dirty="0"/>
              <a:t>L</a:t>
            </a:r>
            <a:r>
              <a:rPr lang="fr-FR" sz="1400" dirty="0" smtClean="0"/>
              <a:t>'intercepteur permettra de </a:t>
            </a:r>
            <a:r>
              <a:rPr lang="fr-FR" sz="1400" dirty="0"/>
              <a:t>prendre la main lors de l’invocation d’une </a:t>
            </a:r>
            <a:r>
              <a:rPr lang="fr-FR" sz="1400" dirty="0" smtClean="0"/>
              <a:t>méthode</a:t>
            </a:r>
            <a:endParaRPr lang="fr-FR" sz="1400" dirty="0"/>
          </a:p>
        </p:txBody>
      </p:sp>
      <p:grpSp>
        <p:nvGrpSpPr>
          <p:cNvPr id="27" name="Groupe 35"/>
          <p:cNvGrpSpPr/>
          <p:nvPr/>
        </p:nvGrpSpPr>
        <p:grpSpPr>
          <a:xfrm>
            <a:off x="1349003" y="2513362"/>
            <a:ext cx="7423294" cy="3657609"/>
            <a:chOff x="971600" y="2132756"/>
            <a:chExt cx="6733952" cy="4104556"/>
          </a:xfrm>
        </p:grpSpPr>
        <p:cxnSp>
          <p:nvCxnSpPr>
            <p:cNvPr id="28" name="Connecteur droit 27"/>
            <p:cNvCxnSpPr/>
            <p:nvPr/>
          </p:nvCxnSpPr>
          <p:spPr bwMode="auto">
            <a:xfrm>
              <a:off x="3779912" y="2564904"/>
              <a:ext cx="0" cy="3672408"/>
            </a:xfrm>
            <a:prstGeom prst="line">
              <a:avLst/>
            </a:prstGeom>
            <a:solidFill>
              <a:srgbClr val="E95822"/>
            </a:solidFill>
            <a:ln w="12700"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Connecteur droit 28"/>
            <p:cNvCxnSpPr/>
            <p:nvPr/>
          </p:nvCxnSpPr>
          <p:spPr bwMode="auto">
            <a:xfrm>
              <a:off x="6660232" y="2564904"/>
              <a:ext cx="0" cy="3672408"/>
            </a:xfrm>
            <a:prstGeom prst="line">
              <a:avLst/>
            </a:prstGeom>
            <a:solidFill>
              <a:srgbClr val="E95822"/>
            </a:solidFill>
            <a:ln w="12700"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29"/>
            <p:cNvSpPr/>
            <p:nvPr/>
          </p:nvSpPr>
          <p:spPr bwMode="auto">
            <a:xfrm>
              <a:off x="3671900" y="4149080"/>
              <a:ext cx="216024" cy="1812338"/>
            </a:xfrm>
            <a:prstGeom prst="rect">
              <a:avLst/>
            </a:prstGeom>
            <a:solidFill>
              <a:srgbClr val="E95822"/>
            </a:solidFill>
            <a:ln w="12700" cap="flat" cmpd="sng" algn="ctr">
              <a:solidFill>
                <a:srgbClr val="E9582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noProof="0" smtClean="0">
                <a:ln>
                  <a:noFill/>
                </a:ln>
                <a:solidFill>
                  <a:srgbClr val="000000"/>
                </a:solidFill>
                <a:effectLst/>
                <a:uLnTx/>
                <a:uFillTx/>
                <a:latin typeface="Arial" charset="0"/>
                <a:cs typeface="Arial" charset="0"/>
              </a:endParaRPr>
            </a:p>
          </p:txBody>
        </p:sp>
        <p:sp>
          <p:nvSpPr>
            <p:cNvPr id="31" name="Rectangle 30"/>
            <p:cNvSpPr/>
            <p:nvPr/>
          </p:nvSpPr>
          <p:spPr bwMode="auto">
            <a:xfrm>
              <a:off x="6552220" y="2852936"/>
              <a:ext cx="216024" cy="1296144"/>
            </a:xfrm>
            <a:prstGeom prst="rect">
              <a:avLst/>
            </a:prstGeom>
            <a:solidFill>
              <a:srgbClr val="E95822"/>
            </a:solidFill>
            <a:ln w="12700" cap="flat" cmpd="sng" algn="ctr">
              <a:solidFill>
                <a:srgbClr val="E9582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noProof="0" smtClean="0">
                <a:ln>
                  <a:noFill/>
                </a:ln>
                <a:solidFill>
                  <a:srgbClr val="000000"/>
                </a:solidFill>
                <a:effectLst/>
                <a:uLnTx/>
                <a:uFillTx/>
                <a:latin typeface="Arial" charset="0"/>
                <a:cs typeface="Arial" charset="0"/>
              </a:endParaRPr>
            </a:p>
          </p:txBody>
        </p:sp>
        <p:cxnSp>
          <p:nvCxnSpPr>
            <p:cNvPr id="32" name="Connecteur droit avec flèche 31"/>
            <p:cNvCxnSpPr>
              <a:endCxn id="30" idx="0"/>
            </p:cNvCxnSpPr>
            <p:nvPr/>
          </p:nvCxnSpPr>
          <p:spPr bwMode="auto">
            <a:xfrm>
              <a:off x="971600" y="4149080"/>
              <a:ext cx="2808312" cy="0"/>
            </a:xfrm>
            <a:prstGeom prst="straightConnector1">
              <a:avLst/>
            </a:prstGeom>
            <a:solidFill>
              <a:srgbClr val="E95822"/>
            </a:solidFill>
            <a:ln w="285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Connecteur droit avec flèche 32"/>
            <p:cNvCxnSpPr>
              <a:stCxn id="30" idx="0"/>
              <a:endCxn id="31" idx="0"/>
            </p:cNvCxnSpPr>
            <p:nvPr/>
          </p:nvCxnSpPr>
          <p:spPr bwMode="auto">
            <a:xfrm flipV="1">
              <a:off x="3779912" y="2852936"/>
              <a:ext cx="2880320" cy="1296144"/>
            </a:xfrm>
            <a:prstGeom prst="straightConnector1">
              <a:avLst/>
            </a:prstGeom>
            <a:solidFill>
              <a:srgbClr val="E95822"/>
            </a:solidFill>
            <a:ln w="285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Connecteur droit avec flèche 33"/>
            <p:cNvCxnSpPr>
              <a:stCxn id="31" idx="2"/>
            </p:cNvCxnSpPr>
            <p:nvPr/>
          </p:nvCxnSpPr>
          <p:spPr bwMode="auto">
            <a:xfrm flipH="1">
              <a:off x="3887924" y="4149080"/>
              <a:ext cx="2772308" cy="0"/>
            </a:xfrm>
            <a:prstGeom prst="straightConnector1">
              <a:avLst/>
            </a:prstGeom>
            <a:solidFill>
              <a:srgbClr val="E95822"/>
            </a:solidFill>
            <a:ln w="285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Connecteur droit avec flèche 34"/>
            <p:cNvCxnSpPr>
              <a:stCxn id="30" idx="2"/>
            </p:cNvCxnSpPr>
            <p:nvPr/>
          </p:nvCxnSpPr>
          <p:spPr bwMode="auto">
            <a:xfrm flipH="1">
              <a:off x="971600" y="5961418"/>
              <a:ext cx="2808312" cy="0"/>
            </a:xfrm>
            <a:prstGeom prst="straightConnector1">
              <a:avLst/>
            </a:prstGeom>
            <a:solidFill>
              <a:srgbClr val="E95822"/>
            </a:solidFill>
            <a:ln w="285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Rectangle 35"/>
            <p:cNvSpPr/>
            <p:nvPr/>
          </p:nvSpPr>
          <p:spPr>
            <a:xfrm>
              <a:off x="3112888" y="2168860"/>
              <a:ext cx="1334048" cy="396044"/>
            </a:xfrm>
            <a:prstGeom prst="rect">
              <a:avLst/>
            </a:prstGeom>
            <a:solidFill>
              <a:srgbClr val="92D050">
                <a:alpha val="82000"/>
              </a:srgbClr>
            </a:solidFill>
            <a:ln w="25400" cap="flat" cmpd="sng" algn="ctr">
              <a:solidFill>
                <a:srgbClr val="374E7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prstClr val="black"/>
                  </a:solidFill>
                  <a:effectLst/>
                  <a:uLnTx/>
                  <a:uFillTx/>
                  <a:latin typeface="Calibri"/>
                  <a:ea typeface="+mn-ea"/>
                  <a:cs typeface="Arial"/>
                </a:rPr>
                <a:t>Ressource</a:t>
              </a:r>
              <a:endParaRPr kumimoji="0" lang="fr-FR" sz="1100" b="0" i="0" u="none" strike="noStrike" kern="0" cap="none" spc="0" normalizeH="0" baseline="0" noProof="0" dirty="0" smtClean="0">
                <a:ln>
                  <a:noFill/>
                </a:ln>
                <a:solidFill>
                  <a:prstClr val="black"/>
                </a:solidFill>
                <a:effectLst/>
                <a:uLnTx/>
                <a:uFillTx/>
                <a:latin typeface="Calibri"/>
                <a:cs typeface="Arial"/>
              </a:endParaRPr>
            </a:p>
          </p:txBody>
        </p:sp>
        <p:sp>
          <p:nvSpPr>
            <p:cNvPr id="37" name="Rectangle 36"/>
            <p:cNvSpPr/>
            <p:nvPr/>
          </p:nvSpPr>
          <p:spPr>
            <a:xfrm>
              <a:off x="5903452" y="2132756"/>
              <a:ext cx="1334048" cy="396044"/>
            </a:xfrm>
            <a:prstGeom prst="rect">
              <a:avLst/>
            </a:prstGeom>
            <a:solidFill>
              <a:srgbClr val="7030A0">
                <a:alpha val="82000"/>
              </a:srgbClr>
            </a:solidFill>
            <a:ln w="25400" cap="flat" cmpd="sng" algn="ctr">
              <a:solidFill>
                <a:srgbClr val="374E7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prstClr val="black"/>
                  </a:solidFill>
                  <a:effectLst/>
                  <a:uLnTx/>
                  <a:uFillTx/>
                  <a:latin typeface="Calibri"/>
                  <a:ea typeface="+mn-ea"/>
                  <a:cs typeface="Arial"/>
                </a:rPr>
                <a:t>Intercepteur</a:t>
              </a:r>
              <a:endParaRPr kumimoji="0" lang="fr-FR" sz="1100" b="0" i="0" u="none" strike="noStrike" kern="0" cap="none" spc="0" normalizeH="0" baseline="0" noProof="0" dirty="0" smtClean="0">
                <a:ln>
                  <a:noFill/>
                </a:ln>
                <a:solidFill>
                  <a:prstClr val="black"/>
                </a:solidFill>
                <a:effectLst/>
                <a:uLnTx/>
                <a:uFillTx/>
                <a:latin typeface="Calibri"/>
                <a:cs typeface="Arial"/>
              </a:endParaRPr>
            </a:p>
          </p:txBody>
        </p:sp>
        <p:sp>
          <p:nvSpPr>
            <p:cNvPr id="38" name="ZoneTexte 37"/>
            <p:cNvSpPr txBox="1"/>
            <p:nvPr/>
          </p:nvSpPr>
          <p:spPr>
            <a:xfrm>
              <a:off x="1835696" y="3789040"/>
              <a:ext cx="936104"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smtClean="0">
                  <a:ln>
                    <a:noFill/>
                  </a:ln>
                  <a:solidFill>
                    <a:sysClr val="windowText" lastClr="000000"/>
                  </a:solidFill>
                  <a:effectLst/>
                  <a:uLnTx/>
                  <a:uFillTx/>
                </a:rPr>
                <a:t>1 - invocation</a:t>
              </a:r>
              <a:endParaRPr kumimoji="0" lang="fr-FR" sz="1000" b="0" i="0" u="none" strike="noStrike" kern="0" cap="none" spc="0" normalizeH="0" baseline="0" noProof="0" dirty="0">
                <a:ln>
                  <a:noFill/>
                </a:ln>
                <a:solidFill>
                  <a:sysClr val="windowText" lastClr="000000"/>
                </a:solidFill>
                <a:effectLst/>
                <a:uLnTx/>
                <a:uFillTx/>
              </a:endParaRPr>
            </a:p>
          </p:txBody>
        </p:sp>
        <p:sp>
          <p:nvSpPr>
            <p:cNvPr id="39" name="ZoneTexte 38"/>
            <p:cNvSpPr txBox="1"/>
            <p:nvPr/>
          </p:nvSpPr>
          <p:spPr>
            <a:xfrm>
              <a:off x="1907704" y="5589240"/>
              <a:ext cx="936104"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smtClean="0">
                  <a:ln>
                    <a:noFill/>
                  </a:ln>
                  <a:solidFill>
                    <a:sysClr val="windowText" lastClr="000000"/>
                  </a:solidFill>
                  <a:effectLst/>
                  <a:uLnTx/>
                  <a:uFillTx/>
                </a:rPr>
                <a:t>4 - retour</a:t>
              </a:r>
              <a:endParaRPr kumimoji="0" lang="fr-FR" sz="1000" b="0" i="0" u="none" strike="noStrike" kern="0" cap="none" spc="0" normalizeH="0" baseline="0" noProof="0" dirty="0">
                <a:ln>
                  <a:noFill/>
                </a:ln>
                <a:solidFill>
                  <a:sysClr val="windowText" lastClr="000000"/>
                </a:solidFill>
                <a:effectLst/>
                <a:uLnTx/>
                <a:uFillTx/>
              </a:endParaRPr>
            </a:p>
          </p:txBody>
        </p:sp>
        <p:sp>
          <p:nvSpPr>
            <p:cNvPr id="40" name="ZoneTexte 39"/>
            <p:cNvSpPr txBox="1"/>
            <p:nvPr/>
          </p:nvSpPr>
          <p:spPr>
            <a:xfrm>
              <a:off x="4568303" y="2593146"/>
              <a:ext cx="936104" cy="69118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smtClean="0">
                  <a:ln>
                    <a:noFill/>
                  </a:ln>
                  <a:solidFill>
                    <a:sysClr val="windowText" lastClr="000000"/>
                  </a:solidFill>
                  <a:effectLst/>
                  <a:uLnTx/>
                  <a:uFillTx/>
                </a:rPr>
                <a:t>2 - transmission du contexte d’appel</a:t>
              </a:r>
              <a:endParaRPr kumimoji="0" lang="fr-FR" sz="1000" b="0" i="0" u="none" strike="noStrike" kern="0" cap="none" spc="0" normalizeH="0" baseline="0" noProof="0" dirty="0">
                <a:ln>
                  <a:noFill/>
                </a:ln>
                <a:solidFill>
                  <a:sysClr val="windowText" lastClr="000000"/>
                </a:solidFill>
                <a:effectLst/>
                <a:uLnTx/>
                <a:uFillTx/>
              </a:endParaRPr>
            </a:p>
          </p:txBody>
        </p:sp>
        <p:sp>
          <p:nvSpPr>
            <p:cNvPr id="41" name="ZoneTexte 40"/>
            <p:cNvSpPr txBox="1"/>
            <p:nvPr/>
          </p:nvSpPr>
          <p:spPr>
            <a:xfrm>
              <a:off x="4967348" y="4187661"/>
              <a:ext cx="936104"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smtClean="0">
                  <a:ln>
                    <a:noFill/>
                  </a:ln>
                  <a:solidFill>
                    <a:sysClr val="windowText" lastClr="000000"/>
                  </a:solidFill>
                  <a:effectLst/>
                  <a:uLnTx/>
                  <a:uFillTx/>
                </a:rPr>
                <a:t>3</a:t>
              </a:r>
              <a:endParaRPr kumimoji="0" lang="fr-FR" sz="1000" b="0" i="0" u="none" strike="noStrike" kern="0" cap="none" spc="0" normalizeH="0" baseline="0" noProof="0" dirty="0">
                <a:ln>
                  <a:noFill/>
                </a:ln>
                <a:solidFill>
                  <a:sysClr val="windowText" lastClr="000000"/>
                </a:solidFill>
                <a:effectLst/>
                <a:uLnTx/>
                <a:uFillTx/>
              </a:endParaRPr>
            </a:p>
          </p:txBody>
        </p:sp>
        <p:sp>
          <p:nvSpPr>
            <p:cNvPr id="42" name="ZoneTexte 41"/>
            <p:cNvSpPr txBox="1"/>
            <p:nvPr/>
          </p:nvSpPr>
          <p:spPr>
            <a:xfrm>
              <a:off x="6769448" y="3501008"/>
              <a:ext cx="936104"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smtClean="0">
                  <a:ln>
                    <a:noFill/>
                  </a:ln>
                  <a:solidFill>
                    <a:sysClr val="windowText" lastClr="000000"/>
                  </a:solidFill>
                  <a:effectLst/>
                  <a:uLnTx/>
                  <a:uFillTx/>
                </a:rPr>
                <a:t>traitement intercepteur</a:t>
              </a:r>
              <a:endParaRPr kumimoji="0" lang="fr-FR" sz="1000" b="0" i="0" u="none" strike="noStrike" kern="0" cap="none" spc="0" normalizeH="0" baseline="0" noProof="0" dirty="0">
                <a:ln>
                  <a:noFill/>
                </a:ln>
                <a:solidFill>
                  <a:sysClr val="windowText" lastClr="000000"/>
                </a:solidFill>
                <a:effectLst/>
                <a:uLnTx/>
                <a:uFillTx/>
              </a:endParaRPr>
            </a:p>
          </p:txBody>
        </p:sp>
        <p:sp>
          <p:nvSpPr>
            <p:cNvPr id="43" name="ZoneTexte 42"/>
            <p:cNvSpPr txBox="1"/>
            <p:nvPr/>
          </p:nvSpPr>
          <p:spPr>
            <a:xfrm>
              <a:off x="3860012" y="5032328"/>
              <a:ext cx="936104"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smtClean="0">
                  <a:ln>
                    <a:noFill/>
                  </a:ln>
                  <a:solidFill>
                    <a:sysClr val="windowText" lastClr="000000"/>
                  </a:solidFill>
                  <a:effectLst/>
                  <a:uLnTx/>
                  <a:uFillTx/>
                </a:rPr>
                <a:t>traitement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00" b="0" i="0" u="none" strike="noStrike" kern="0" cap="none" spc="0" normalizeH="0" baseline="0" noProof="0" dirty="0" smtClean="0">
                  <a:ln>
                    <a:noFill/>
                  </a:ln>
                  <a:solidFill>
                    <a:sysClr val="windowText" lastClr="000000"/>
                  </a:solidFill>
                  <a:effectLst/>
                  <a:uLnTx/>
                  <a:uFillTx/>
                </a:rPr>
                <a:t>ressource</a:t>
              </a:r>
              <a:endParaRPr kumimoji="0" lang="fr-FR" sz="1000" b="0" i="0" u="none" strike="noStrike" kern="0" cap="none" spc="0" normalizeH="0" baseline="0" noProof="0" dirty="0">
                <a:ln>
                  <a:noFill/>
                </a:ln>
                <a:solidFill>
                  <a:sysClr val="windowText" lastClr="000000"/>
                </a:solidFill>
                <a:effectLst/>
                <a:uLnTx/>
                <a:uFillTx/>
              </a:endParaRPr>
            </a:p>
          </p:txBody>
        </p:sp>
      </p:grpSp>
      <p:sp>
        <p:nvSpPr>
          <p:cNvPr id="44" name="Bande diagonale 43"/>
          <p:cNvSpPr/>
          <p:nvPr/>
        </p:nvSpPr>
        <p:spPr>
          <a:xfrm rot="5400000">
            <a:off x="8554257" y="177850"/>
            <a:ext cx="1532765" cy="1177066"/>
          </a:xfrm>
          <a:prstGeom prst="diagStrip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fr-FR" sz="1400" dirty="0">
              <a:solidFill>
                <a:prstClr val="black"/>
              </a:solidFill>
            </a:endParaRPr>
          </a:p>
        </p:txBody>
      </p:sp>
      <p:sp>
        <p:nvSpPr>
          <p:cNvPr id="45" name="ZoneTexte 20"/>
          <p:cNvSpPr txBox="1">
            <a:spLocks noChangeArrowheads="1"/>
          </p:cNvSpPr>
          <p:nvPr/>
        </p:nvSpPr>
        <p:spPr bwMode="auto">
          <a:xfrm rot="3180285">
            <a:off x="8581974" y="225501"/>
            <a:ext cx="1742981" cy="61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57200">
              <a:defRPr sz="2000" b="1">
                <a:solidFill>
                  <a:schemeClr val="tx1"/>
                </a:solidFill>
                <a:latin typeface="Arial" charset="0"/>
                <a:cs typeface="Arial" charset="0"/>
              </a:defRPr>
            </a:lvl1pPr>
            <a:lvl2pPr defTabSz="457200">
              <a:defRPr>
                <a:solidFill>
                  <a:schemeClr val="tx1"/>
                </a:solidFill>
                <a:latin typeface="Arial" charset="0"/>
                <a:cs typeface="Arial" charset="0"/>
              </a:defRPr>
            </a:lvl2pPr>
            <a:lvl3pPr defTabSz="457200">
              <a:defRPr sz="1600">
                <a:solidFill>
                  <a:schemeClr val="tx1"/>
                </a:solidFill>
                <a:latin typeface="Arial" charset="0"/>
                <a:cs typeface="Arial" charset="0"/>
              </a:defRPr>
            </a:lvl3pPr>
            <a:lvl4pPr defTabSz="457200">
              <a:defRPr sz="1600">
                <a:solidFill>
                  <a:schemeClr val="tx1"/>
                </a:solidFill>
                <a:latin typeface="Arial" charset="0"/>
                <a:cs typeface="Arial" charset="0"/>
              </a:defRPr>
            </a:lvl4pPr>
            <a:lvl5pPr defTabSz="457200">
              <a:defRPr sz="1600">
                <a:solidFill>
                  <a:schemeClr val="tx1"/>
                </a:solidFill>
                <a:latin typeface="Arial" charset="0"/>
                <a:cs typeface="Arial" charset="0"/>
              </a:defRPr>
            </a:lvl5pPr>
            <a:lvl6pPr defTabSz="457200" eaLnBrk="0" hangingPunct="0">
              <a:defRPr sz="1600">
                <a:solidFill>
                  <a:schemeClr val="tx1"/>
                </a:solidFill>
                <a:latin typeface="Arial" charset="0"/>
                <a:cs typeface="Arial" charset="0"/>
              </a:defRPr>
            </a:lvl6pPr>
            <a:lvl7pPr defTabSz="457200" eaLnBrk="0" hangingPunct="0">
              <a:defRPr sz="1600">
                <a:solidFill>
                  <a:schemeClr val="tx1"/>
                </a:solidFill>
                <a:latin typeface="Arial" charset="0"/>
                <a:cs typeface="Arial" charset="0"/>
              </a:defRPr>
            </a:lvl7pPr>
            <a:lvl8pPr defTabSz="457200" eaLnBrk="0" hangingPunct="0">
              <a:defRPr sz="1600">
                <a:solidFill>
                  <a:schemeClr val="tx1"/>
                </a:solidFill>
                <a:latin typeface="Arial" charset="0"/>
                <a:cs typeface="Arial" charset="0"/>
              </a:defRPr>
            </a:lvl8pPr>
            <a:lvl9pPr defTabSz="457200" eaLnBrk="0" hangingPunct="0">
              <a:defRPr sz="1600">
                <a:solidFill>
                  <a:schemeClr val="tx1"/>
                </a:solidFill>
                <a:latin typeface="Arial" charset="0"/>
                <a:cs typeface="Arial" charset="0"/>
              </a:defRPr>
            </a:lvl9pPr>
          </a:lstStyle>
          <a:p>
            <a:pPr algn="ctr"/>
            <a:r>
              <a:rPr lang="fr-FR" altLang="fr-FR" sz="1600" dirty="0" smtClean="0">
                <a:solidFill>
                  <a:prstClr val="white"/>
                </a:solidFill>
              </a:rPr>
              <a:t>en cours</a:t>
            </a:r>
            <a:endParaRPr lang="fr-FR" altLang="fr-FR" sz="1600" dirty="0">
              <a:solidFill>
                <a:prstClr val="white"/>
              </a:solidFill>
            </a:endParaRPr>
          </a:p>
        </p:txBody>
      </p:sp>
      <p:sp>
        <p:nvSpPr>
          <p:cNvPr id="25" name="Rectangle 24"/>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16503664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a:xfrm>
            <a:off x="269101" y="128277"/>
            <a:ext cx="8162131" cy="665603"/>
          </a:xfrm>
        </p:spPr>
        <p:txBody>
          <a:bodyPr/>
          <a:lstStyle/>
          <a:p>
            <a:r>
              <a:rPr lang="fr-FR" dirty="0" smtClean="0"/>
              <a:t>Sécurité sur les Ressources</a:t>
            </a:r>
          </a:p>
        </p:txBody>
      </p:sp>
      <p:sp>
        <p:nvSpPr>
          <p:cNvPr id="14" name="Trapèze 13"/>
          <p:cNvSpPr/>
          <p:nvPr/>
        </p:nvSpPr>
        <p:spPr>
          <a:xfrm rot="10800000">
            <a:off x="7218022" y="6686550"/>
            <a:ext cx="616745" cy="171450"/>
          </a:xfrm>
          <a:prstGeom prst="trapezoid">
            <a:avLst>
              <a:gd name="adj" fmla="val 60135"/>
            </a:avLst>
          </a:prstGeom>
          <a:solidFill>
            <a:srgbClr val="709117">
              <a:alpha val="4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Espace réservé du texte 2"/>
          <p:cNvSpPr>
            <a:spLocks noGrp="1"/>
          </p:cNvSpPr>
          <p:nvPr>
            <p:ph type="body" sz="quarter" idx="14"/>
          </p:nvPr>
        </p:nvSpPr>
        <p:spPr>
          <a:xfrm>
            <a:off x="396874" y="876766"/>
            <a:ext cx="5401133" cy="369332"/>
          </a:xfrm>
          <a:noFill/>
        </p:spPr>
        <p:txBody>
          <a:bodyPr wrap="square" rtlCol="0">
            <a:spAutoFit/>
          </a:bodyPr>
          <a:lstStyle/>
          <a:p>
            <a:pPr marL="433117" lvl="1"/>
            <a:r>
              <a:rPr lang="fr-FR" dirty="0" smtClean="0"/>
              <a:t> </a:t>
            </a:r>
            <a:r>
              <a:rPr lang="fr-FR" dirty="0"/>
              <a:t>H</a:t>
            </a:r>
            <a:r>
              <a:rPr lang="fr-FR" dirty="0" smtClean="0"/>
              <a:t>abilitation fine : Utilisation des Intercepteurs</a:t>
            </a:r>
            <a:endParaRPr lang="fr-FR" dirty="0"/>
          </a:p>
        </p:txBody>
      </p:sp>
      <p:sp>
        <p:nvSpPr>
          <p:cNvPr id="44" name="Bande diagonale 43"/>
          <p:cNvSpPr/>
          <p:nvPr/>
        </p:nvSpPr>
        <p:spPr>
          <a:xfrm rot="5400000">
            <a:off x="8554257" y="177850"/>
            <a:ext cx="1532765" cy="1177066"/>
          </a:xfrm>
          <a:prstGeom prst="diagStripe">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fr-FR" sz="1400" dirty="0">
              <a:solidFill>
                <a:prstClr val="black"/>
              </a:solidFill>
            </a:endParaRPr>
          </a:p>
        </p:txBody>
      </p:sp>
      <p:sp>
        <p:nvSpPr>
          <p:cNvPr id="45" name="ZoneTexte 20"/>
          <p:cNvSpPr txBox="1">
            <a:spLocks noChangeArrowheads="1"/>
          </p:cNvSpPr>
          <p:nvPr/>
        </p:nvSpPr>
        <p:spPr bwMode="auto">
          <a:xfrm rot="3180285">
            <a:off x="8581974" y="225501"/>
            <a:ext cx="1742981" cy="61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57200">
              <a:defRPr sz="2000" b="1">
                <a:solidFill>
                  <a:schemeClr val="tx1"/>
                </a:solidFill>
                <a:latin typeface="Arial" charset="0"/>
                <a:cs typeface="Arial" charset="0"/>
              </a:defRPr>
            </a:lvl1pPr>
            <a:lvl2pPr defTabSz="457200">
              <a:defRPr>
                <a:solidFill>
                  <a:schemeClr val="tx1"/>
                </a:solidFill>
                <a:latin typeface="Arial" charset="0"/>
                <a:cs typeface="Arial" charset="0"/>
              </a:defRPr>
            </a:lvl2pPr>
            <a:lvl3pPr defTabSz="457200">
              <a:defRPr sz="1600">
                <a:solidFill>
                  <a:schemeClr val="tx1"/>
                </a:solidFill>
                <a:latin typeface="Arial" charset="0"/>
                <a:cs typeface="Arial" charset="0"/>
              </a:defRPr>
            </a:lvl3pPr>
            <a:lvl4pPr defTabSz="457200">
              <a:defRPr sz="1600">
                <a:solidFill>
                  <a:schemeClr val="tx1"/>
                </a:solidFill>
                <a:latin typeface="Arial" charset="0"/>
                <a:cs typeface="Arial" charset="0"/>
              </a:defRPr>
            </a:lvl4pPr>
            <a:lvl5pPr defTabSz="457200">
              <a:defRPr sz="1600">
                <a:solidFill>
                  <a:schemeClr val="tx1"/>
                </a:solidFill>
                <a:latin typeface="Arial" charset="0"/>
                <a:cs typeface="Arial" charset="0"/>
              </a:defRPr>
            </a:lvl5pPr>
            <a:lvl6pPr defTabSz="457200" eaLnBrk="0" hangingPunct="0">
              <a:defRPr sz="1600">
                <a:solidFill>
                  <a:schemeClr val="tx1"/>
                </a:solidFill>
                <a:latin typeface="Arial" charset="0"/>
                <a:cs typeface="Arial" charset="0"/>
              </a:defRPr>
            </a:lvl6pPr>
            <a:lvl7pPr defTabSz="457200" eaLnBrk="0" hangingPunct="0">
              <a:defRPr sz="1600">
                <a:solidFill>
                  <a:schemeClr val="tx1"/>
                </a:solidFill>
                <a:latin typeface="Arial" charset="0"/>
                <a:cs typeface="Arial" charset="0"/>
              </a:defRPr>
            </a:lvl7pPr>
            <a:lvl8pPr defTabSz="457200" eaLnBrk="0" hangingPunct="0">
              <a:defRPr sz="1600">
                <a:solidFill>
                  <a:schemeClr val="tx1"/>
                </a:solidFill>
                <a:latin typeface="Arial" charset="0"/>
                <a:cs typeface="Arial" charset="0"/>
              </a:defRPr>
            </a:lvl8pPr>
            <a:lvl9pPr defTabSz="457200" eaLnBrk="0" hangingPunct="0">
              <a:defRPr sz="1600">
                <a:solidFill>
                  <a:schemeClr val="tx1"/>
                </a:solidFill>
                <a:latin typeface="Arial" charset="0"/>
                <a:cs typeface="Arial" charset="0"/>
              </a:defRPr>
            </a:lvl9pPr>
          </a:lstStyle>
          <a:p>
            <a:pPr algn="ctr"/>
            <a:r>
              <a:rPr lang="fr-FR" altLang="fr-FR" sz="1600" dirty="0" smtClean="0">
                <a:solidFill>
                  <a:prstClr val="white"/>
                </a:solidFill>
              </a:rPr>
              <a:t>en cours</a:t>
            </a:r>
            <a:endParaRPr lang="fr-FR" altLang="fr-FR" sz="1600" dirty="0">
              <a:solidFill>
                <a:prstClr val="white"/>
              </a:solidFill>
            </a:endParaRPr>
          </a:p>
        </p:txBody>
      </p:sp>
      <p:sp>
        <p:nvSpPr>
          <p:cNvPr id="46" name="Espace réservé du texte 1"/>
          <p:cNvSpPr txBox="1">
            <a:spLocks/>
          </p:cNvSpPr>
          <p:nvPr/>
        </p:nvSpPr>
        <p:spPr>
          <a:xfrm>
            <a:off x="269101" y="1418844"/>
            <a:ext cx="4811065" cy="2170528"/>
          </a:xfrm>
          <a:prstGeom prst="rect">
            <a:avLst/>
          </a:prstGeom>
        </p:spPr>
        <p:txBody>
          <a:bodyPr>
            <a:normAutofit lnSpcReduction="10000"/>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pitchFamily="34"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pitchFamily="34"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pitchFamily="34"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pitchFamily="34"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600"/>
              </a:spcAft>
              <a:buNone/>
            </a:pPr>
            <a:r>
              <a:rPr lang="fr-FR" sz="1600" u="sng" dirty="0" smtClean="0"/>
              <a:t>Fonctionnement :</a:t>
            </a:r>
            <a:r>
              <a:rPr lang="fr-FR" sz="1600" dirty="0" smtClean="0"/>
              <a:t> </a:t>
            </a:r>
          </a:p>
          <a:p>
            <a:pPr>
              <a:spcBef>
                <a:spcPts val="0"/>
              </a:spcBef>
              <a:spcAft>
                <a:spcPts val="600"/>
              </a:spcAft>
              <a:buFont typeface="Wingdings" charset="2"/>
              <a:buChar char="§"/>
            </a:pPr>
            <a:r>
              <a:rPr lang="fr-FR" sz="1400" dirty="0"/>
              <a:t>L</a:t>
            </a:r>
            <a:r>
              <a:rPr lang="fr-FR" sz="1400" dirty="0" smtClean="0"/>
              <a:t>es composants intercepteurs sont positionnés par configuration de manière à permettre au socle de lancer son traitement avant l’invocation de la ressource.</a:t>
            </a:r>
          </a:p>
          <a:p>
            <a:pPr>
              <a:spcBef>
                <a:spcPts val="0"/>
              </a:spcBef>
              <a:spcAft>
                <a:spcPts val="600"/>
              </a:spcAft>
              <a:buFont typeface="Wingdings" charset="2"/>
              <a:buChar char="§"/>
            </a:pPr>
            <a:r>
              <a:rPr lang="fr-FR" sz="1400" dirty="0" smtClean="0"/>
              <a:t>Chaque ressource peut embarquer un ou plusieurs intercepteurs</a:t>
            </a:r>
          </a:p>
          <a:p>
            <a:pPr>
              <a:spcBef>
                <a:spcPts val="0"/>
              </a:spcBef>
              <a:spcAft>
                <a:spcPts val="600"/>
              </a:spcAft>
              <a:buFont typeface="Wingdings" charset="2"/>
              <a:buChar char="§"/>
            </a:pPr>
            <a:r>
              <a:rPr lang="fr-FR" sz="1400" dirty="0" smtClean="0"/>
              <a:t>Un fichier de configuration permet de définir les intercepteurs associés à la ressource.</a:t>
            </a:r>
            <a:endParaRPr lang="fr-FR" sz="1400" dirty="0"/>
          </a:p>
        </p:txBody>
      </p:sp>
      <p:sp>
        <p:nvSpPr>
          <p:cNvPr id="47" name="Espace réservé du texte 1"/>
          <p:cNvSpPr txBox="1">
            <a:spLocks/>
          </p:cNvSpPr>
          <p:nvPr/>
        </p:nvSpPr>
        <p:spPr>
          <a:xfrm>
            <a:off x="269101" y="3853265"/>
            <a:ext cx="4503213" cy="1918163"/>
          </a:xfrm>
          <a:prstGeom prst="rect">
            <a:avLst/>
          </a:prstGeom>
        </p:spPr>
        <p:txBody>
          <a:bodyPr>
            <a:normAutofit/>
          </a:bodyPr>
          <a:lstStyle>
            <a:lvl1pPr marL="268288" indent="-268288" algn="l" defTabSz="457200" rtl="0" eaLnBrk="1" fontAlgn="base" hangingPunct="1">
              <a:spcBef>
                <a:spcPct val="20000"/>
              </a:spcBef>
              <a:spcAft>
                <a:spcPct val="0"/>
              </a:spcAft>
              <a:buFontTx/>
              <a:buBlip>
                <a:blip r:embed="rId2"/>
              </a:buBlip>
              <a:defRPr lang="fr-FR" sz="2000" b="1" kern="1200" smtClean="0">
                <a:solidFill>
                  <a:schemeClr val="tx1"/>
                </a:solidFill>
                <a:latin typeface="+mn-lt"/>
                <a:ea typeface="ＭＳ Ｐゴシック" pitchFamily="34" charset="-128"/>
                <a:cs typeface="+mn-cs"/>
              </a:defRPr>
            </a:lvl1pPr>
            <a:lvl2pPr marL="447675" indent="-179388" algn="l" defTabSz="457200" rtl="0" eaLnBrk="1" fontAlgn="base" hangingPunct="1">
              <a:spcBef>
                <a:spcPct val="20000"/>
              </a:spcBef>
              <a:spcAft>
                <a:spcPct val="0"/>
              </a:spcAft>
              <a:buClr>
                <a:schemeClr val="tx1"/>
              </a:buClr>
              <a:buSzPct val="60000"/>
              <a:buFont typeface="Wingdings 3" panose="05040102010807070707" pitchFamily="18" charset="2"/>
              <a:buChar char="u"/>
              <a:defRPr lang="fr-FR" sz="1800" kern="1200" smtClean="0">
                <a:solidFill>
                  <a:schemeClr val="tx1"/>
                </a:solidFill>
                <a:latin typeface="+mn-lt"/>
                <a:ea typeface="ＭＳ Ｐゴシック" pitchFamily="34" charset="-128"/>
                <a:cs typeface="+mn-cs"/>
              </a:defRPr>
            </a:lvl2pPr>
            <a:lvl3pPr marL="627063" indent="-179388" algn="l" defTabSz="457200" rtl="0" eaLnBrk="1" fontAlgn="base" hangingPunct="1">
              <a:spcBef>
                <a:spcPct val="20000"/>
              </a:spcBef>
              <a:spcAft>
                <a:spcPct val="0"/>
              </a:spcAft>
              <a:buClr>
                <a:schemeClr val="accent1"/>
              </a:buClr>
              <a:buFont typeface="Arial" charset="0"/>
              <a:buChar char="•"/>
              <a:defRPr sz="1600" kern="1200">
                <a:solidFill>
                  <a:schemeClr val="tx1"/>
                </a:solidFill>
                <a:latin typeface="+mn-lt"/>
                <a:ea typeface="ＭＳ Ｐゴシック" pitchFamily="34" charset="-128"/>
                <a:cs typeface="+mn-cs"/>
              </a:defRPr>
            </a:lvl3pPr>
            <a:lvl4pPr marL="806450" indent="-179388" algn="l" defTabSz="457200" rtl="0" eaLnBrk="1" fontAlgn="base" hangingPunct="1">
              <a:spcBef>
                <a:spcPct val="20000"/>
              </a:spcBef>
              <a:spcAft>
                <a:spcPct val="0"/>
              </a:spcAft>
              <a:buClr>
                <a:schemeClr val="tx1"/>
              </a:buClr>
              <a:buSzPct val="100000"/>
              <a:buFont typeface="Arial" panose="020B0604020202020204" pitchFamily="34" charset="0"/>
              <a:buChar char="•"/>
              <a:defRPr sz="1600" kern="1200">
                <a:solidFill>
                  <a:schemeClr val="tx1"/>
                </a:solidFill>
                <a:latin typeface="+mn-lt"/>
                <a:ea typeface="ＭＳ Ｐゴシック" pitchFamily="34" charset="-128"/>
                <a:cs typeface="+mn-cs"/>
              </a:defRPr>
            </a:lvl4pPr>
            <a:lvl5pPr marL="985838" indent="-179388" algn="l" defTabSz="457200" rtl="0" eaLnBrk="1" fontAlgn="base" hangingPunct="1">
              <a:spcBef>
                <a:spcPct val="20000"/>
              </a:spcBef>
              <a:spcAft>
                <a:spcPct val="0"/>
              </a:spcAft>
              <a:buClr>
                <a:schemeClr val="tx1"/>
              </a:buClr>
              <a:buSzPct val="60000"/>
              <a:buFont typeface="Courier New" panose="02070309020205020404" pitchFamily="49" charset="0"/>
              <a:buChar char="o"/>
              <a:defRPr sz="1400" kern="1200">
                <a:solidFill>
                  <a:schemeClr val="tx1"/>
                </a:solidFill>
                <a:latin typeface="+mn-lt"/>
                <a:ea typeface="ＭＳ Ｐゴシック" pitchFamily="34" charset="-128"/>
                <a:cs typeface="+mn-cs"/>
              </a:defRPr>
            </a:lvl5pPr>
            <a:lvl6pPr marL="806450" indent="0" algn="l" defTabSz="457200" rtl="0" eaLnBrk="1" latinLnBrk="0" hangingPunct="1">
              <a:spcBef>
                <a:spcPct val="20000"/>
              </a:spcBef>
              <a:buSzPct val="60000"/>
              <a:buFont typeface="Courier New" panose="02070309020205020404" pitchFamily="49" charset="0"/>
              <a:buNone/>
              <a:defRPr sz="14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600"/>
              </a:spcAft>
              <a:buNone/>
            </a:pPr>
            <a:r>
              <a:rPr lang="fr-FR" sz="1600" b="0" u="sng" dirty="0"/>
              <a:t>Configuration possible :</a:t>
            </a:r>
            <a:r>
              <a:rPr lang="fr-FR" sz="1600" b="0" dirty="0"/>
              <a:t> </a:t>
            </a:r>
            <a:endParaRPr lang="fr-FR" sz="1600" b="0" dirty="0" smtClean="0"/>
          </a:p>
          <a:p>
            <a:pPr>
              <a:spcBef>
                <a:spcPts val="0"/>
              </a:spcBef>
              <a:spcAft>
                <a:spcPts val="600"/>
              </a:spcAft>
              <a:buFont typeface="Wingdings" charset="2"/>
              <a:buChar char="§"/>
            </a:pPr>
            <a:r>
              <a:rPr lang="fr-FR" sz="1400" b="0" dirty="0" smtClean="0"/>
              <a:t>Il </a:t>
            </a:r>
            <a:r>
              <a:rPr lang="fr-FR" sz="1400" b="0" dirty="0"/>
              <a:t>est possible de lancer un intercepteur dans tous les </a:t>
            </a:r>
            <a:r>
              <a:rPr lang="fr-FR" sz="1400" b="0" dirty="0" smtClean="0"/>
              <a:t>cas</a:t>
            </a:r>
          </a:p>
          <a:p>
            <a:pPr>
              <a:spcBef>
                <a:spcPts val="0"/>
              </a:spcBef>
              <a:spcAft>
                <a:spcPts val="600"/>
              </a:spcAft>
              <a:buFont typeface="Wingdings" charset="2"/>
              <a:buChar char="§"/>
            </a:pPr>
            <a:r>
              <a:rPr lang="fr-FR" sz="1400" b="0" dirty="0" smtClean="0"/>
              <a:t>Il </a:t>
            </a:r>
            <a:r>
              <a:rPr lang="fr-FR" sz="1400" b="0" dirty="0"/>
              <a:t>est possible de lancer un intercepteur si présence d’un mot clé dans le contexte d’exécution. « client », « </a:t>
            </a:r>
            <a:r>
              <a:rPr lang="fr-FR" sz="1400" b="0" dirty="0" err="1"/>
              <a:t>collab</a:t>
            </a:r>
            <a:r>
              <a:rPr lang="fr-FR" sz="1400" b="0" dirty="0"/>
              <a:t> », « client-pro », « producteur » …  </a:t>
            </a:r>
          </a:p>
        </p:txBody>
      </p:sp>
      <p:grpSp>
        <p:nvGrpSpPr>
          <p:cNvPr id="48" name="Groupe 27"/>
          <p:cNvGrpSpPr/>
          <p:nvPr/>
        </p:nvGrpSpPr>
        <p:grpSpPr>
          <a:xfrm>
            <a:off x="5106436" y="1827338"/>
            <a:ext cx="4644000" cy="3815999"/>
            <a:chOff x="0" y="756002"/>
            <a:chExt cx="4644000" cy="3815999"/>
          </a:xfrm>
        </p:grpSpPr>
        <p:sp>
          <p:nvSpPr>
            <p:cNvPr id="49" name="ZoneTexte 48"/>
            <p:cNvSpPr txBox="1"/>
            <p:nvPr/>
          </p:nvSpPr>
          <p:spPr>
            <a:xfrm rot="16200000">
              <a:off x="-203179" y="1051107"/>
              <a:ext cx="842210" cy="252000"/>
            </a:xfrm>
            <a:prstGeom prst="rect">
              <a:avLst/>
            </a:prstGeom>
            <a:solidFill>
              <a:srgbClr val="F0F5E2"/>
            </a:solidFill>
            <a:ln w="3175">
              <a:solidFill>
                <a:schemeClr val="tx1"/>
              </a:solidFill>
            </a:ln>
          </p:spPr>
          <p:txBody>
            <a:bodyPr wrap="none" lIns="0" tIns="0" rIns="0" bIns="0" rtlCol="0" anchor="ctr" anchorCtr="0">
              <a:noAutofit/>
            </a:bodyPr>
            <a:lstStyle/>
            <a:p>
              <a:pPr algn="ctr"/>
              <a:r>
                <a:rPr lang="fr-FR" sz="900" dirty="0"/>
                <a:t>Présentation</a:t>
              </a:r>
            </a:p>
          </p:txBody>
        </p:sp>
        <p:sp>
          <p:nvSpPr>
            <p:cNvPr id="50" name="ZoneTexte 49"/>
            <p:cNvSpPr txBox="1"/>
            <p:nvPr/>
          </p:nvSpPr>
          <p:spPr>
            <a:xfrm rot="16200000">
              <a:off x="-148131" y="1841445"/>
              <a:ext cx="732112" cy="252000"/>
            </a:xfrm>
            <a:prstGeom prst="rect">
              <a:avLst/>
            </a:prstGeom>
            <a:solidFill>
              <a:srgbClr val="F0F5E2"/>
            </a:solidFill>
            <a:ln w="3175">
              <a:solidFill>
                <a:schemeClr val="tx1"/>
              </a:solidFill>
            </a:ln>
          </p:spPr>
          <p:txBody>
            <a:bodyPr wrap="none" lIns="0" tIns="0" rIns="0" bIns="0" rtlCol="0" anchor="ctr" anchorCtr="0">
              <a:noAutofit/>
            </a:bodyPr>
            <a:lstStyle/>
            <a:p>
              <a:pPr algn="ctr"/>
              <a:r>
                <a:rPr lang="fr-FR" sz="900" dirty="0"/>
                <a:t>Virtualisation</a:t>
              </a:r>
            </a:p>
          </p:txBody>
        </p:sp>
        <p:sp>
          <p:nvSpPr>
            <p:cNvPr id="51" name="ZoneTexte 50"/>
            <p:cNvSpPr txBox="1"/>
            <p:nvPr/>
          </p:nvSpPr>
          <p:spPr>
            <a:xfrm rot="16200000">
              <a:off x="-901325" y="3326751"/>
              <a:ext cx="2238501" cy="252000"/>
            </a:xfrm>
            <a:prstGeom prst="rect">
              <a:avLst/>
            </a:prstGeom>
            <a:solidFill>
              <a:srgbClr val="F0F5E2"/>
            </a:solidFill>
            <a:ln w="3175">
              <a:solidFill>
                <a:schemeClr val="tx1"/>
              </a:solidFill>
            </a:ln>
          </p:spPr>
          <p:txBody>
            <a:bodyPr wrap="none" lIns="0" tIns="0" rIns="0" bIns="0" rtlCol="0" anchor="ctr" anchorCtr="0">
              <a:noAutofit/>
            </a:bodyPr>
            <a:lstStyle/>
            <a:p>
              <a:pPr algn="ctr"/>
              <a:r>
                <a:rPr lang="fr-FR" sz="900" dirty="0"/>
                <a:t>Métier</a:t>
              </a:r>
            </a:p>
          </p:txBody>
        </p:sp>
        <p:cxnSp>
          <p:nvCxnSpPr>
            <p:cNvPr id="52" name="Connecteur droit 51"/>
            <p:cNvCxnSpPr/>
            <p:nvPr/>
          </p:nvCxnSpPr>
          <p:spPr>
            <a:xfrm>
              <a:off x="0" y="1603498"/>
              <a:ext cx="4644000" cy="0"/>
            </a:xfrm>
            <a:prstGeom prst="line">
              <a:avLst/>
            </a:prstGeom>
            <a:ln w="9525">
              <a:solidFill>
                <a:schemeClr val="bg2">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53" name="Groupe 32"/>
            <p:cNvGrpSpPr/>
            <p:nvPr/>
          </p:nvGrpSpPr>
          <p:grpSpPr>
            <a:xfrm>
              <a:off x="523772" y="1728818"/>
              <a:ext cx="2499207" cy="432000"/>
              <a:chOff x="631648" y="3906937"/>
              <a:chExt cx="2499207" cy="432000"/>
            </a:xfrm>
          </p:grpSpPr>
          <p:sp>
            <p:nvSpPr>
              <p:cNvPr id="108" name="Rectangle 107"/>
              <p:cNvSpPr/>
              <p:nvPr/>
            </p:nvSpPr>
            <p:spPr>
              <a:xfrm>
                <a:off x="631649" y="3906937"/>
                <a:ext cx="2499206" cy="43200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fr-FR" sz="700" b="1" dirty="0">
                  <a:latin typeface="Arial"/>
                  <a:cs typeface="Arial"/>
                </a:endParaRPr>
              </a:p>
            </p:txBody>
          </p:sp>
          <p:sp>
            <p:nvSpPr>
              <p:cNvPr id="109" name="Rectangle 108"/>
              <p:cNvSpPr/>
              <p:nvPr/>
            </p:nvSpPr>
            <p:spPr>
              <a:xfrm>
                <a:off x="631648" y="3906937"/>
                <a:ext cx="958603" cy="180000"/>
              </a:xfrm>
              <a:prstGeom prst="rect">
                <a:avLst/>
              </a:prstGeom>
              <a:solidFill>
                <a:schemeClr val="bg1">
                  <a:lumMod val="50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fr-FR" sz="800" b="1" dirty="0">
                    <a:solidFill>
                      <a:schemeClr val="bg1"/>
                    </a:solidFill>
                    <a:latin typeface="Arial"/>
                    <a:cs typeface="Arial"/>
                  </a:rPr>
                  <a:t>API Manager/ESB</a:t>
                </a:r>
              </a:p>
            </p:txBody>
          </p:sp>
        </p:grpSp>
        <p:cxnSp>
          <p:nvCxnSpPr>
            <p:cNvPr id="54" name="Connecteur droit 53"/>
            <p:cNvCxnSpPr/>
            <p:nvPr/>
          </p:nvCxnSpPr>
          <p:spPr>
            <a:xfrm>
              <a:off x="0" y="2333501"/>
              <a:ext cx="4644000" cy="0"/>
            </a:xfrm>
            <a:prstGeom prst="line">
              <a:avLst/>
            </a:prstGeom>
            <a:ln w="9525">
              <a:solidFill>
                <a:schemeClr val="bg2">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55" name="Groupe 34"/>
            <p:cNvGrpSpPr/>
            <p:nvPr/>
          </p:nvGrpSpPr>
          <p:grpSpPr>
            <a:xfrm>
              <a:off x="2145994" y="1729413"/>
              <a:ext cx="803200" cy="423469"/>
              <a:chOff x="1832124" y="3212281"/>
              <a:chExt cx="803200" cy="423469"/>
            </a:xfrm>
          </p:grpSpPr>
          <p:pic>
            <p:nvPicPr>
              <p:cNvPr id="106" name="Picture 78" descr="C:\Users\ETH0018\Downloads\00032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998" y="3212281"/>
                <a:ext cx="371453" cy="324000"/>
              </a:xfrm>
              <a:prstGeom prst="rect">
                <a:avLst/>
              </a:prstGeom>
              <a:noFill/>
              <a:extLst>
                <a:ext uri="{909E8E84-426E-40DD-AFC4-6F175D3DCCD1}">
                  <a14:hiddenFill xmlns:a14="http://schemas.microsoft.com/office/drawing/2010/main">
                    <a:solidFill>
                      <a:srgbClr val="FFFFFF"/>
                    </a:solidFill>
                  </a14:hiddenFill>
                </a:ext>
              </a:extLst>
            </p:spPr>
          </p:pic>
          <p:sp>
            <p:nvSpPr>
              <p:cNvPr id="107" name="ZoneTexte 106"/>
              <p:cNvSpPr txBox="1"/>
              <p:nvPr/>
            </p:nvSpPr>
            <p:spPr>
              <a:xfrm>
                <a:off x="1832124" y="3431506"/>
                <a:ext cx="803200" cy="204244"/>
              </a:xfrm>
              <a:prstGeom prst="rect">
                <a:avLst/>
              </a:prstGeom>
            </p:spPr>
            <p:txBody>
              <a:bodyPr wrap="square" lIns="0" tIns="0" rIns="0" bIns="0" rtlCol="0" anchor="b" anchorCtr="0">
                <a:noAutofit/>
              </a:bodyPr>
              <a:lstStyle/>
              <a:p>
                <a:pPr algn="ctr"/>
                <a:r>
                  <a:rPr lang="fr-FR" sz="900" i="1" dirty="0"/>
                  <a:t>API Ma banque</a:t>
                </a:r>
              </a:p>
            </p:txBody>
          </p:sp>
        </p:grpSp>
        <p:grpSp>
          <p:nvGrpSpPr>
            <p:cNvPr id="56" name="Groupe 35"/>
            <p:cNvGrpSpPr/>
            <p:nvPr/>
          </p:nvGrpSpPr>
          <p:grpSpPr>
            <a:xfrm>
              <a:off x="1351739" y="1729413"/>
              <a:ext cx="803200" cy="423469"/>
              <a:chOff x="1634228" y="3212281"/>
              <a:chExt cx="803200" cy="423469"/>
            </a:xfrm>
          </p:grpSpPr>
          <p:pic>
            <p:nvPicPr>
              <p:cNvPr id="104" name="Picture 78" descr="C:\Users\ETH0018\Downloads\00032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0102" y="3212281"/>
                <a:ext cx="371453" cy="324000"/>
              </a:xfrm>
              <a:prstGeom prst="rect">
                <a:avLst/>
              </a:prstGeom>
              <a:noFill/>
              <a:extLst>
                <a:ext uri="{909E8E84-426E-40DD-AFC4-6F175D3DCCD1}">
                  <a14:hiddenFill xmlns:a14="http://schemas.microsoft.com/office/drawing/2010/main">
                    <a:solidFill>
                      <a:srgbClr val="FFFFFF"/>
                    </a:solidFill>
                  </a14:hiddenFill>
                </a:ext>
              </a:extLst>
            </p:spPr>
          </p:pic>
          <p:sp>
            <p:nvSpPr>
              <p:cNvPr id="105" name="ZoneTexte 104"/>
              <p:cNvSpPr txBox="1"/>
              <p:nvPr/>
            </p:nvSpPr>
            <p:spPr>
              <a:xfrm>
                <a:off x="1634228" y="3431506"/>
                <a:ext cx="803200" cy="204244"/>
              </a:xfrm>
              <a:prstGeom prst="rect">
                <a:avLst/>
              </a:prstGeom>
            </p:spPr>
            <p:txBody>
              <a:bodyPr wrap="square" lIns="0" tIns="0" rIns="0" bIns="0" rtlCol="0" anchor="b" anchorCtr="0">
                <a:noAutofit/>
              </a:bodyPr>
              <a:lstStyle/>
              <a:p>
                <a:pPr algn="ctr"/>
                <a:r>
                  <a:rPr lang="fr-FR" sz="900" i="1" dirty="0"/>
                  <a:t>API Authent</a:t>
                </a:r>
              </a:p>
            </p:txBody>
          </p:sp>
        </p:grpSp>
        <p:cxnSp>
          <p:nvCxnSpPr>
            <p:cNvPr id="57" name="Connecteur en angle 56"/>
            <p:cNvCxnSpPr>
              <a:stCxn id="89" idx="2"/>
              <a:endCxn id="104" idx="0"/>
            </p:cNvCxnSpPr>
            <p:nvPr/>
          </p:nvCxnSpPr>
          <p:spPr>
            <a:xfrm rot="16200000" flipH="1">
              <a:off x="1412921" y="1388994"/>
              <a:ext cx="249708" cy="431130"/>
            </a:xfrm>
            <a:prstGeom prst="bentConnector3">
              <a:avLst>
                <a:gd name="adj1" fmla="val 22293"/>
              </a:avLst>
            </a:prstGeom>
            <a:ln w="19050">
              <a:solidFill>
                <a:schemeClr val="accent5">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58" name="Groupe 38"/>
            <p:cNvGrpSpPr/>
            <p:nvPr/>
          </p:nvGrpSpPr>
          <p:grpSpPr>
            <a:xfrm>
              <a:off x="998210" y="858206"/>
              <a:ext cx="648000" cy="621499"/>
              <a:chOff x="998210" y="858206"/>
              <a:chExt cx="648000" cy="621499"/>
            </a:xfrm>
          </p:grpSpPr>
          <p:grpSp>
            <p:nvGrpSpPr>
              <p:cNvPr id="88" name="Groupe 72"/>
              <p:cNvGrpSpPr/>
              <p:nvPr/>
            </p:nvGrpSpPr>
            <p:grpSpPr>
              <a:xfrm>
                <a:off x="1048010" y="858206"/>
                <a:ext cx="548401" cy="429390"/>
                <a:chOff x="3673320" y="1050180"/>
                <a:chExt cx="548401" cy="429390"/>
              </a:xfrm>
            </p:grpSpPr>
            <p:grpSp>
              <p:nvGrpSpPr>
                <p:cNvPr id="90" name="Groupe 74"/>
                <p:cNvGrpSpPr/>
                <p:nvPr/>
              </p:nvGrpSpPr>
              <p:grpSpPr>
                <a:xfrm>
                  <a:off x="3673320" y="1050180"/>
                  <a:ext cx="337975" cy="429390"/>
                  <a:chOff x="1262387" y="3415758"/>
                  <a:chExt cx="1440160" cy="1872777"/>
                </a:xfrm>
              </p:grpSpPr>
              <p:sp>
                <p:nvSpPr>
                  <p:cNvPr id="97" name="Freeform 42"/>
                  <p:cNvSpPr>
                    <a:spLocks noEditPoints="1"/>
                  </p:cNvSpPr>
                  <p:nvPr/>
                </p:nvSpPr>
                <p:spPr bwMode="auto">
                  <a:xfrm>
                    <a:off x="1262387" y="3415758"/>
                    <a:ext cx="1440160" cy="1872777"/>
                  </a:xfrm>
                  <a:custGeom>
                    <a:avLst/>
                    <a:gdLst>
                      <a:gd name="T0" fmla="*/ 8932 w 8932"/>
                      <a:gd name="T1" fmla="*/ 10725 h 11628"/>
                      <a:gd name="T2" fmla="*/ 8932 w 8932"/>
                      <a:gd name="T3" fmla="*/ 904 h 11628"/>
                      <a:gd name="T4" fmla="*/ 8029 w 8932"/>
                      <a:gd name="T5" fmla="*/ 0 h 11628"/>
                      <a:gd name="T6" fmla="*/ 903 w 8932"/>
                      <a:gd name="T7" fmla="*/ 0 h 11628"/>
                      <a:gd name="T8" fmla="*/ 0 w 8932"/>
                      <a:gd name="T9" fmla="*/ 904 h 11628"/>
                      <a:gd name="T10" fmla="*/ 0 w 8932"/>
                      <a:gd name="T11" fmla="*/ 10725 h 11628"/>
                      <a:gd name="T12" fmla="*/ 903 w 8932"/>
                      <a:gd name="T13" fmla="*/ 11628 h 11628"/>
                      <a:gd name="T14" fmla="*/ 8029 w 8932"/>
                      <a:gd name="T15" fmla="*/ 11628 h 11628"/>
                      <a:gd name="T16" fmla="*/ 8932 w 8932"/>
                      <a:gd name="T17" fmla="*/ 10725 h 11628"/>
                      <a:gd name="T18" fmla="*/ 1129 w 8932"/>
                      <a:gd name="T19" fmla="*/ 10358 h 11628"/>
                      <a:gd name="T20" fmla="*/ 1129 w 8932"/>
                      <a:gd name="T21" fmla="*/ 1270 h 11628"/>
                      <a:gd name="T22" fmla="*/ 7803 w 8932"/>
                      <a:gd name="T23" fmla="*/ 1270 h 11628"/>
                      <a:gd name="T24" fmla="*/ 7803 w 8932"/>
                      <a:gd name="T25" fmla="*/ 10358 h 11628"/>
                      <a:gd name="T26" fmla="*/ 1129 w 8932"/>
                      <a:gd name="T27" fmla="*/ 10358 h 11628"/>
                      <a:gd name="T28" fmla="*/ 4226 w 8932"/>
                      <a:gd name="T29" fmla="*/ 11000 h 11628"/>
                      <a:gd name="T30" fmla="*/ 4466 w 8932"/>
                      <a:gd name="T31" fmla="*/ 10760 h 11628"/>
                      <a:gd name="T32" fmla="*/ 4706 w 8932"/>
                      <a:gd name="T33" fmla="*/ 11000 h 11628"/>
                      <a:gd name="T34" fmla="*/ 4466 w 8932"/>
                      <a:gd name="T35" fmla="*/ 11240 h 11628"/>
                      <a:gd name="T36" fmla="*/ 4226 w 8932"/>
                      <a:gd name="T37" fmla="*/ 11000 h 1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32" h="11628">
                        <a:moveTo>
                          <a:pt x="8932" y="10725"/>
                        </a:moveTo>
                        <a:lnTo>
                          <a:pt x="8932" y="904"/>
                        </a:lnTo>
                        <a:cubicBezTo>
                          <a:pt x="8932" y="405"/>
                          <a:pt x="8528" y="0"/>
                          <a:pt x="8029" y="0"/>
                        </a:cubicBezTo>
                        <a:lnTo>
                          <a:pt x="903" y="0"/>
                        </a:lnTo>
                        <a:cubicBezTo>
                          <a:pt x="404" y="0"/>
                          <a:pt x="0" y="405"/>
                          <a:pt x="0" y="904"/>
                        </a:cubicBezTo>
                        <a:lnTo>
                          <a:pt x="0" y="10725"/>
                        </a:lnTo>
                        <a:cubicBezTo>
                          <a:pt x="0" y="11224"/>
                          <a:pt x="404" y="11628"/>
                          <a:pt x="903" y="11628"/>
                        </a:cubicBezTo>
                        <a:lnTo>
                          <a:pt x="8029" y="11628"/>
                        </a:lnTo>
                        <a:cubicBezTo>
                          <a:pt x="8528" y="11628"/>
                          <a:pt x="8932" y="11224"/>
                          <a:pt x="8932" y="10725"/>
                        </a:cubicBezTo>
                        <a:close/>
                        <a:moveTo>
                          <a:pt x="1129" y="10358"/>
                        </a:moveTo>
                        <a:lnTo>
                          <a:pt x="1129" y="1270"/>
                        </a:lnTo>
                        <a:lnTo>
                          <a:pt x="7803" y="1270"/>
                        </a:lnTo>
                        <a:lnTo>
                          <a:pt x="7803" y="10358"/>
                        </a:lnTo>
                        <a:lnTo>
                          <a:pt x="1129" y="10358"/>
                        </a:lnTo>
                        <a:close/>
                        <a:moveTo>
                          <a:pt x="4226" y="11000"/>
                        </a:moveTo>
                        <a:cubicBezTo>
                          <a:pt x="4226" y="10868"/>
                          <a:pt x="4334" y="10760"/>
                          <a:pt x="4466" y="10760"/>
                        </a:cubicBezTo>
                        <a:cubicBezTo>
                          <a:pt x="4599" y="10760"/>
                          <a:pt x="4706" y="10868"/>
                          <a:pt x="4706" y="11000"/>
                        </a:cubicBezTo>
                        <a:cubicBezTo>
                          <a:pt x="4706" y="11133"/>
                          <a:pt x="4599" y="11240"/>
                          <a:pt x="4466" y="11240"/>
                        </a:cubicBezTo>
                        <a:cubicBezTo>
                          <a:pt x="4334" y="11240"/>
                          <a:pt x="4226" y="11133"/>
                          <a:pt x="4226" y="11000"/>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grpSp>
                <p:nvGrpSpPr>
                  <p:cNvPr id="98" name="Groupe 82"/>
                  <p:cNvGrpSpPr/>
                  <p:nvPr/>
                </p:nvGrpSpPr>
                <p:grpSpPr>
                  <a:xfrm>
                    <a:off x="1504631" y="3676166"/>
                    <a:ext cx="979286" cy="1291893"/>
                    <a:chOff x="1539289" y="3676160"/>
                    <a:chExt cx="1123311" cy="758061"/>
                  </a:xfrm>
                </p:grpSpPr>
                <p:grpSp>
                  <p:nvGrpSpPr>
                    <p:cNvPr id="99" name="Groupe 83"/>
                    <p:cNvGrpSpPr/>
                    <p:nvPr/>
                  </p:nvGrpSpPr>
                  <p:grpSpPr>
                    <a:xfrm>
                      <a:off x="1539289" y="3676160"/>
                      <a:ext cx="1123311" cy="758061"/>
                      <a:chOff x="582041" y="3645023"/>
                      <a:chExt cx="1256325" cy="1008114"/>
                    </a:xfrm>
                  </p:grpSpPr>
                  <p:sp>
                    <p:nvSpPr>
                      <p:cNvPr id="101" name="Rectangle 100"/>
                      <p:cNvSpPr/>
                      <p:nvPr/>
                    </p:nvSpPr>
                    <p:spPr>
                      <a:xfrm>
                        <a:off x="582041" y="3645023"/>
                        <a:ext cx="576064" cy="216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Rectangle 101"/>
                      <p:cNvSpPr/>
                      <p:nvPr/>
                    </p:nvSpPr>
                    <p:spPr>
                      <a:xfrm>
                        <a:off x="582041" y="3905438"/>
                        <a:ext cx="1256325" cy="29532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Rectangle 102"/>
                      <p:cNvSpPr/>
                      <p:nvPr/>
                    </p:nvSpPr>
                    <p:spPr>
                      <a:xfrm>
                        <a:off x="582041" y="4254805"/>
                        <a:ext cx="576056" cy="398332"/>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0" name="Rectangle 99"/>
                    <p:cNvSpPr/>
                    <p:nvPr/>
                  </p:nvSpPr>
                  <p:spPr>
                    <a:xfrm>
                      <a:off x="2146598" y="4134698"/>
                      <a:ext cx="515076" cy="29697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91" name="Groupe 75"/>
                <p:cNvGrpSpPr/>
                <p:nvPr/>
              </p:nvGrpSpPr>
              <p:grpSpPr>
                <a:xfrm>
                  <a:off x="4049280" y="1258561"/>
                  <a:ext cx="172441" cy="221008"/>
                  <a:chOff x="4001889" y="2363291"/>
                  <a:chExt cx="519313" cy="854042"/>
                </a:xfrm>
              </p:grpSpPr>
              <p:sp>
                <p:nvSpPr>
                  <p:cNvPr id="92" name="Freeform 47"/>
                  <p:cNvSpPr>
                    <a:spLocks noEditPoints="1"/>
                  </p:cNvSpPr>
                  <p:nvPr/>
                </p:nvSpPr>
                <p:spPr bwMode="auto">
                  <a:xfrm>
                    <a:off x="4001889" y="2363291"/>
                    <a:ext cx="519313" cy="854042"/>
                  </a:xfrm>
                  <a:custGeom>
                    <a:avLst/>
                    <a:gdLst>
                      <a:gd name="T0" fmla="*/ 6203 w 6886"/>
                      <a:gd name="T1" fmla="*/ 0 h 11629"/>
                      <a:gd name="T2" fmla="*/ 684 w 6886"/>
                      <a:gd name="T3" fmla="*/ 0 h 11629"/>
                      <a:gd name="T4" fmla="*/ 1 w 6886"/>
                      <a:gd name="T5" fmla="*/ 684 h 11629"/>
                      <a:gd name="T6" fmla="*/ 1 w 6886"/>
                      <a:gd name="T7" fmla="*/ 10061 h 11629"/>
                      <a:gd name="T8" fmla="*/ 3439 w 6886"/>
                      <a:gd name="T9" fmla="*/ 11628 h 11629"/>
                      <a:gd name="T10" fmla="*/ 6886 w 6886"/>
                      <a:gd name="T11" fmla="*/ 10061 h 11629"/>
                      <a:gd name="T12" fmla="*/ 6886 w 6886"/>
                      <a:gd name="T13" fmla="*/ 684 h 11629"/>
                      <a:gd name="T14" fmla="*/ 6203 w 6886"/>
                      <a:gd name="T15" fmla="*/ 0 h 11629"/>
                      <a:gd name="T16" fmla="*/ 3444 w 6886"/>
                      <a:gd name="T17" fmla="*/ 10731 h 11629"/>
                      <a:gd name="T18" fmla="*/ 2761 w 6886"/>
                      <a:gd name="T19" fmla="*/ 10048 h 11629"/>
                      <a:gd name="T20" fmla="*/ 3444 w 6886"/>
                      <a:gd name="T21" fmla="*/ 9365 h 11629"/>
                      <a:gd name="T22" fmla="*/ 4127 w 6886"/>
                      <a:gd name="T23" fmla="*/ 10048 h 11629"/>
                      <a:gd name="T24" fmla="*/ 3444 w 6886"/>
                      <a:gd name="T25" fmla="*/ 10731 h 11629"/>
                      <a:gd name="T26" fmla="*/ 5881 w 6886"/>
                      <a:gd name="T27" fmla="*/ 8626 h 11629"/>
                      <a:gd name="T28" fmla="*/ 1006 w 6886"/>
                      <a:gd name="T29" fmla="*/ 8626 h 11629"/>
                      <a:gd name="T30" fmla="*/ 1006 w 6886"/>
                      <a:gd name="T31" fmla="*/ 1625 h 11629"/>
                      <a:gd name="T32" fmla="*/ 5881 w 6886"/>
                      <a:gd name="T33" fmla="*/ 1625 h 11629"/>
                      <a:gd name="T34" fmla="*/ 5881 w 6886"/>
                      <a:gd name="T35" fmla="*/ 8626 h 1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86" h="11629">
                        <a:moveTo>
                          <a:pt x="6203" y="0"/>
                        </a:moveTo>
                        <a:lnTo>
                          <a:pt x="684" y="0"/>
                        </a:lnTo>
                        <a:cubicBezTo>
                          <a:pt x="307" y="0"/>
                          <a:pt x="1" y="306"/>
                          <a:pt x="1" y="684"/>
                        </a:cubicBezTo>
                        <a:cubicBezTo>
                          <a:pt x="1" y="684"/>
                          <a:pt x="1" y="9710"/>
                          <a:pt x="1" y="10061"/>
                        </a:cubicBezTo>
                        <a:cubicBezTo>
                          <a:pt x="0" y="11514"/>
                          <a:pt x="2147" y="11627"/>
                          <a:pt x="3439" y="11628"/>
                        </a:cubicBezTo>
                        <a:cubicBezTo>
                          <a:pt x="4731" y="11629"/>
                          <a:pt x="6886" y="11517"/>
                          <a:pt x="6886" y="10061"/>
                        </a:cubicBezTo>
                        <a:lnTo>
                          <a:pt x="6886" y="684"/>
                        </a:lnTo>
                        <a:cubicBezTo>
                          <a:pt x="6886" y="306"/>
                          <a:pt x="6580" y="0"/>
                          <a:pt x="6203" y="0"/>
                        </a:cubicBezTo>
                        <a:close/>
                        <a:moveTo>
                          <a:pt x="3444" y="10731"/>
                        </a:moveTo>
                        <a:cubicBezTo>
                          <a:pt x="3066" y="10731"/>
                          <a:pt x="2761" y="10425"/>
                          <a:pt x="2761" y="10048"/>
                        </a:cubicBezTo>
                        <a:cubicBezTo>
                          <a:pt x="2761" y="9670"/>
                          <a:pt x="3066" y="9365"/>
                          <a:pt x="3444" y="9365"/>
                        </a:cubicBezTo>
                        <a:cubicBezTo>
                          <a:pt x="3821" y="9365"/>
                          <a:pt x="4127" y="9670"/>
                          <a:pt x="4127" y="10048"/>
                        </a:cubicBezTo>
                        <a:cubicBezTo>
                          <a:pt x="4127" y="10425"/>
                          <a:pt x="3821" y="10731"/>
                          <a:pt x="3444" y="10731"/>
                        </a:cubicBezTo>
                        <a:close/>
                        <a:moveTo>
                          <a:pt x="5881" y="8626"/>
                        </a:moveTo>
                        <a:lnTo>
                          <a:pt x="1006" y="8626"/>
                        </a:lnTo>
                        <a:lnTo>
                          <a:pt x="1006" y="1625"/>
                        </a:lnTo>
                        <a:lnTo>
                          <a:pt x="5881" y="1625"/>
                        </a:lnTo>
                        <a:lnTo>
                          <a:pt x="5881" y="8626"/>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grpSp>
                <p:nvGrpSpPr>
                  <p:cNvPr id="93" name="Groupe 77"/>
                  <p:cNvGrpSpPr/>
                  <p:nvPr/>
                </p:nvGrpSpPr>
                <p:grpSpPr>
                  <a:xfrm>
                    <a:off x="4108382" y="2518741"/>
                    <a:ext cx="310143" cy="431628"/>
                    <a:chOff x="550406" y="3645024"/>
                    <a:chExt cx="542678" cy="1008112"/>
                  </a:xfrm>
                </p:grpSpPr>
                <p:sp>
                  <p:nvSpPr>
                    <p:cNvPr id="94" name="Rectangle 93"/>
                    <p:cNvSpPr/>
                    <p:nvPr/>
                  </p:nvSpPr>
                  <p:spPr>
                    <a:xfrm>
                      <a:off x="550406" y="3645024"/>
                      <a:ext cx="542678" cy="2160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Rectangle 94"/>
                    <p:cNvSpPr/>
                    <p:nvPr/>
                  </p:nvSpPr>
                  <p:spPr>
                    <a:xfrm>
                      <a:off x="550406" y="3905438"/>
                      <a:ext cx="542678" cy="53167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Rectangle 95"/>
                    <p:cNvSpPr/>
                    <p:nvPr/>
                  </p:nvSpPr>
                  <p:spPr>
                    <a:xfrm>
                      <a:off x="550406" y="4476069"/>
                      <a:ext cx="542678" cy="17706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sp>
            <p:nvSpPr>
              <p:cNvPr id="89" name="Rectangle 88"/>
              <p:cNvSpPr/>
              <p:nvPr/>
            </p:nvSpPr>
            <p:spPr>
              <a:xfrm>
                <a:off x="998210" y="1325266"/>
                <a:ext cx="648000" cy="154439"/>
              </a:xfrm>
              <a:prstGeom prst="rect">
                <a:avLst/>
              </a:prstGeom>
              <a:solidFill>
                <a:schemeClr val="bg1">
                  <a:lumMod val="50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fr-FR" sz="800" b="1" dirty="0">
                    <a:solidFill>
                      <a:schemeClr val="bg1"/>
                    </a:solidFill>
                    <a:latin typeface="Arial"/>
                    <a:cs typeface="Arial"/>
                  </a:rPr>
                  <a:t>Ma Banque</a:t>
                </a:r>
              </a:p>
            </p:txBody>
          </p:sp>
        </p:grpSp>
        <p:grpSp>
          <p:nvGrpSpPr>
            <p:cNvPr id="59" name="Groupe 39"/>
            <p:cNvGrpSpPr/>
            <p:nvPr/>
          </p:nvGrpSpPr>
          <p:grpSpPr>
            <a:xfrm>
              <a:off x="523772" y="2478615"/>
              <a:ext cx="1138924" cy="432000"/>
              <a:chOff x="631649" y="3906937"/>
              <a:chExt cx="1138924" cy="432000"/>
            </a:xfrm>
          </p:grpSpPr>
          <p:sp>
            <p:nvSpPr>
              <p:cNvPr id="86" name="Rectangle 85"/>
              <p:cNvSpPr/>
              <p:nvPr/>
            </p:nvSpPr>
            <p:spPr>
              <a:xfrm>
                <a:off x="631649" y="3906937"/>
                <a:ext cx="1138924" cy="43200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fr-FR" sz="700" b="1" dirty="0">
                  <a:latin typeface="Arial"/>
                  <a:cs typeface="Arial"/>
                </a:endParaRPr>
              </a:p>
            </p:txBody>
          </p:sp>
          <p:sp>
            <p:nvSpPr>
              <p:cNvPr id="87" name="Rectangle 86"/>
              <p:cNvSpPr/>
              <p:nvPr/>
            </p:nvSpPr>
            <p:spPr>
              <a:xfrm>
                <a:off x="631649" y="3906937"/>
                <a:ext cx="371729" cy="180000"/>
              </a:xfrm>
              <a:prstGeom prst="rect">
                <a:avLst/>
              </a:prstGeom>
              <a:solidFill>
                <a:schemeClr val="bg1">
                  <a:lumMod val="50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fr-FR" sz="800" b="1" dirty="0">
                    <a:solidFill>
                      <a:schemeClr val="bg1"/>
                    </a:solidFill>
                    <a:latin typeface="Arial"/>
                    <a:cs typeface="Arial"/>
                  </a:rPr>
                  <a:t>SDJ</a:t>
                </a:r>
              </a:p>
            </p:txBody>
          </p:sp>
        </p:grpSp>
        <p:sp>
          <p:nvSpPr>
            <p:cNvPr id="60" name="Rectangle 59"/>
            <p:cNvSpPr/>
            <p:nvPr/>
          </p:nvSpPr>
          <p:spPr>
            <a:xfrm>
              <a:off x="945859" y="2634305"/>
              <a:ext cx="576000" cy="180000"/>
            </a:xfrm>
            <a:prstGeom prst="rect">
              <a:avLst/>
            </a:prstGeom>
            <a:solidFill>
              <a:schemeClr val="tx2">
                <a:lumMod val="50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fr-FR" sz="800" b="1" dirty="0">
                  <a:solidFill>
                    <a:schemeClr val="bg1"/>
                  </a:solidFill>
                  <a:latin typeface="Arial"/>
                  <a:cs typeface="Arial"/>
                </a:rPr>
                <a:t>Authent</a:t>
              </a:r>
            </a:p>
          </p:txBody>
        </p:sp>
        <p:cxnSp>
          <p:nvCxnSpPr>
            <p:cNvPr id="61" name="Connecteur en angle 60"/>
            <p:cNvCxnSpPr>
              <a:stCxn id="105" idx="2"/>
              <a:endCxn id="60" idx="0"/>
            </p:cNvCxnSpPr>
            <p:nvPr/>
          </p:nvCxnSpPr>
          <p:spPr>
            <a:xfrm rot="5400000">
              <a:off x="1252888" y="2133853"/>
              <a:ext cx="481423" cy="519480"/>
            </a:xfrm>
            <a:prstGeom prst="bentConnector3">
              <a:avLst>
                <a:gd name="adj1" fmla="val 50000"/>
              </a:avLst>
            </a:prstGeom>
            <a:ln w="19050">
              <a:solidFill>
                <a:schemeClr val="accent5">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2" name="Connecteur en angle 61"/>
            <p:cNvCxnSpPr>
              <a:stCxn id="89" idx="2"/>
              <a:endCxn id="106" idx="0"/>
            </p:cNvCxnSpPr>
            <p:nvPr/>
          </p:nvCxnSpPr>
          <p:spPr>
            <a:xfrm rot="16200000" flipH="1">
              <a:off x="1810048" y="991866"/>
              <a:ext cx="249708" cy="1225385"/>
            </a:xfrm>
            <a:prstGeom prst="bentConnector3">
              <a:avLst>
                <a:gd name="adj1" fmla="val 24569"/>
              </a:avLst>
            </a:prstGeom>
            <a:ln w="19050">
              <a:solidFill>
                <a:schemeClr val="accent5">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3" name="Ellipse 62"/>
            <p:cNvSpPr/>
            <p:nvPr/>
          </p:nvSpPr>
          <p:spPr>
            <a:xfrm>
              <a:off x="2592447" y="2175553"/>
              <a:ext cx="144000" cy="144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800" b="1" dirty="0">
                  <a:solidFill>
                    <a:schemeClr val="bg1"/>
                  </a:solidFill>
                </a:rPr>
                <a:t>2</a:t>
              </a:r>
              <a:endParaRPr lang="fr-FR" sz="800" b="1" kern="1200" dirty="0">
                <a:solidFill>
                  <a:schemeClr val="bg1"/>
                </a:solidFill>
                <a:effectLst/>
              </a:endParaRPr>
            </a:p>
          </p:txBody>
        </p:sp>
        <p:sp>
          <p:nvSpPr>
            <p:cNvPr id="64" name="Ellipse 63"/>
            <p:cNvSpPr/>
            <p:nvPr/>
          </p:nvSpPr>
          <p:spPr>
            <a:xfrm>
              <a:off x="1542031" y="2175553"/>
              <a:ext cx="144000" cy="1440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800" b="1" dirty="0">
                  <a:solidFill>
                    <a:schemeClr val="bg1"/>
                  </a:solidFill>
                </a:rPr>
                <a:t>1</a:t>
              </a:r>
              <a:endParaRPr lang="fr-FR" sz="800" b="1" kern="1200" dirty="0">
                <a:solidFill>
                  <a:schemeClr val="bg1"/>
                </a:solidFill>
                <a:effectLst/>
              </a:endParaRPr>
            </a:p>
          </p:txBody>
        </p:sp>
        <p:grpSp>
          <p:nvGrpSpPr>
            <p:cNvPr id="65" name="Groupe 46"/>
            <p:cNvGrpSpPr/>
            <p:nvPr/>
          </p:nvGrpSpPr>
          <p:grpSpPr>
            <a:xfrm>
              <a:off x="1551603" y="2478614"/>
              <a:ext cx="3054518" cy="2093386"/>
              <a:chOff x="1517483" y="2478614"/>
              <a:chExt cx="3054518" cy="2093386"/>
            </a:xfrm>
          </p:grpSpPr>
          <p:grpSp>
            <p:nvGrpSpPr>
              <p:cNvPr id="67" name="Groupe 50"/>
              <p:cNvGrpSpPr/>
              <p:nvPr/>
            </p:nvGrpSpPr>
            <p:grpSpPr>
              <a:xfrm>
                <a:off x="1851727" y="2478614"/>
                <a:ext cx="2720274" cy="2093386"/>
                <a:chOff x="631649" y="3906936"/>
                <a:chExt cx="2720274" cy="2093386"/>
              </a:xfrm>
            </p:grpSpPr>
            <p:sp>
              <p:nvSpPr>
                <p:cNvPr id="84" name="Rectangle 83"/>
                <p:cNvSpPr/>
                <p:nvPr/>
              </p:nvSpPr>
              <p:spPr>
                <a:xfrm>
                  <a:off x="631649" y="3906936"/>
                  <a:ext cx="2720274" cy="2093386"/>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fr-FR" sz="700" b="1" dirty="0">
                    <a:latin typeface="Arial"/>
                    <a:cs typeface="Arial"/>
                  </a:endParaRPr>
                </a:p>
              </p:txBody>
            </p:sp>
            <p:sp>
              <p:nvSpPr>
                <p:cNvPr id="85" name="Rectangle 84"/>
                <p:cNvSpPr/>
                <p:nvPr/>
              </p:nvSpPr>
              <p:spPr>
                <a:xfrm>
                  <a:off x="631649" y="3906937"/>
                  <a:ext cx="371729" cy="180000"/>
                </a:xfrm>
                <a:prstGeom prst="rect">
                  <a:avLst/>
                </a:prstGeom>
                <a:solidFill>
                  <a:schemeClr val="bg1">
                    <a:lumMod val="50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fr-FR" sz="800" b="1" dirty="0" err="1">
                      <a:solidFill>
                        <a:schemeClr val="bg1"/>
                      </a:solidFill>
                      <a:latin typeface="Arial"/>
                      <a:cs typeface="Arial"/>
                    </a:rPr>
                    <a:t>Mod</a:t>
                  </a:r>
                  <a:r>
                    <a:rPr lang="fr-FR" sz="800" b="1" dirty="0">
                      <a:solidFill>
                        <a:schemeClr val="bg1"/>
                      </a:solidFill>
                      <a:latin typeface="Arial"/>
                      <a:cs typeface="Arial"/>
                    </a:rPr>
                    <a:t> 3</a:t>
                  </a:r>
                </a:p>
              </p:txBody>
            </p:sp>
          </p:grpSp>
          <p:grpSp>
            <p:nvGrpSpPr>
              <p:cNvPr id="68" name="Groupe 52"/>
              <p:cNvGrpSpPr/>
              <p:nvPr/>
            </p:nvGrpSpPr>
            <p:grpSpPr>
              <a:xfrm>
                <a:off x="1948098" y="3297521"/>
                <a:ext cx="1177272" cy="1157549"/>
                <a:chOff x="2349699" y="4384916"/>
                <a:chExt cx="1177272" cy="1157549"/>
              </a:xfrm>
            </p:grpSpPr>
            <p:sp>
              <p:nvSpPr>
                <p:cNvPr id="80" name="Rectangle à coins arrondis 79"/>
                <p:cNvSpPr/>
                <p:nvPr/>
              </p:nvSpPr>
              <p:spPr>
                <a:xfrm>
                  <a:off x="2365580" y="4384916"/>
                  <a:ext cx="1161391" cy="1157549"/>
                </a:xfrm>
                <a:prstGeom prst="roundRect">
                  <a:avLst>
                    <a:gd name="adj" fmla="val 4579"/>
                  </a:avLst>
                </a:prstGeom>
                <a:noFill/>
                <a:ln>
                  <a:solidFill>
                    <a:schemeClr val="tx2">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fr-FR" sz="900" b="1" dirty="0">
                    <a:solidFill>
                      <a:schemeClr val="bg1"/>
                    </a:solidFill>
                    <a:latin typeface="Arial"/>
                    <a:cs typeface="Arial"/>
                  </a:endParaRPr>
                </a:p>
              </p:txBody>
            </p:sp>
            <p:sp>
              <p:nvSpPr>
                <p:cNvPr id="81" name="Rectangle 80"/>
                <p:cNvSpPr/>
                <p:nvPr/>
              </p:nvSpPr>
              <p:spPr>
                <a:xfrm>
                  <a:off x="2349699" y="4384916"/>
                  <a:ext cx="1177272" cy="369332"/>
                </a:xfrm>
                <a:prstGeom prst="rect">
                  <a:avLst/>
                </a:prstGeom>
              </p:spPr>
              <p:txBody>
                <a:bodyPr wrap="square">
                  <a:spAutoFit/>
                </a:bodyPr>
                <a:lstStyle/>
                <a:p>
                  <a:pPr algn="ctr"/>
                  <a:r>
                    <a:rPr lang="fr-FR" sz="900" b="1" dirty="0">
                      <a:latin typeface="Arial"/>
                      <a:cs typeface="Arial"/>
                    </a:rPr>
                    <a:t>Ressource </a:t>
                  </a:r>
                  <a:br>
                    <a:rPr lang="fr-FR" sz="900" b="1" dirty="0">
                      <a:latin typeface="Arial"/>
                      <a:cs typeface="Arial"/>
                    </a:rPr>
                  </a:br>
                  <a:r>
                    <a:rPr lang="fr-FR" sz="900" b="1" dirty="0">
                      <a:latin typeface="Arial"/>
                      <a:cs typeface="Arial"/>
                    </a:rPr>
                    <a:t>Solde Rapide</a:t>
                  </a:r>
                </a:p>
              </p:txBody>
            </p:sp>
            <p:sp>
              <p:nvSpPr>
                <p:cNvPr id="82" name="Rectangle 81"/>
                <p:cNvSpPr/>
                <p:nvPr/>
              </p:nvSpPr>
              <p:spPr>
                <a:xfrm>
                  <a:off x="2452063" y="4802379"/>
                  <a:ext cx="988425" cy="288000"/>
                </a:xfrm>
                <a:prstGeom prst="rect">
                  <a:avLst/>
                </a:prstGeom>
                <a:solidFill>
                  <a:schemeClr val="accent4">
                    <a:lumMod val="50000"/>
                  </a:schemeClr>
                </a:solidFill>
                <a:ln>
                  <a:no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fr-FR" sz="800" dirty="0">
                      <a:solidFill>
                        <a:schemeClr val="bg1"/>
                      </a:solidFill>
                      <a:latin typeface="Arial"/>
                      <a:cs typeface="Arial"/>
                    </a:rPr>
                    <a:t>Vérification droit accès </a:t>
                  </a:r>
                  <a:r>
                    <a:rPr lang="fr-FR" sz="800" i="1" dirty="0">
                      <a:solidFill>
                        <a:schemeClr val="bg1"/>
                      </a:solidFill>
                      <a:latin typeface="Arial"/>
                      <a:cs typeface="Arial"/>
                    </a:rPr>
                    <a:t>@compte</a:t>
                  </a:r>
                </a:p>
              </p:txBody>
            </p:sp>
            <p:sp>
              <p:nvSpPr>
                <p:cNvPr id="83" name="Rectangle 82"/>
                <p:cNvSpPr/>
                <p:nvPr/>
              </p:nvSpPr>
              <p:spPr>
                <a:xfrm>
                  <a:off x="2452063" y="5142499"/>
                  <a:ext cx="988425" cy="324000"/>
                </a:xfrm>
                <a:prstGeom prst="rect">
                  <a:avLst/>
                </a:prstGeom>
                <a:solidFill>
                  <a:schemeClr val="tx2">
                    <a:lumMod val="50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fr-FR" sz="800" dirty="0">
                      <a:solidFill>
                        <a:schemeClr val="bg1"/>
                      </a:solidFill>
                      <a:latin typeface="Arial"/>
                      <a:cs typeface="Arial"/>
                    </a:rPr>
                    <a:t>Récupération Solde rapide @compte</a:t>
                  </a:r>
                </a:p>
              </p:txBody>
            </p:sp>
          </p:grpSp>
          <p:grpSp>
            <p:nvGrpSpPr>
              <p:cNvPr id="69" name="Groupe 53"/>
              <p:cNvGrpSpPr/>
              <p:nvPr/>
            </p:nvGrpSpPr>
            <p:grpSpPr>
              <a:xfrm>
                <a:off x="3275996" y="3314366"/>
                <a:ext cx="1177272" cy="1157549"/>
                <a:chOff x="2349699" y="4384916"/>
                <a:chExt cx="1177272" cy="1157549"/>
              </a:xfrm>
            </p:grpSpPr>
            <p:sp>
              <p:nvSpPr>
                <p:cNvPr id="77" name="Rectangle à coins arrondis 76"/>
                <p:cNvSpPr/>
                <p:nvPr/>
              </p:nvSpPr>
              <p:spPr>
                <a:xfrm>
                  <a:off x="2365580" y="4384916"/>
                  <a:ext cx="1161391" cy="1157549"/>
                </a:xfrm>
                <a:prstGeom prst="roundRect">
                  <a:avLst>
                    <a:gd name="adj" fmla="val 4579"/>
                  </a:avLst>
                </a:prstGeom>
                <a:noFill/>
                <a:ln>
                  <a:solidFill>
                    <a:schemeClr val="tx2">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fr-FR" sz="900" b="1" dirty="0">
                    <a:solidFill>
                      <a:schemeClr val="bg1"/>
                    </a:solidFill>
                    <a:latin typeface="Arial"/>
                    <a:cs typeface="Arial"/>
                  </a:endParaRPr>
                </a:p>
              </p:txBody>
            </p:sp>
            <p:sp>
              <p:nvSpPr>
                <p:cNvPr id="78" name="Rectangle 77"/>
                <p:cNvSpPr/>
                <p:nvPr/>
              </p:nvSpPr>
              <p:spPr>
                <a:xfrm>
                  <a:off x="2349699" y="4384916"/>
                  <a:ext cx="1177272" cy="369332"/>
                </a:xfrm>
                <a:prstGeom prst="rect">
                  <a:avLst/>
                </a:prstGeom>
              </p:spPr>
              <p:txBody>
                <a:bodyPr wrap="square">
                  <a:spAutoFit/>
                </a:bodyPr>
                <a:lstStyle/>
                <a:p>
                  <a:pPr algn="ctr"/>
                  <a:r>
                    <a:rPr lang="fr-FR" sz="900" b="1" dirty="0">
                      <a:latin typeface="Arial"/>
                      <a:cs typeface="Arial"/>
                    </a:rPr>
                    <a:t>Ressource </a:t>
                  </a:r>
                  <a:br>
                    <a:rPr lang="fr-FR" sz="900" b="1" dirty="0">
                      <a:latin typeface="Arial"/>
                      <a:cs typeface="Arial"/>
                    </a:rPr>
                  </a:br>
                  <a:r>
                    <a:rPr lang="fr-FR" sz="900" b="1" dirty="0">
                      <a:latin typeface="Arial"/>
                      <a:cs typeface="Arial"/>
                    </a:rPr>
                    <a:t>Périmètre Client</a:t>
                  </a:r>
                </a:p>
              </p:txBody>
            </p:sp>
            <p:sp>
              <p:nvSpPr>
                <p:cNvPr id="79" name="Rectangle 78"/>
                <p:cNvSpPr/>
                <p:nvPr/>
              </p:nvSpPr>
              <p:spPr>
                <a:xfrm>
                  <a:off x="2452063" y="5142499"/>
                  <a:ext cx="988425" cy="324000"/>
                </a:xfrm>
                <a:prstGeom prst="rect">
                  <a:avLst/>
                </a:prstGeom>
                <a:solidFill>
                  <a:schemeClr val="tx2">
                    <a:lumMod val="50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fr-FR" sz="800" dirty="0">
                      <a:solidFill>
                        <a:schemeClr val="bg1"/>
                      </a:solidFill>
                      <a:latin typeface="Arial"/>
                      <a:cs typeface="Arial"/>
                    </a:rPr>
                    <a:t>Récupération liste comptes </a:t>
                  </a:r>
                  <a:r>
                    <a:rPr lang="fr-FR" sz="800" i="1" dirty="0">
                      <a:solidFill>
                        <a:schemeClr val="bg1"/>
                      </a:solidFill>
                      <a:latin typeface="Arial"/>
                      <a:cs typeface="Arial"/>
                    </a:rPr>
                    <a:t>@part</a:t>
                  </a:r>
                </a:p>
              </p:txBody>
            </p:sp>
          </p:grpSp>
          <p:cxnSp>
            <p:nvCxnSpPr>
              <p:cNvPr id="70" name="Connecteur en angle 69"/>
              <p:cNvCxnSpPr>
                <a:stCxn id="82" idx="3"/>
                <a:endCxn id="79" idx="0"/>
              </p:cNvCxnSpPr>
              <p:nvPr/>
            </p:nvCxnSpPr>
            <p:spPr>
              <a:xfrm>
                <a:off x="3038887" y="3858984"/>
                <a:ext cx="833686" cy="212965"/>
              </a:xfrm>
              <a:prstGeom prst="bentConnector2">
                <a:avLst/>
              </a:prstGeom>
              <a:ln>
                <a:solidFill>
                  <a:schemeClr val="accent4">
                    <a:lumMod val="75000"/>
                  </a:schemeClr>
                </a:solidFill>
                <a:prstDash val="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1" name="Rectangle 70"/>
              <p:cNvSpPr/>
              <p:nvPr/>
            </p:nvSpPr>
            <p:spPr>
              <a:xfrm>
                <a:off x="1963980" y="2820989"/>
                <a:ext cx="2489288" cy="324000"/>
              </a:xfrm>
              <a:prstGeom prst="rect">
                <a:avLst/>
              </a:prstGeom>
              <a:solidFill>
                <a:schemeClr val="bg1">
                  <a:lumMod val="50000"/>
                </a:schemeClr>
              </a:solidFill>
              <a:ln>
                <a:no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fr-FR" sz="900" dirty="0">
                    <a:solidFill>
                      <a:schemeClr val="bg1"/>
                    </a:solidFill>
                    <a:latin typeface="Arial"/>
                    <a:cs typeface="Arial"/>
                  </a:rPr>
                  <a:t>Socle</a:t>
                </a:r>
              </a:p>
            </p:txBody>
          </p:sp>
          <p:cxnSp>
            <p:nvCxnSpPr>
              <p:cNvPr id="72" name="Connecteur en angle 71"/>
              <p:cNvCxnSpPr>
                <a:endCxn id="82" idx="1"/>
              </p:cNvCxnSpPr>
              <p:nvPr/>
            </p:nvCxnSpPr>
            <p:spPr>
              <a:xfrm rot="5400000">
                <a:off x="1840191" y="2956601"/>
                <a:ext cx="1112654" cy="692112"/>
              </a:xfrm>
              <a:prstGeom prst="bentConnector4">
                <a:avLst>
                  <a:gd name="adj1" fmla="val 31544"/>
                  <a:gd name="adj2" fmla="val 133029"/>
                </a:avLst>
              </a:prstGeom>
              <a:ln>
                <a:solidFill>
                  <a:schemeClr val="accent4">
                    <a:lumMod val="75000"/>
                  </a:schemeClr>
                </a:solidFill>
                <a:prstDash val="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73" name="Connecteur en angle 72"/>
              <p:cNvCxnSpPr>
                <a:endCxn id="83" idx="1"/>
              </p:cNvCxnSpPr>
              <p:nvPr/>
            </p:nvCxnSpPr>
            <p:spPr>
              <a:xfrm rot="5400000">
                <a:off x="1695119" y="3169649"/>
                <a:ext cx="1402799" cy="692111"/>
              </a:xfrm>
              <a:prstGeom prst="bentConnector4">
                <a:avLst>
                  <a:gd name="adj1" fmla="val 10276"/>
                  <a:gd name="adj2" fmla="val 151608"/>
                </a:avLst>
              </a:prstGeom>
              <a:ln>
                <a:solidFill>
                  <a:schemeClr val="tx2">
                    <a:lumMod val="5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4" name="Ellipse 73"/>
              <p:cNvSpPr/>
              <p:nvPr/>
            </p:nvSpPr>
            <p:spPr>
              <a:xfrm>
                <a:off x="1859286" y="3258307"/>
                <a:ext cx="144000" cy="144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800" b="1" dirty="0">
                    <a:solidFill>
                      <a:schemeClr val="bg1"/>
                    </a:solidFill>
                  </a:rPr>
                  <a:t>3</a:t>
                </a:r>
                <a:endParaRPr lang="fr-FR" sz="800" b="1" kern="1200" dirty="0">
                  <a:solidFill>
                    <a:schemeClr val="bg1"/>
                  </a:solidFill>
                  <a:effectLst/>
                </a:endParaRPr>
              </a:p>
            </p:txBody>
          </p:sp>
          <p:sp>
            <p:nvSpPr>
              <p:cNvPr id="75" name="Ellipse 74"/>
              <p:cNvSpPr/>
              <p:nvPr/>
            </p:nvSpPr>
            <p:spPr>
              <a:xfrm>
                <a:off x="1517483" y="3905477"/>
                <a:ext cx="144000" cy="144000"/>
              </a:xfrm>
              <a:prstGeom prst="ellipse">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800" b="1" dirty="0">
                    <a:solidFill>
                      <a:schemeClr val="bg1"/>
                    </a:solidFill>
                  </a:rPr>
                  <a:t>5</a:t>
                </a:r>
                <a:endParaRPr lang="fr-FR" sz="800" b="1" kern="1200" dirty="0">
                  <a:solidFill>
                    <a:schemeClr val="bg1"/>
                  </a:solidFill>
                  <a:effectLst/>
                </a:endParaRPr>
              </a:p>
            </p:txBody>
          </p:sp>
          <p:sp>
            <p:nvSpPr>
              <p:cNvPr id="76" name="Ellipse 75"/>
              <p:cNvSpPr/>
              <p:nvPr/>
            </p:nvSpPr>
            <p:spPr>
              <a:xfrm>
                <a:off x="3306360" y="3683698"/>
                <a:ext cx="144000" cy="144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800" b="1" dirty="0">
                    <a:solidFill>
                      <a:schemeClr val="bg1"/>
                    </a:solidFill>
                  </a:rPr>
                  <a:t>4</a:t>
                </a:r>
                <a:endParaRPr lang="fr-FR" sz="800" b="1" kern="1200" dirty="0">
                  <a:solidFill>
                    <a:schemeClr val="bg1"/>
                  </a:solidFill>
                  <a:effectLst/>
                </a:endParaRPr>
              </a:p>
            </p:txBody>
          </p:sp>
        </p:grpSp>
        <p:cxnSp>
          <p:nvCxnSpPr>
            <p:cNvPr id="66" name="Connecteur en angle 65"/>
            <p:cNvCxnSpPr>
              <a:stCxn id="107" idx="2"/>
            </p:cNvCxnSpPr>
            <p:nvPr/>
          </p:nvCxnSpPr>
          <p:spPr>
            <a:xfrm rot="16200000" flipH="1">
              <a:off x="2328089" y="2372387"/>
              <a:ext cx="668109" cy="229098"/>
            </a:xfrm>
            <a:prstGeom prst="bentConnector3">
              <a:avLst>
                <a:gd name="adj1" fmla="val 50000"/>
              </a:avLst>
            </a:prstGeom>
            <a:ln w="19050">
              <a:solidFill>
                <a:schemeClr val="accent5">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110" name="Rectangle 109"/>
          <p:cNvSpPr/>
          <p:nvPr/>
        </p:nvSpPr>
        <p:spPr>
          <a:xfrm rot="2868807">
            <a:off x="7946822" y="2359277"/>
            <a:ext cx="1850843" cy="407462"/>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fr-FR" sz="1050" dirty="0" smtClean="0">
                <a:solidFill>
                  <a:schemeClr val="bg1"/>
                </a:solidFill>
              </a:rPr>
              <a:t>Hypothèse </a:t>
            </a:r>
            <a:r>
              <a:rPr lang="fr-FR" sz="1050" dirty="0">
                <a:solidFill>
                  <a:schemeClr val="bg1"/>
                </a:solidFill>
              </a:rPr>
              <a:t>de solution</a:t>
            </a:r>
          </a:p>
        </p:txBody>
      </p:sp>
      <p:sp>
        <p:nvSpPr>
          <p:cNvPr id="111" name="Rectangle 110"/>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2"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38435404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sz="quarter" idx="11"/>
          </p:nvPr>
        </p:nvSpPr>
        <p:spPr/>
        <p:txBody>
          <a:bodyPr/>
          <a:lstStyle/>
          <a:p>
            <a:r>
              <a:rPr lang="fr-FR" dirty="0"/>
              <a:t>E</a:t>
            </a:r>
            <a:r>
              <a:rPr lang="fr-FR" dirty="0" smtClean="0"/>
              <a:t>xemple d’API et de Ressources : </a:t>
            </a:r>
          </a:p>
          <a:p>
            <a:r>
              <a:rPr lang="fr-FR" sz="1600" dirty="0" smtClean="0"/>
              <a:t>APIs </a:t>
            </a:r>
            <a:r>
              <a:rPr lang="fr-FR" sz="1600" dirty="0" err="1" smtClean="0"/>
              <a:t>Uber</a:t>
            </a:r>
            <a:r>
              <a:rPr lang="fr-FR" sz="1600" dirty="0" smtClean="0"/>
              <a:t> : </a:t>
            </a:r>
            <a:r>
              <a:rPr lang="fr-FR" sz="1600" dirty="0" smtClean="0">
                <a:hlinkClick r:id="rId2"/>
              </a:rPr>
              <a:t>https</a:t>
            </a:r>
            <a:r>
              <a:rPr lang="fr-FR" sz="1600" dirty="0">
                <a:hlinkClick r:id="rId2"/>
              </a:rPr>
              <a:t>://developer.uber.com/docs/api-overview</a:t>
            </a:r>
            <a:endParaRPr lang="fr-FR" sz="1600" dirty="0"/>
          </a:p>
          <a:p>
            <a:endParaRPr lang="fr-FR"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808" y="781052"/>
            <a:ext cx="2324100" cy="582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641" y="1019741"/>
            <a:ext cx="2762250" cy="209550"/>
          </a:xfrm>
          <a:prstGeom prst="rect">
            <a:avLst/>
          </a:prstGeom>
          <a:noFill/>
          <a:ln w="381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5220808" y="975156"/>
            <a:ext cx="2560423" cy="47985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0" name="Rectangle 9"/>
          <p:cNvSpPr/>
          <p:nvPr/>
        </p:nvSpPr>
        <p:spPr>
          <a:xfrm>
            <a:off x="5220808" y="1455009"/>
            <a:ext cx="2560423" cy="24713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1" name="Rectangle 10"/>
          <p:cNvSpPr/>
          <p:nvPr/>
        </p:nvSpPr>
        <p:spPr>
          <a:xfrm>
            <a:off x="5220808" y="1702145"/>
            <a:ext cx="2560423" cy="24713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2" name="Rectangle 11"/>
          <p:cNvSpPr/>
          <p:nvPr/>
        </p:nvSpPr>
        <p:spPr>
          <a:xfrm>
            <a:off x="5220807" y="1949280"/>
            <a:ext cx="2560424" cy="42412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3" name="Rectangle 12"/>
          <p:cNvSpPr/>
          <p:nvPr/>
        </p:nvSpPr>
        <p:spPr>
          <a:xfrm>
            <a:off x="5224777" y="2373401"/>
            <a:ext cx="2560423" cy="24713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4" name="Rectangle 13"/>
          <p:cNvSpPr/>
          <p:nvPr/>
        </p:nvSpPr>
        <p:spPr>
          <a:xfrm>
            <a:off x="5224777" y="2620536"/>
            <a:ext cx="2560423" cy="225952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6" name="Rectangle 15"/>
          <p:cNvSpPr/>
          <p:nvPr/>
        </p:nvSpPr>
        <p:spPr>
          <a:xfrm>
            <a:off x="5226384" y="3509733"/>
            <a:ext cx="2560424" cy="24713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7" name="Rectangle 16"/>
          <p:cNvSpPr/>
          <p:nvPr/>
        </p:nvSpPr>
        <p:spPr>
          <a:xfrm>
            <a:off x="5224777" y="4890232"/>
            <a:ext cx="2560424" cy="42412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5" name="Rectangle 14"/>
          <p:cNvSpPr/>
          <p:nvPr/>
        </p:nvSpPr>
        <p:spPr>
          <a:xfrm>
            <a:off x="5224777" y="5314354"/>
            <a:ext cx="2560424" cy="26421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Rectangle 17"/>
          <p:cNvSpPr/>
          <p:nvPr/>
        </p:nvSpPr>
        <p:spPr>
          <a:xfrm>
            <a:off x="5226384" y="5578564"/>
            <a:ext cx="2560424" cy="88957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801" y="1490872"/>
            <a:ext cx="3039090" cy="4676923"/>
          </a:xfrm>
          <a:prstGeom prst="rect">
            <a:avLst/>
          </a:prstGeom>
          <a:noFill/>
          <a:ln w="571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Flèche gauche 7"/>
          <p:cNvSpPr/>
          <p:nvPr/>
        </p:nvSpPr>
        <p:spPr>
          <a:xfrm>
            <a:off x="4321699" y="4005033"/>
            <a:ext cx="883816" cy="198120"/>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19" name="Rectangle 18"/>
          <p:cNvSpPr/>
          <p:nvPr/>
        </p:nvSpPr>
        <p:spPr>
          <a:xfrm>
            <a:off x="5226384" y="4428251"/>
            <a:ext cx="2560424" cy="24713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0" name="Rectangle 19"/>
          <p:cNvSpPr/>
          <p:nvPr/>
        </p:nvSpPr>
        <p:spPr>
          <a:xfrm>
            <a:off x="5220807" y="4675386"/>
            <a:ext cx="2566001" cy="21484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1" name="Flèche gauche 20"/>
          <p:cNvSpPr/>
          <p:nvPr/>
        </p:nvSpPr>
        <p:spPr>
          <a:xfrm>
            <a:off x="4321699" y="1016962"/>
            <a:ext cx="883816" cy="198120"/>
          </a:xfrm>
          <a:prstGeom prst="lef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22" name="Rectangle 21"/>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30370610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4"/>
          </p:nvPr>
        </p:nvSpPr>
        <p:spPr>
          <a:xfrm>
            <a:off x="269100" y="1054444"/>
            <a:ext cx="8626475" cy="2833816"/>
          </a:xfrm>
        </p:spPr>
        <p:txBody>
          <a:bodyPr/>
          <a:lstStyle/>
          <a:p>
            <a:pPr marL="342900" lvl="1" indent="-342900" algn="just">
              <a:lnSpc>
                <a:spcPct val="150000"/>
              </a:lnSpc>
              <a:buSzPct val="80000"/>
              <a:defRPr/>
            </a:pPr>
            <a:r>
              <a:rPr lang="fr-FR" sz="1400" dirty="0"/>
              <a:t>On considère comme ressource tout objet dont l’exposition à un consommateur est justifiée par un besoin métier d’accès unitaire et dont l’état évolue en fonction des actions qu’il subit :</a:t>
            </a:r>
          </a:p>
          <a:p>
            <a:pPr marL="1171575" lvl="3" indent="-257175" algn="just">
              <a:buClr>
                <a:schemeClr val="accent2"/>
              </a:buClr>
              <a:defRPr/>
            </a:pPr>
            <a:r>
              <a:rPr lang="fr-FR" b="1" dirty="0"/>
              <a:t>Pour chaque action</a:t>
            </a:r>
            <a:r>
              <a:rPr lang="fr-FR" dirty="0"/>
              <a:t>, il existe un </a:t>
            </a:r>
            <a:r>
              <a:rPr lang="fr-FR" b="1" dirty="0"/>
              <a:t>état initial </a:t>
            </a:r>
            <a:r>
              <a:rPr lang="fr-FR" dirty="0"/>
              <a:t>de l’objet (qui sera donc une condition préalable pour l’exécution de l’action), et un </a:t>
            </a:r>
            <a:r>
              <a:rPr lang="fr-FR" b="1" dirty="0"/>
              <a:t>état final </a:t>
            </a:r>
            <a:r>
              <a:rPr lang="fr-FR" dirty="0"/>
              <a:t>(qui sera donc le résultat de l’action). </a:t>
            </a:r>
          </a:p>
          <a:p>
            <a:pPr marL="1171575" lvl="3" indent="-257175" algn="just">
              <a:buClr>
                <a:schemeClr val="accent2"/>
              </a:buClr>
              <a:defRPr/>
            </a:pPr>
            <a:r>
              <a:rPr lang="fr-FR" b="1" dirty="0"/>
              <a:t>Toute action sur l’objet est décrite par un verbe </a:t>
            </a:r>
            <a:r>
              <a:rPr lang="fr-FR" dirty="0"/>
              <a:t>(GET, POST, PUT, DELETE, HEAD, OPTIONS), utilisé pour invoquer la ressource dans son état initial et la faire passer à l’état final </a:t>
            </a:r>
            <a:r>
              <a:rPr lang="fr-FR" dirty="0" smtClean="0"/>
              <a:t>(</a:t>
            </a:r>
            <a:r>
              <a:rPr lang="fr-FR" i="1" dirty="0"/>
              <a:t>i.e.</a:t>
            </a:r>
            <a:r>
              <a:rPr lang="fr-FR" dirty="0"/>
              <a:t> : obtenir son résultat)</a:t>
            </a:r>
          </a:p>
          <a:p>
            <a:pPr marL="342900" lvl="1" indent="-342900">
              <a:lnSpc>
                <a:spcPct val="150000"/>
              </a:lnSpc>
              <a:buSzPct val="80000"/>
              <a:defRPr/>
            </a:pPr>
            <a:r>
              <a:rPr lang="fr-FR" sz="1400" dirty="0"/>
              <a:t>L’accès à ces ressources s’effectue à travers des liens </a:t>
            </a:r>
            <a:r>
              <a:rPr lang="fr-FR" sz="1400" b="1" dirty="0"/>
              <a:t>URI. </a:t>
            </a:r>
            <a:r>
              <a:rPr lang="fr-FR" sz="1400" dirty="0"/>
              <a:t>Un URI doit permettre </a:t>
            </a:r>
            <a:r>
              <a:rPr lang="fr-FR" sz="1400" b="1" dirty="0"/>
              <a:t>d'identifier une ressource de manière permanente et univoque</a:t>
            </a:r>
          </a:p>
          <a:p>
            <a:endParaRPr lang="fr-FR" dirty="0"/>
          </a:p>
        </p:txBody>
      </p:sp>
      <p:graphicFrame>
        <p:nvGraphicFramePr>
          <p:cNvPr id="5" name="Tableau 4"/>
          <p:cNvGraphicFramePr>
            <a:graphicFrameLocks noGrp="1"/>
          </p:cNvGraphicFramePr>
          <p:nvPr>
            <p:extLst>
              <p:ext uri="{D42A27DB-BD31-4B8C-83A1-F6EECF244321}">
                <p14:modId xmlns:p14="http://schemas.microsoft.com/office/powerpoint/2010/main" val="2692002276"/>
              </p:ext>
            </p:extLst>
          </p:nvPr>
        </p:nvGraphicFramePr>
        <p:xfrm>
          <a:off x="1997626" y="3770670"/>
          <a:ext cx="6095843" cy="2410883"/>
        </p:xfrm>
        <a:graphic>
          <a:graphicData uri="http://schemas.openxmlformats.org/drawingml/2006/table">
            <a:tbl>
              <a:tblPr firstRow="1" bandRow="1">
                <a:tableStyleId>{69012ECD-51FC-41F1-AA8D-1B2483CD663E}</a:tableStyleId>
              </a:tblPr>
              <a:tblGrid>
                <a:gridCol w="1267609">
                  <a:extLst>
                    <a:ext uri="{9D8B030D-6E8A-4147-A177-3AD203B41FA5}">
                      <a16:colId xmlns:a16="http://schemas.microsoft.com/office/drawing/2014/main" val="20000"/>
                    </a:ext>
                  </a:extLst>
                </a:gridCol>
                <a:gridCol w="4828234">
                  <a:extLst>
                    <a:ext uri="{9D8B030D-6E8A-4147-A177-3AD203B41FA5}">
                      <a16:colId xmlns:a16="http://schemas.microsoft.com/office/drawing/2014/main" val="20001"/>
                    </a:ext>
                  </a:extLst>
                </a:gridCol>
              </a:tblGrid>
              <a:tr h="338671">
                <a:tc>
                  <a:txBody>
                    <a:bodyPr/>
                    <a:lstStyle/>
                    <a:p>
                      <a:r>
                        <a:rPr lang="fr-FR" sz="1050" dirty="0" smtClean="0"/>
                        <a:t>Verbes</a:t>
                      </a:r>
                    </a:p>
                    <a:p>
                      <a:r>
                        <a:rPr lang="fr-FR" sz="1050" baseline="0" dirty="0" smtClean="0"/>
                        <a:t> </a:t>
                      </a:r>
                      <a:r>
                        <a:rPr lang="fr-FR" sz="800" baseline="0" dirty="0" smtClean="0"/>
                        <a:t>(niveau maturité 2)</a:t>
                      </a:r>
                      <a:endParaRPr lang="fr-FR" sz="800" dirty="0"/>
                    </a:p>
                  </a:txBody>
                  <a:tcPr/>
                </a:tc>
                <a:tc>
                  <a:txBody>
                    <a:bodyPr/>
                    <a:lstStyle/>
                    <a:p>
                      <a:r>
                        <a:rPr lang="fr-FR" sz="1050" dirty="0" smtClean="0"/>
                        <a:t>Actions possibles/ autorisées</a:t>
                      </a:r>
                      <a:endParaRPr lang="fr-FR" sz="1050" dirty="0"/>
                    </a:p>
                  </a:txBody>
                  <a:tcPr/>
                </a:tc>
                <a:extLst>
                  <a:ext uri="{0D108BD9-81ED-4DB2-BD59-A6C34878D82A}">
                    <a16:rowId xmlns:a16="http://schemas.microsoft.com/office/drawing/2014/main" val="10000"/>
                  </a:ext>
                </a:extLst>
              </a:tr>
              <a:tr h="305222">
                <a:tc>
                  <a:txBody>
                    <a:bodyPr/>
                    <a:lstStyle/>
                    <a:p>
                      <a:r>
                        <a:rPr lang="fr-FR" sz="1050" dirty="0" smtClean="0"/>
                        <a:t>GET</a:t>
                      </a:r>
                      <a:endParaRPr lang="fr-FR" sz="1050" dirty="0"/>
                    </a:p>
                  </a:txBody>
                  <a:tcPr/>
                </a:tc>
                <a:tc>
                  <a:txBody>
                    <a:bodyPr/>
                    <a:lstStyle/>
                    <a:p>
                      <a:r>
                        <a:rPr lang="fr-FR" sz="1050" dirty="0" smtClean="0"/>
                        <a:t>Consultation d’une ressource</a:t>
                      </a:r>
                      <a:endParaRPr lang="fr-FR" sz="1050" dirty="0"/>
                    </a:p>
                  </a:txBody>
                  <a:tcPr/>
                </a:tc>
                <a:extLst>
                  <a:ext uri="{0D108BD9-81ED-4DB2-BD59-A6C34878D82A}">
                    <a16:rowId xmlns:a16="http://schemas.microsoft.com/office/drawing/2014/main" val="10001"/>
                  </a:ext>
                </a:extLst>
              </a:tr>
              <a:tr h="305222">
                <a:tc>
                  <a:txBody>
                    <a:bodyPr/>
                    <a:lstStyle/>
                    <a:p>
                      <a:r>
                        <a:rPr lang="fr-FR" sz="1050" dirty="0" smtClean="0"/>
                        <a:t>POST</a:t>
                      </a:r>
                      <a:endParaRPr lang="fr-FR" sz="1050" dirty="0"/>
                    </a:p>
                  </a:txBody>
                  <a:tcPr/>
                </a:tc>
                <a:tc>
                  <a:txBody>
                    <a:bodyPr/>
                    <a:lstStyle/>
                    <a:p>
                      <a:r>
                        <a:rPr lang="fr-FR" sz="1050" dirty="0" smtClean="0"/>
                        <a:t>Création d’une ressource</a:t>
                      </a:r>
                      <a:endParaRPr lang="fr-FR" sz="1050" dirty="0"/>
                    </a:p>
                  </a:txBody>
                  <a:tcPr/>
                </a:tc>
                <a:extLst>
                  <a:ext uri="{0D108BD9-81ED-4DB2-BD59-A6C34878D82A}">
                    <a16:rowId xmlns:a16="http://schemas.microsoft.com/office/drawing/2014/main" val="10002"/>
                  </a:ext>
                </a:extLst>
              </a:tr>
              <a:tr h="305222">
                <a:tc>
                  <a:txBody>
                    <a:bodyPr/>
                    <a:lstStyle/>
                    <a:p>
                      <a:r>
                        <a:rPr lang="fr-FR" sz="1050" dirty="0" smtClean="0"/>
                        <a:t>PUT</a:t>
                      </a:r>
                      <a:endParaRPr lang="fr-FR" sz="1050" dirty="0"/>
                    </a:p>
                  </a:txBody>
                  <a:tcPr/>
                </a:tc>
                <a:tc>
                  <a:txBody>
                    <a:bodyPr/>
                    <a:lstStyle/>
                    <a:p>
                      <a:r>
                        <a:rPr lang="fr-FR" sz="1050" dirty="0" smtClean="0"/>
                        <a:t>Edition incrémental</a:t>
                      </a:r>
                      <a:r>
                        <a:rPr lang="fr-FR" sz="1050" baseline="0" dirty="0" smtClean="0"/>
                        <a:t> de la ressource, mise à jour partielle (pas de création)</a:t>
                      </a:r>
                      <a:endParaRPr lang="fr-FR" sz="1050" dirty="0"/>
                    </a:p>
                  </a:txBody>
                  <a:tcPr/>
                </a:tc>
                <a:extLst>
                  <a:ext uri="{0D108BD9-81ED-4DB2-BD59-A6C34878D82A}">
                    <a16:rowId xmlns:a16="http://schemas.microsoft.com/office/drawing/2014/main" val="10003"/>
                  </a:ext>
                </a:extLst>
              </a:tr>
              <a:tr h="260777">
                <a:tc>
                  <a:txBody>
                    <a:bodyPr/>
                    <a:lstStyle/>
                    <a:p>
                      <a:r>
                        <a:rPr lang="fr-FR" sz="1050" dirty="0" smtClean="0"/>
                        <a:t>DELETE</a:t>
                      </a:r>
                      <a:endParaRPr lang="fr-FR" sz="1050" dirty="0"/>
                    </a:p>
                  </a:txBody>
                  <a:tcPr/>
                </a:tc>
                <a:tc>
                  <a:txBody>
                    <a:bodyPr/>
                    <a:lstStyle/>
                    <a:p>
                      <a:r>
                        <a:rPr lang="fr-FR" sz="1050" dirty="0" smtClean="0"/>
                        <a:t>Suppressio</a:t>
                      </a:r>
                      <a:r>
                        <a:rPr lang="fr-FR" sz="1050" baseline="0" dirty="0" smtClean="0"/>
                        <a:t>n de la ressource</a:t>
                      </a:r>
                      <a:endParaRPr lang="fr-FR" sz="1050" dirty="0"/>
                    </a:p>
                  </a:txBody>
                  <a:tcPr/>
                </a:tc>
                <a:extLst>
                  <a:ext uri="{0D108BD9-81ED-4DB2-BD59-A6C34878D82A}">
                    <a16:rowId xmlns:a16="http://schemas.microsoft.com/office/drawing/2014/main" val="10004"/>
                  </a:ext>
                </a:extLst>
              </a:tr>
              <a:tr h="338671">
                <a:tc>
                  <a:txBody>
                    <a:bodyPr/>
                    <a:lstStyle/>
                    <a:p>
                      <a:r>
                        <a:rPr lang="fr-FR" sz="1050" dirty="0" smtClean="0"/>
                        <a:t>HEAD</a:t>
                      </a:r>
                      <a:endParaRPr lang="fr-FR" sz="1050" dirty="0"/>
                    </a:p>
                  </a:txBody>
                  <a:tcPr/>
                </a:tc>
                <a:tc>
                  <a:txBody>
                    <a:bodyPr/>
                    <a:lstStyle/>
                    <a:p>
                      <a:r>
                        <a:rPr lang="fr-FR" sz="1050" dirty="0" smtClean="0"/>
                        <a:t>Vérification de l’existence</a:t>
                      </a:r>
                      <a:r>
                        <a:rPr lang="fr-FR" sz="1050" baseline="0" dirty="0" smtClean="0"/>
                        <a:t> d’une ressource sans la récupérer et éventuellement découvrir les métadonnées de la ressource</a:t>
                      </a:r>
                      <a:endParaRPr lang="fr-FR" sz="1050" dirty="0"/>
                    </a:p>
                  </a:txBody>
                  <a:tcPr/>
                </a:tc>
                <a:extLst>
                  <a:ext uri="{0D108BD9-81ED-4DB2-BD59-A6C34878D82A}">
                    <a16:rowId xmlns:a16="http://schemas.microsoft.com/office/drawing/2014/main" val="10005"/>
                  </a:ext>
                </a:extLst>
              </a:tr>
              <a:tr h="338671">
                <a:tc>
                  <a:txBody>
                    <a:bodyPr/>
                    <a:lstStyle/>
                    <a:p>
                      <a:r>
                        <a:rPr lang="fr-FR" sz="1050" dirty="0" smtClean="0"/>
                        <a:t>OPTIONS</a:t>
                      </a:r>
                      <a:endParaRPr lang="fr-FR" sz="1050" dirty="0"/>
                    </a:p>
                  </a:txBody>
                  <a:tcPr/>
                </a:tc>
                <a:tc>
                  <a:txBody>
                    <a:bodyPr/>
                    <a:lstStyle/>
                    <a:p>
                      <a:r>
                        <a:rPr lang="fr-FR" sz="1050" dirty="0" smtClean="0"/>
                        <a:t>Détermine</a:t>
                      </a:r>
                      <a:r>
                        <a:rPr lang="fr-FR" sz="1050" baseline="0" dirty="0" smtClean="0"/>
                        <a:t> les verbes disponibles pour une ressource donc les actions autorisées sur une ressource</a:t>
                      </a:r>
                      <a:endParaRPr lang="fr-FR" sz="1050" dirty="0"/>
                    </a:p>
                  </a:txBody>
                  <a:tcPr/>
                </a:tc>
                <a:extLst>
                  <a:ext uri="{0D108BD9-81ED-4DB2-BD59-A6C34878D82A}">
                    <a16:rowId xmlns:a16="http://schemas.microsoft.com/office/drawing/2014/main" val="10006"/>
                  </a:ext>
                </a:extLst>
              </a:tr>
            </a:tbl>
          </a:graphicData>
        </a:graphic>
      </p:graphicFrame>
      <p:sp>
        <p:nvSpPr>
          <p:cNvPr id="7" name="Espace réservé du texte 1"/>
          <p:cNvSpPr>
            <a:spLocks noGrp="1"/>
          </p:cNvSpPr>
          <p:nvPr>
            <p:ph type="body" sz="quarter" idx="11"/>
          </p:nvPr>
        </p:nvSpPr>
        <p:spPr>
          <a:xfrm>
            <a:off x="269101" y="141105"/>
            <a:ext cx="8162131" cy="639947"/>
          </a:xfrm>
        </p:spPr>
        <p:txBody>
          <a:bodyPr/>
          <a:lstStyle/>
          <a:p>
            <a:pPr lvl="0"/>
            <a:r>
              <a:rPr lang="fr-FR" dirty="0" smtClean="0"/>
              <a:t>Qu'est-ce qu'une ressource ?</a:t>
            </a:r>
            <a:endParaRPr lang="fr-FR" dirty="0"/>
          </a:p>
        </p:txBody>
      </p:sp>
      <p:sp>
        <p:nvSpPr>
          <p:cNvPr id="6" name="Rectangle 5"/>
          <p:cNvSpPr/>
          <p:nvPr/>
        </p:nvSpPr>
        <p:spPr>
          <a:xfrm>
            <a:off x="-1" y="6547428"/>
            <a:ext cx="8065301" cy="3205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3"/>
          <p:cNvSpPr>
            <a:spLocks noGrp="1"/>
          </p:cNvSpPr>
          <p:nvPr>
            <p:ph type="ftr" sz="quarter" idx="3"/>
          </p:nvPr>
        </p:nvSpPr>
        <p:spPr>
          <a:xfrm>
            <a:off x="130175" y="6566964"/>
            <a:ext cx="7035800" cy="152492"/>
          </a:xfrm>
        </p:spPr>
        <p:txBody>
          <a:bodyPr/>
          <a:lstStyle/>
          <a:p>
            <a:r>
              <a:rPr lang="fr-FR" altLang="fr-FR" dirty="0" smtClean="0">
                <a:solidFill>
                  <a:srgbClr val="95C11F"/>
                </a:solidFill>
              </a:rPr>
              <a:t>Guide d'analyse et de conception des APIs et Ressources</a:t>
            </a:r>
            <a:endParaRPr lang="fr-FR" altLang="fr-FR" i="1" dirty="0">
              <a:solidFill>
                <a:srgbClr val="7F7F7F"/>
              </a:solidFill>
            </a:endParaRPr>
          </a:p>
        </p:txBody>
      </p:sp>
    </p:spTree>
    <p:extLst>
      <p:ext uri="{BB962C8B-B14F-4D97-AF65-F5344CB8AC3E}">
        <p14:creationId xmlns:p14="http://schemas.microsoft.com/office/powerpoint/2010/main" val="3853516465"/>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CATS-PowerPoint-Version-Vert">
  <a:themeElements>
    <a:clrScheme name="PPT_INTERNE_VERT_CA-TS">
      <a:dk1>
        <a:srgbClr val="485155"/>
      </a:dk1>
      <a:lt1>
        <a:sysClr val="window" lastClr="FFFFFF"/>
      </a:lt1>
      <a:dk2>
        <a:srgbClr val="95C11F"/>
      </a:dk2>
      <a:lt2>
        <a:srgbClr val="F5F4F5"/>
      </a:lt2>
      <a:accent1>
        <a:srgbClr val="95C11F"/>
      </a:accent1>
      <a:accent2>
        <a:srgbClr val="C7D124"/>
      </a:accent2>
      <a:accent3>
        <a:srgbClr val="AB9E94"/>
      </a:accent3>
      <a:accent4>
        <a:srgbClr val="E42573"/>
      </a:accent4>
      <a:accent5>
        <a:srgbClr val="567886"/>
      </a:accent5>
      <a:accent6>
        <a:srgbClr val="9D90B1"/>
      </a:accent6>
      <a:hlink>
        <a:srgbClr val="95C11F"/>
      </a:hlink>
      <a:folHlink>
        <a:srgbClr val="C7D124"/>
      </a:folHlink>
    </a:clrScheme>
    <a:fontScheme name="Office Classiqu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ception personnalisée">
  <a:themeElements>
    <a:clrScheme name="PPT_INTERNE_VERT_CA-TS">
      <a:dk1>
        <a:srgbClr val="485155"/>
      </a:dk1>
      <a:lt1>
        <a:sysClr val="window" lastClr="FFFFFF"/>
      </a:lt1>
      <a:dk2>
        <a:srgbClr val="95C11F"/>
      </a:dk2>
      <a:lt2>
        <a:srgbClr val="F5F4F5"/>
      </a:lt2>
      <a:accent1>
        <a:srgbClr val="95C11F"/>
      </a:accent1>
      <a:accent2>
        <a:srgbClr val="C7D124"/>
      </a:accent2>
      <a:accent3>
        <a:srgbClr val="AB9E94"/>
      </a:accent3>
      <a:accent4>
        <a:srgbClr val="E42573"/>
      </a:accent4>
      <a:accent5>
        <a:srgbClr val="567886"/>
      </a:accent5>
      <a:accent6>
        <a:srgbClr val="9D90B1"/>
      </a:accent6>
      <a:hlink>
        <a:srgbClr val="95C11F"/>
      </a:hlink>
      <a:folHlink>
        <a:srgbClr val="C7D124"/>
      </a:folHlink>
    </a:clrScheme>
    <a:fontScheme name="PPT_INTERNE_VERT_CA-TS">
      <a:majorFont>
        <a:latin typeface="Arial"/>
        <a:ea typeface=""/>
        <a:cs typeface=""/>
      </a:majorFont>
      <a:minorFont>
        <a:latin typeface="Arial"/>
        <a:ea typeface=""/>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onception personnalisée">
  <a:themeElements>
    <a:clrScheme name="PPT_INTERNE_VERT_CA-TS">
      <a:dk1>
        <a:srgbClr val="485155"/>
      </a:dk1>
      <a:lt1>
        <a:sysClr val="window" lastClr="FFFFFF"/>
      </a:lt1>
      <a:dk2>
        <a:srgbClr val="95C11F"/>
      </a:dk2>
      <a:lt2>
        <a:srgbClr val="F5F4F5"/>
      </a:lt2>
      <a:accent1>
        <a:srgbClr val="95C11F"/>
      </a:accent1>
      <a:accent2>
        <a:srgbClr val="C7D124"/>
      </a:accent2>
      <a:accent3>
        <a:srgbClr val="AB9E94"/>
      </a:accent3>
      <a:accent4>
        <a:srgbClr val="E42573"/>
      </a:accent4>
      <a:accent5>
        <a:srgbClr val="567886"/>
      </a:accent5>
      <a:accent6>
        <a:srgbClr val="9D90B1"/>
      </a:accent6>
      <a:hlink>
        <a:srgbClr val="95C11F"/>
      </a:hlink>
      <a:folHlink>
        <a:srgbClr val="C7D124"/>
      </a:folHlink>
    </a:clrScheme>
    <a:fontScheme name="PPT_INTERNE_VERT_CA-TS">
      <a:majorFont>
        <a:latin typeface="Arial"/>
        <a:ea typeface=""/>
        <a:cs typeface=""/>
      </a:majorFont>
      <a:minorFont>
        <a:latin typeface="Arial"/>
        <a:ea typeface=""/>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604C543E93CD4F856F2EFE1AB924C2" ma:contentTypeVersion="0" ma:contentTypeDescription="Crée un document." ma:contentTypeScope="" ma:versionID="3333a51c6a0324dfd630a960926abeab">
  <xsd:schema xmlns:xsd="http://www.w3.org/2001/XMLSchema" xmlns:xs="http://www.w3.org/2001/XMLSchema" xmlns:p="http://schemas.microsoft.com/office/2006/metadata/properties" targetNamespace="http://schemas.microsoft.com/office/2006/metadata/properties" ma:root="true" ma:fieldsID="a16aff0309a5bcdc451a176b0f0fecc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B8A8AC-4376-4BE2-BA2E-E88596F5EF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A8C7344-4013-429B-B949-8F8FC5E9CB33}">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E24D9015-196B-45B4-BB5E-80EF30E98C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MOD-CATS-PowerPoint-Version-Vert</Template>
  <TotalTime>26668</TotalTime>
  <Words>9045</Words>
  <Application>Microsoft Office PowerPoint</Application>
  <PresentationFormat>Format A4 (210 x 297 mm)</PresentationFormat>
  <Paragraphs>1647</Paragraphs>
  <Slides>75</Slides>
  <Notes>0</Notes>
  <HiddenSlides>0</HiddenSlides>
  <MMClips>0</MMClips>
  <ScaleCrop>false</ScaleCrop>
  <HeadingPairs>
    <vt:vector size="6" baseType="variant">
      <vt:variant>
        <vt:lpstr>Polices utilisées</vt:lpstr>
      </vt:variant>
      <vt:variant>
        <vt:i4>9</vt:i4>
      </vt:variant>
      <vt:variant>
        <vt:lpstr>Thème</vt:lpstr>
      </vt:variant>
      <vt:variant>
        <vt:i4>3</vt:i4>
      </vt:variant>
      <vt:variant>
        <vt:lpstr>Titres des diapositives</vt:lpstr>
      </vt:variant>
      <vt:variant>
        <vt:i4>75</vt:i4>
      </vt:variant>
    </vt:vector>
  </HeadingPairs>
  <TitlesOfParts>
    <vt:vector size="87" baseType="lpstr">
      <vt:lpstr>ＭＳ Ｐゴシック</vt:lpstr>
      <vt:lpstr>Arial</vt:lpstr>
      <vt:lpstr>Arial Black</vt:lpstr>
      <vt:lpstr>Calibri</vt:lpstr>
      <vt:lpstr>Courier New</vt:lpstr>
      <vt:lpstr>DejaVu Sans</vt:lpstr>
      <vt:lpstr>Times New Roman</vt:lpstr>
      <vt:lpstr>Wingdings</vt:lpstr>
      <vt:lpstr>Wingdings 3</vt:lpstr>
      <vt:lpstr>MOD-CATS-PowerPoint-Version-Vert</vt:lpstr>
      <vt:lpstr>Conception personnalisée</vt:lpstr>
      <vt:lpstr>1_Conception personnalisée</vt:lpstr>
      <vt:lpstr>Guide d'analyse &amp; de conception pour les APIs et les Ressources</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CA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et Ressources - Analyse et Conception</dc:title>
  <dc:creator>RAFITOSOA Iarantsoa</dc:creator>
  <cp:lastModifiedBy>ZGIE\ETP9540</cp:lastModifiedBy>
  <cp:revision>600</cp:revision>
  <cp:lastPrinted>2015-11-13T10:03:03Z</cp:lastPrinted>
  <dcterms:created xsi:type="dcterms:W3CDTF">2016-01-22T09:49:22Z</dcterms:created>
  <dcterms:modified xsi:type="dcterms:W3CDTF">2020-06-02T09:09:48Z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0x01010035604C543E93CD4F856F2EFE1AB924C2</vt:lpwstr>
  </property>
</Properties>
</file>